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72" r:id="rId1"/>
  </p:sldMasterIdLst>
  <p:notesMasterIdLst>
    <p:notesMasterId r:id="rId106"/>
  </p:notesMasterIdLst>
  <p:handoutMasterIdLst>
    <p:handoutMasterId r:id="rId107"/>
  </p:handoutMasterIdLst>
  <p:sldIdLst>
    <p:sldId id="465" r:id="rId2"/>
    <p:sldId id="608" r:id="rId3"/>
    <p:sldId id="622" r:id="rId4"/>
    <p:sldId id="631" r:id="rId5"/>
    <p:sldId id="469" r:id="rId6"/>
    <p:sldId id="585" r:id="rId7"/>
    <p:sldId id="586" r:id="rId8"/>
    <p:sldId id="558" r:id="rId9"/>
    <p:sldId id="604" r:id="rId10"/>
    <p:sldId id="605" r:id="rId11"/>
    <p:sldId id="340" r:id="rId12"/>
    <p:sldId id="639" r:id="rId13"/>
    <p:sldId id="640" r:id="rId14"/>
    <p:sldId id="650" r:id="rId15"/>
    <p:sldId id="504" r:id="rId16"/>
    <p:sldId id="545" r:id="rId17"/>
    <p:sldId id="615" r:id="rId18"/>
    <p:sldId id="587" r:id="rId19"/>
    <p:sldId id="589" r:id="rId20"/>
    <p:sldId id="606" r:id="rId21"/>
    <p:sldId id="271" r:id="rId22"/>
    <p:sldId id="590" r:id="rId23"/>
    <p:sldId id="603" r:id="rId24"/>
    <p:sldId id="607" r:id="rId25"/>
    <p:sldId id="532" r:id="rId26"/>
    <p:sldId id="269" r:id="rId27"/>
    <p:sldId id="440" r:id="rId28"/>
    <p:sldId id="594" r:id="rId29"/>
    <p:sldId id="561" r:id="rId30"/>
    <p:sldId id="600" r:id="rId31"/>
    <p:sldId id="595" r:id="rId32"/>
    <p:sldId id="511" r:id="rId33"/>
    <p:sldId id="599" r:id="rId34"/>
    <p:sldId id="625" r:id="rId35"/>
    <p:sldId id="632" r:id="rId36"/>
    <p:sldId id="306" r:id="rId37"/>
    <p:sldId id="626" r:id="rId38"/>
    <p:sldId id="618" r:id="rId39"/>
    <p:sldId id="483" r:id="rId40"/>
    <p:sldId id="482" r:id="rId41"/>
    <p:sldId id="614" r:id="rId42"/>
    <p:sldId id="619" r:id="rId43"/>
    <p:sldId id="496" r:id="rId44"/>
    <p:sldId id="449" r:id="rId45"/>
    <p:sldId id="601" r:id="rId46"/>
    <p:sldId id="477" r:id="rId47"/>
    <p:sldId id="627" r:id="rId48"/>
    <p:sldId id="596" r:id="rId49"/>
    <p:sldId id="450" r:id="rId50"/>
    <p:sldId id="497" r:id="rId51"/>
    <p:sldId id="602" r:id="rId52"/>
    <p:sldId id="629" r:id="rId53"/>
    <p:sldId id="609" r:id="rId54"/>
    <p:sldId id="633" r:id="rId55"/>
    <p:sldId id="636" r:id="rId56"/>
    <p:sldId id="635" r:id="rId57"/>
    <p:sldId id="634" r:id="rId58"/>
    <p:sldId id="637" r:id="rId59"/>
    <p:sldId id="638" r:id="rId60"/>
    <p:sldId id="623" r:id="rId61"/>
    <p:sldId id="647" r:id="rId62"/>
    <p:sldId id="649" r:id="rId63"/>
    <p:sldId id="648" r:id="rId64"/>
    <p:sldId id="495" r:id="rId65"/>
    <p:sldId id="468" r:id="rId66"/>
    <p:sldId id="598" r:id="rId67"/>
    <p:sldId id="612" r:id="rId68"/>
    <p:sldId id="593" r:id="rId69"/>
    <p:sldId id="630" r:id="rId70"/>
    <p:sldId id="577" r:id="rId71"/>
    <p:sldId id="578" r:id="rId72"/>
    <p:sldId id="322" r:id="rId73"/>
    <p:sldId id="452" r:id="rId74"/>
    <p:sldId id="453" r:id="rId75"/>
    <p:sldId id="457" r:id="rId76"/>
    <p:sldId id="323" r:id="rId77"/>
    <p:sldId id="456" r:id="rId78"/>
    <p:sldId id="506" r:id="rId79"/>
    <p:sldId id="522" r:id="rId80"/>
    <p:sldId id="620" r:id="rId81"/>
    <p:sldId id="621" r:id="rId82"/>
    <p:sldId id="641" r:id="rId83"/>
    <p:sldId id="642" r:id="rId84"/>
    <p:sldId id="643" r:id="rId85"/>
    <p:sldId id="644" r:id="rId86"/>
    <p:sldId id="646" r:id="rId87"/>
    <p:sldId id="492" r:id="rId88"/>
    <p:sldId id="493" r:id="rId89"/>
    <p:sldId id="579" r:id="rId90"/>
    <p:sldId id="645" r:id="rId91"/>
    <p:sldId id="517" r:id="rId92"/>
    <p:sldId id="624" r:id="rId93"/>
    <p:sldId id="434" r:id="rId94"/>
    <p:sldId id="426" r:id="rId95"/>
    <p:sldId id="435" r:id="rId96"/>
    <p:sldId id="342" r:id="rId97"/>
    <p:sldId id="343" r:id="rId98"/>
    <p:sldId id="385" r:id="rId99"/>
    <p:sldId id="546" r:id="rId100"/>
    <p:sldId id="443" r:id="rId101"/>
    <p:sldId id="519" r:id="rId102"/>
    <p:sldId id="560" r:id="rId103"/>
    <p:sldId id="396" r:id="rId104"/>
    <p:sldId id="389" r:id="rId105"/>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22" autoAdjust="0"/>
    <p:restoredTop sz="86847" autoAdjust="0"/>
  </p:normalViewPr>
  <p:slideViewPr>
    <p:cSldViewPr>
      <p:cViewPr varScale="1">
        <p:scale>
          <a:sx n="75" d="100"/>
          <a:sy n="75" d="100"/>
        </p:scale>
        <p:origin x="1373"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2" y="1"/>
            <a:ext cx="2946400" cy="494108"/>
          </a:xfrm>
          <a:prstGeom prst="rect">
            <a:avLst/>
          </a:prstGeom>
        </p:spPr>
        <p:txBody>
          <a:bodyPr vert="horz" lIns="90727" tIns="45363" rIns="90727" bIns="45363" rtlCol="0"/>
          <a:lstStyle>
            <a:lvl1pPr algn="l">
              <a:defRPr sz="1200"/>
            </a:lvl1pPr>
          </a:lstStyle>
          <a:p>
            <a:endParaRPr lang="cs-CZ"/>
          </a:p>
        </p:txBody>
      </p:sp>
      <p:sp>
        <p:nvSpPr>
          <p:cNvPr id="3" name="Zástupný symbol pro datum 2"/>
          <p:cNvSpPr>
            <a:spLocks noGrp="1"/>
          </p:cNvSpPr>
          <p:nvPr>
            <p:ph type="dt" sz="quarter" idx="1"/>
          </p:nvPr>
        </p:nvSpPr>
        <p:spPr>
          <a:xfrm>
            <a:off x="3849689" y="1"/>
            <a:ext cx="2946400" cy="494108"/>
          </a:xfrm>
          <a:prstGeom prst="rect">
            <a:avLst/>
          </a:prstGeom>
        </p:spPr>
        <p:txBody>
          <a:bodyPr vert="horz" lIns="90727" tIns="45363" rIns="90727" bIns="45363" rtlCol="0"/>
          <a:lstStyle>
            <a:lvl1pPr algn="r">
              <a:defRPr sz="1200"/>
            </a:lvl1pPr>
          </a:lstStyle>
          <a:p>
            <a:fld id="{F2C14C33-227B-44E3-A84F-1F1491A41DF9}" type="datetimeFigureOut">
              <a:rPr lang="cs-CZ" smtClean="0"/>
              <a:pPr/>
              <a:t>11.11.2023</a:t>
            </a:fld>
            <a:endParaRPr lang="cs-CZ"/>
          </a:p>
        </p:txBody>
      </p:sp>
      <p:sp>
        <p:nvSpPr>
          <p:cNvPr id="4" name="Zástupný symbol pro zápatí 3"/>
          <p:cNvSpPr>
            <a:spLocks noGrp="1"/>
          </p:cNvSpPr>
          <p:nvPr>
            <p:ph type="ftr" sz="quarter" idx="2"/>
          </p:nvPr>
        </p:nvSpPr>
        <p:spPr>
          <a:xfrm>
            <a:off x="2" y="9376978"/>
            <a:ext cx="2946400" cy="494108"/>
          </a:xfrm>
          <a:prstGeom prst="rect">
            <a:avLst/>
          </a:prstGeom>
        </p:spPr>
        <p:txBody>
          <a:bodyPr vert="horz" lIns="90727" tIns="45363" rIns="90727" bIns="45363"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9" y="9376978"/>
            <a:ext cx="2946400" cy="494108"/>
          </a:xfrm>
          <a:prstGeom prst="rect">
            <a:avLst/>
          </a:prstGeom>
        </p:spPr>
        <p:txBody>
          <a:bodyPr vert="horz" lIns="90727" tIns="45363" rIns="90727" bIns="45363" rtlCol="0" anchor="b"/>
          <a:lstStyle>
            <a:lvl1pPr algn="r">
              <a:defRPr sz="1200"/>
            </a:lvl1pPr>
          </a:lstStyle>
          <a:p>
            <a:fld id="{0C0ED00C-778A-45B1-AAF0-F8DC49ECDE14}"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7T10:44:40.52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7T10:44:40.89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7T19:13:54.2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1,'716'0,"-693"1,43 8,-42-5,42 2,7-6,-5-1,112 14,-98-5,0-4,85-6,-38 0,1432 2,-1519 2,58 11,-65-8,13 3,-22-4,-1 0,34 0,-26-4,21-2,-1 3,0 1,1 4,68 15,-105-17,1-1,-1-1,1 0,19-1,-20-1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3T12:15:20.9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5659" cy="495347"/>
          </a:xfrm>
          <a:prstGeom prst="rect">
            <a:avLst/>
          </a:prstGeom>
        </p:spPr>
        <p:txBody>
          <a:bodyPr vert="horz" lIns="90727" tIns="45363" rIns="90727" bIns="45363" rtlCol="0"/>
          <a:lstStyle>
            <a:lvl1pPr algn="l">
              <a:defRPr sz="1200"/>
            </a:lvl1pPr>
          </a:lstStyle>
          <a:p>
            <a:endParaRPr lang="cs-CZ" dirty="0"/>
          </a:p>
        </p:txBody>
      </p:sp>
      <p:sp>
        <p:nvSpPr>
          <p:cNvPr id="3" name="Zástupný symbol pro datum 2"/>
          <p:cNvSpPr>
            <a:spLocks noGrp="1"/>
          </p:cNvSpPr>
          <p:nvPr>
            <p:ph type="dt" idx="1"/>
          </p:nvPr>
        </p:nvSpPr>
        <p:spPr>
          <a:xfrm>
            <a:off x="3850443" y="1"/>
            <a:ext cx="2945659" cy="495347"/>
          </a:xfrm>
          <a:prstGeom prst="rect">
            <a:avLst/>
          </a:prstGeom>
        </p:spPr>
        <p:txBody>
          <a:bodyPr vert="horz" lIns="90727" tIns="45363" rIns="90727" bIns="45363" rtlCol="0"/>
          <a:lstStyle>
            <a:lvl1pPr algn="r">
              <a:defRPr sz="1200"/>
            </a:lvl1pPr>
          </a:lstStyle>
          <a:p>
            <a:fld id="{07669FC9-3B2B-400C-9D63-6C1C16307119}" type="datetimeFigureOut">
              <a:rPr lang="cs-CZ" smtClean="0"/>
              <a:pPr/>
              <a:t>11.11.2023</a:t>
            </a:fld>
            <a:endParaRPr lang="cs-CZ" dirty="0"/>
          </a:p>
        </p:txBody>
      </p:sp>
      <p:sp>
        <p:nvSpPr>
          <p:cNvPr id="4" name="Zástupný symbol pro obrázek snímku 3"/>
          <p:cNvSpPr>
            <a:spLocks noGrp="1" noRot="1" noChangeAspect="1"/>
          </p:cNvSpPr>
          <p:nvPr>
            <p:ph type="sldImg" idx="2"/>
          </p:nvPr>
        </p:nvSpPr>
        <p:spPr>
          <a:xfrm>
            <a:off x="436563" y="1233488"/>
            <a:ext cx="5924550" cy="3332162"/>
          </a:xfrm>
          <a:prstGeom prst="rect">
            <a:avLst/>
          </a:prstGeom>
          <a:noFill/>
          <a:ln w="12700">
            <a:solidFill>
              <a:prstClr val="black"/>
            </a:solidFill>
          </a:ln>
        </p:spPr>
        <p:txBody>
          <a:bodyPr vert="horz" lIns="90727" tIns="45363" rIns="90727" bIns="45363" rtlCol="0" anchor="ctr"/>
          <a:lstStyle/>
          <a:p>
            <a:endParaRPr lang="cs-CZ" dirty="0"/>
          </a:p>
        </p:txBody>
      </p:sp>
      <p:sp>
        <p:nvSpPr>
          <p:cNvPr id="5" name="Zástupný symbol pro poznámky 4"/>
          <p:cNvSpPr>
            <a:spLocks noGrp="1"/>
          </p:cNvSpPr>
          <p:nvPr>
            <p:ph type="body" sz="quarter" idx="3"/>
          </p:nvPr>
        </p:nvSpPr>
        <p:spPr>
          <a:xfrm>
            <a:off x="679768" y="4751220"/>
            <a:ext cx="5438140" cy="3887362"/>
          </a:xfrm>
          <a:prstGeom prst="rect">
            <a:avLst/>
          </a:prstGeom>
        </p:spPr>
        <p:txBody>
          <a:bodyPr vert="horz" lIns="90727" tIns="45363" rIns="90727" bIns="45363"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7320"/>
            <a:ext cx="2945659" cy="495345"/>
          </a:xfrm>
          <a:prstGeom prst="rect">
            <a:avLst/>
          </a:prstGeom>
        </p:spPr>
        <p:txBody>
          <a:bodyPr vert="horz" lIns="90727" tIns="45363" rIns="90727" bIns="45363"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50443" y="9377320"/>
            <a:ext cx="2945659" cy="495345"/>
          </a:xfrm>
          <a:prstGeom prst="rect">
            <a:avLst/>
          </a:prstGeom>
        </p:spPr>
        <p:txBody>
          <a:bodyPr vert="horz" lIns="90727" tIns="45363" rIns="90727" bIns="45363" rtlCol="0" anchor="b"/>
          <a:lstStyle>
            <a:lvl1pPr algn="r">
              <a:defRPr sz="1200"/>
            </a:lvl1pPr>
          </a:lstStyle>
          <a:p>
            <a:fld id="{A9F32CC5-042B-4457-9BAE-A2F8585096DC}" type="slidenum">
              <a:rPr lang="cs-CZ" smtClean="0"/>
              <a:pPr/>
              <a:t>‹#›</a:t>
            </a:fld>
            <a:endParaRPr lang="cs-CZ" dirty="0"/>
          </a:p>
        </p:txBody>
      </p:sp>
    </p:spTree>
    <p:extLst>
      <p:ext uri="{BB962C8B-B14F-4D97-AF65-F5344CB8AC3E}">
        <p14:creationId xmlns:p14="http://schemas.microsoft.com/office/powerpoint/2010/main" val="195704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lgn="l" rtl="0"/>
              <a:t>1</a:t>
            </a:fld>
            <a:endParaRPr lang="cs-CZ" dirty="0"/>
          </a:p>
        </p:txBody>
      </p:sp>
    </p:spTree>
    <p:extLst>
      <p:ext uri="{BB962C8B-B14F-4D97-AF65-F5344CB8AC3E}">
        <p14:creationId xmlns:p14="http://schemas.microsoft.com/office/powerpoint/2010/main" val="41587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9a3ab1623c_0_9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9a3ab1623c_0_97:notes"/>
          <p:cNvSpPr txBox="1">
            <a:spLocks noGrp="1"/>
          </p:cNvSpPr>
          <p:nvPr>
            <p:ph type="body" idx="1"/>
          </p:nvPr>
        </p:nvSpPr>
        <p:spPr>
          <a:xfrm>
            <a:off x="906463" y="4714875"/>
            <a:ext cx="4984800" cy="4467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g19a3ab1623c_0_97:notes"/>
          <p:cNvSpPr txBox="1">
            <a:spLocks noGrp="1"/>
          </p:cNvSpPr>
          <p:nvPr>
            <p:ph type="sldNum" idx="12"/>
          </p:nvPr>
        </p:nvSpPr>
        <p:spPr>
          <a:xfrm>
            <a:off x="3851275" y="9429750"/>
            <a:ext cx="2946300" cy="496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no-NO"/>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9a3ab1623c_0_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9a3ab1623c_0_53:notes"/>
          <p:cNvSpPr txBox="1">
            <a:spLocks noGrp="1"/>
          </p:cNvSpPr>
          <p:nvPr>
            <p:ph type="body" idx="1"/>
          </p:nvPr>
        </p:nvSpPr>
        <p:spPr>
          <a:xfrm>
            <a:off x="906463" y="4714875"/>
            <a:ext cx="4984800" cy="4467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 name="Google Shape;183;g19a3ab1623c_0_53:notes"/>
          <p:cNvSpPr txBox="1">
            <a:spLocks noGrp="1"/>
          </p:cNvSpPr>
          <p:nvPr>
            <p:ph type="sldNum" idx="12"/>
          </p:nvPr>
        </p:nvSpPr>
        <p:spPr>
          <a:xfrm>
            <a:off x="3851275" y="9429750"/>
            <a:ext cx="2946300" cy="496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no-NO"/>
              <a:t>26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6563" y="1233488"/>
            <a:ext cx="5924550" cy="3332162"/>
          </a:xfrm>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36</a:t>
            </a:fld>
            <a:endParaRPr lang="cs-CZ" dirty="0"/>
          </a:p>
        </p:txBody>
      </p:sp>
    </p:spTree>
    <p:extLst>
      <p:ext uri="{BB962C8B-B14F-4D97-AF65-F5344CB8AC3E}">
        <p14:creationId xmlns:p14="http://schemas.microsoft.com/office/powerpoint/2010/main" val="2584295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49</a:t>
            </a:fld>
            <a:endParaRPr lang="cs-CZ" dirty="0"/>
          </a:p>
        </p:txBody>
      </p:sp>
    </p:spTree>
    <p:extLst>
      <p:ext uri="{BB962C8B-B14F-4D97-AF65-F5344CB8AC3E}">
        <p14:creationId xmlns:p14="http://schemas.microsoft.com/office/powerpoint/2010/main" val="415919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72</a:t>
            </a:fld>
            <a:endParaRPr lang="cs-CZ" dirty="0"/>
          </a:p>
        </p:txBody>
      </p:sp>
    </p:spTree>
    <p:extLst>
      <p:ext uri="{BB962C8B-B14F-4D97-AF65-F5344CB8AC3E}">
        <p14:creationId xmlns:p14="http://schemas.microsoft.com/office/powerpoint/2010/main" val="226864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96</a:t>
            </a:fld>
            <a:endParaRPr lang="cs-CZ" dirty="0"/>
          </a:p>
        </p:txBody>
      </p:sp>
    </p:spTree>
    <p:extLst>
      <p:ext uri="{BB962C8B-B14F-4D97-AF65-F5344CB8AC3E}">
        <p14:creationId xmlns:p14="http://schemas.microsoft.com/office/powerpoint/2010/main" val="3814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34CDCD80-8F97-47C0-97D3-7C2458D678C3}"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9448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B1947A3-AC40-425A-AF5D-5AF557E33053}"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724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D7B1461-BEEA-4B17-86AD-3CB6310EA699}"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1914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FA3EFD-802C-437C-BEC6-221ACEBCC40F}"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764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16D34BCC-99B5-45DA-810C-EB67E5BC5A24}"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542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3C572CE-DD73-4CDC-8C4B-253A49947BBE}"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89717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465567D-7495-4BF4-B28F-96EF9EF138E7}" type="datetime1">
              <a:rPr lang="en-US" smtClean="0"/>
              <a:pPr/>
              <a:t>11/11/2023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87608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C8E20DF-BE10-44CC-BF91-476D10E9B915}" type="datetime1">
              <a:rPr lang="en-US" smtClean="0"/>
              <a:pPr/>
              <a:t>11/11/2023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0926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6ADB1C-73A3-4EAA-BBBB-F093CBCD4E6B}" type="datetime1">
              <a:rPr lang="en-US" smtClean="0"/>
              <a:pPr/>
              <a:t>11/11/2023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6790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1054B4FF-D963-44BF-9CA7-094F2257D210}"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951858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59BED14B-B4DE-4B04-A813-44EEFDA155D8}"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32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E1208-0E11-45C7-8CEB-539D5C50F517}" type="datetime1">
              <a:rPr lang="en-US" smtClean="0"/>
              <a:pPr/>
              <a:t>11/11/2023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3341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hyperlink" Target="https://www.onlinedoctranslator.com/en/?utm_source=onlinedoctranslator&amp;utm_medium=pptx&amp;utm_campaign=attributio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10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8.jpg"/><Relationship Id="rId7"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247.jp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10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onlinedoctranslator.com/en/?utm_source=onlinedoctranslator&amp;utm_medium=pptx&amp;utm_campaign=attribution" TargetMode="Externa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hyperlink" Target="https://www.dbb-wolf.de/die-dbbw"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hyperlink" Target="https://www.agrarheute.com/land-leben/wolfsabwehr-herdenschutzhunde-nachts-bellen-duerfen-612399" TargetMode="Externa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mmm.fi/riista/metsastyksen-rajoittaminen-ja-ministerion-asetukset" TargetMode="External"/><Relationship Id="rId4" Type="http://schemas.openxmlformats.org/officeDocument/2006/relationships/hyperlink" Target="https://valtioneuvosto.fi/-/1410837/suden-kannanhoidollinen-metsastys-kaynnistyy-vuoden-2022-aluss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www.protectiondestroupeaux.ch/fileadmin/doc/Was_tun/N0063_D_18_WEB_Comic_Herdenschutzhunde.pdf" TargetMode="Externa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hyperlink" Target="https://www.uvek.admin.ch/uvek/de/home/uvek/medien/medienmitteilungen.msg-id-95521.html" TargetMode="Externa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blick.ch/schweiz/graubuenden/nach-wolfs-vorfall-am-piz-beverin-warnt-biologe-marcel-zueger-wird-nichts-getan-sind-die-woelfe-bald-in-den-doerfern-id16797583.html" TargetMode="Externa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hyperlink" Target="https://cs.wikipedia.org/wiki/Habituace" TargetMode="External"/><Relationship Id="rId5" Type="http://schemas.openxmlformats.org/officeDocument/2006/relationships/hyperlink" Target="https://www.youtube.com/watch?v=NLmOv_AqGxI" TargetMode="External"/><Relationship Id="rId4" Type="http://schemas.openxmlformats.org/officeDocument/2006/relationships/hyperlink" Target="https://www.stgallerbauer.ch/tiere/wer-woelfe-will-muss-die-kosten-trage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dmin.ch/gov/de/start/dokumentation/medienmitteilungen.msg-id-98407.html" TargetMode="External"/><Relationship Id="rId2" Type="http://schemas.openxmlformats.org/officeDocument/2006/relationships/hyperlink" Target="https://www.blick.ch/politik/medienkonferenz-um-15-uhr-roesti-stellt-seine-wolfs-abschussplaene-vor-id19100803.html" TargetMode="Externa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hyperlink" Target="https://www.leseleveursfaceauxpredateurs.fr/wp-content/uploads/2023/07/Dossier-2022_Pastoralisme-en-danger-FNO-web.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hyperlink" Target="https://leloupdanslabergerie.fr/" TargetMode="External"/><Relationship Id="rId5" Type="http://schemas.openxmlformats.org/officeDocument/2006/relationships/hyperlink" Target="https://www.youtube.com/watch?v=1siSZMJGMRs&amp;t=119s" TargetMode="Externa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fif"/><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hyperlink" Target="https://www.youtube.com/watch?v=PtccfgiYYE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hyperlink" Target="https://www.loupfrance.fr/pdf/Bulletin-Reseau-Loup-2012-N27_regime.alimentaire.pdf" TargetMode="External"/><Relationship Id="rId4" Type="http://schemas.openxmlformats.org/officeDocument/2006/relationships/hyperlink" Target="https://www.loupfrance.fr/le-lou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hyperlink" Target="https://www.loupfrance.fr/gestion-des-impacts-du-loup/protection-des-troupeau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f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hyperlink" Target="https://drive.google.com/file/d/1d_op_oo30RHkZTemZd_Xw3_oG-KFN7NQ/view?pli=1" TargetMode="External"/><Relationship Id="rId2" Type="http://schemas.openxmlformats.org/officeDocument/2006/relationships/hyperlink" Target="https://leloupdanslabergerie.fr/"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49.xml.rels><?xml version="1.0" encoding="UTF-8" standalone="yes"?>
<Relationships xmlns="http://schemas.openxmlformats.org/package/2006/relationships"><Relationship Id="rId3" Type="http://schemas.openxmlformats.org/officeDocument/2006/relationships/hyperlink" Target="http://www.auvergne-rhone-alpes.developpement-durable.gouv.fr/bilan-du-protocole-a14246.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leloupdanslabergerie.fr/accueil/office-francais-de-la-biodiversite-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leseleveursfaceauxpredateurs.fr/wp-content/uploads/2023/07/Dossier-2022_Pastoralisme-en-danger-FNO-web.pdf" TargetMode="External"/><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g"/></Relationships>
</file>

<file path=ppt/slides/_rels/slide53.xml.rels><?xml version="1.0" encoding="UTF-8" standalone="yes"?>
<Relationships xmlns="http://schemas.openxmlformats.org/package/2006/relationships"><Relationship Id="rId3" Type="http://schemas.openxmlformats.org/officeDocument/2006/relationships/hyperlink" Target="https://www.stol.it/artikel/wirtschaft/tierschau-vor-dem-aus-protest-der-tierzuchtverbaende-gegen-wolf-und-baer" TargetMode="External"/><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hyperlink" Target="https://vstt.lrv.lt/uploads/vstt/documents/files/Vilk%C5%B3%20tyrimai/Galutine%20ataskaita%202022_23%20nuasmeninta%20fin.pdf" TargetMode="Externa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hyperlink" Target="https://www.aviuaugintojai.lt/vilku-ar-aviu-saugojimo-ypatumai-lietuvoje/" TargetMode="Externa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5.jpg"/><Relationship Id="rId4" Type="http://schemas.openxmlformats.org/officeDocument/2006/relationships/hyperlink" Target="https://e-seimas.lrs.lt/portal/legalAct/lt/TAD/c6523a6066dc11eea182def3ac5c11d6?jfwid=16vee94gw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manoukis.lt/naujienos/ukis/leisime-plestis-vilku-populiacijai-kad-butu-ka-medzioti" TargetMode="External"/><Relationship Id="rId2" Type="http://schemas.openxmlformats.org/officeDocument/2006/relationships/image" Target="../media/image136.jpg"/><Relationship Id="rId1" Type="http://schemas.openxmlformats.org/officeDocument/2006/relationships/slideLayout" Target="../slideLayouts/slideLayout7.xml"/><Relationship Id="rId4" Type="http://schemas.openxmlformats.org/officeDocument/2006/relationships/hyperlink" Target="http://www.vic.l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hyperlink" Target="http://www.sks.si/" TargetMode="External"/><Relationship Id="rId5" Type="http://schemas.openxmlformats.org/officeDocument/2006/relationships/image" Target="../media/image140.jpg"/><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3" Type="http://schemas.openxmlformats.org/officeDocument/2006/relationships/hyperlink" Target="https://www.podblegaske-novice.si/sl/news/pripravljena-izhodisca-za-strategijo-upravljanja-z-zvermi.html" TargetMode="External"/><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44.jpg"/><Relationship Id="rId3" Type="http://schemas.openxmlformats.org/officeDocument/2006/relationships/hyperlink" Target="https://www.vmd.gov.lv/lv?utm_source=https%3A%2F%2Feng.lsm.lv%2F" TargetMode="External"/><Relationship Id="rId7" Type="http://schemas.openxmlformats.org/officeDocument/2006/relationships/image" Target="../media/image143.jpg"/><Relationship Id="rId2" Type="http://schemas.openxmlformats.org/officeDocument/2006/relationships/hyperlink" Target="https://www.schweizerbauer.ch/tiere/ubrige-tiere/problemwolf-auch-in-oberoesterreich-abschuss-moeglich/" TargetMode="External"/><Relationship Id="rId1" Type="http://schemas.openxmlformats.org/officeDocument/2006/relationships/slideLayout" Target="../slideLayouts/slideLayout7.xml"/><Relationship Id="rId6" Type="http://schemas.openxmlformats.org/officeDocument/2006/relationships/image" Target="../media/image142.jpg"/><Relationship Id="rId5" Type="http://schemas.openxmlformats.org/officeDocument/2006/relationships/hyperlink" Target="https://www.bayern.de/ministerrat-verabschiedet-bayerische-wolfsverordnung/" TargetMode="External"/><Relationship Id="rId4" Type="http://schemas.openxmlformats.org/officeDocument/2006/relationships/hyperlink" Target="https://globalvoices.org/2022/09/23/the-wolf-is-being-targeted-and-killed-in-north-macedonia/" TargetMode="External"/><Relationship Id="rId9" Type="http://schemas.openxmlformats.org/officeDocument/2006/relationships/image" Target="../media/image145.jpg"/></Relationships>
</file>

<file path=ppt/slides/_rels/slide6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eagri.cz/public/portal/mze/zemedelstvi/ekologicke-zemedelstvi/dokumenty-statistiky-formulare/statistika-a-pruzkumy" TargetMode="External"/><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NULL"/><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7.xml"/><Relationship Id="rId4" Type="http://schemas.openxmlformats.org/officeDocument/2006/relationships/hyperlink" Target="https://www.navratvlku.cz/skodni-udalost-prehled-skodnich-udalosti-202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wolf.sachsen.de/schadensstatistik-4169.html" TargetMode="Externa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aopkcr.maps.arcgis.com/apps/mapviewer/index.html?webmap=6605b540cc4f408c88f9b05b96803266"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onlinedoctranslator.com/en/?utm_source=onlinedoctranslator&amp;utm_medium=pptx&amp;utm_campaign=attribution" TargetMode="External"/><Relationship Id="rId5" Type="http://schemas.openxmlformats.org/officeDocument/2006/relationships/image" Target="../media/image160.jpeg"/><Relationship Id="rId4" Type="http://schemas.openxmlformats.org/officeDocument/2006/relationships/image" Target="../media/image159.jpeg"/></Relationships>
</file>

<file path=ppt/slides/_rels/slide73.xml.rels><?xml version="1.0" encoding="UTF-8" standalone="yes"?>
<Relationships xmlns="http://schemas.openxmlformats.org/package/2006/relationships"><Relationship Id="rId3" Type="http://schemas.openxmlformats.org/officeDocument/2006/relationships/hyperlink" Target="https://ec.europa.eu/environment/nature/conservation/species/carnivores/promoting_management.htm" TargetMode="External"/><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hyperlink" Target="https://ec.europa.eu/environment/nature/conservation/species/carnivores/pdf/guidelines_for_population_level_management.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hyperlink" Target="https://www.natuerlich-jagd.de/news/umdenken-der-eu-kommission-bei-wolfsentnahmen-schwedisches-wolfsmanagement-beispielhaf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1.jpg"/><Relationship Id="rId7" Type="http://schemas.openxmlformats.org/officeDocument/2006/relationships/image" Target="../media/image185.png"/><Relationship Id="rId2" Type="http://schemas.openxmlformats.org/officeDocument/2006/relationships/image" Target="../media/image180.jpg"/><Relationship Id="rId1" Type="http://schemas.openxmlformats.org/officeDocument/2006/relationships/slideLayout" Target="../slideLayouts/slideLayout7.xml"/><Relationship Id="rId6" Type="http://schemas.openxmlformats.org/officeDocument/2006/relationships/image" Target="../media/image184.jpg"/><Relationship Id="rId5" Type="http://schemas.openxmlformats.org/officeDocument/2006/relationships/image" Target="../media/image183.jpg"/><Relationship Id="rId4" Type="http://schemas.openxmlformats.org/officeDocument/2006/relationships/image" Target="../media/image182.png"/></Relationships>
</file>

<file path=ppt/slides/_rels/slide8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8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hyperlink" Target="https://ec.europa.eu/commission/presscorner/detail/en/ip_23_433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neviditelnypes.lidovky.cz/klima/1600-vedcu-klimaticka-nouze-je-podvod.A231002_190658_p_klima_nef" TargetMode="External"/><Relationship Id="rId7" Type="http://schemas.openxmlformats.org/officeDocument/2006/relationships/image" Target="../media/image7.png"/><Relationship Id="rId2" Type="http://schemas.openxmlformats.org/officeDocument/2006/relationships/hyperlink" Target="https://clintel.org/wp-content/uploads/2023/08/WCD-version-081423.pdf" TargetMode="External"/><Relationship Id="rId1" Type="http://schemas.openxmlformats.org/officeDocument/2006/relationships/slideLayout" Target="../slideLayouts/slideLayout7.xml"/><Relationship Id="rId6" Type="http://schemas.openxmlformats.org/officeDocument/2006/relationships/hyperlink" Target="https://www.onlinedoctranslator.com/en/?utm_source=onlinedoctranslator&amp;utm_medium=pptx&amp;utm_campaign=attribution" TargetMode="External"/><Relationship Id="rId5" Type="http://schemas.openxmlformats.org/officeDocument/2006/relationships/image" Target="../media/image198.png"/><Relationship Id="rId4" Type="http://schemas.openxmlformats.org/officeDocument/2006/relationships/image" Target="../media/image197.png"/></Relationships>
</file>

<file path=ppt/slides/_rels/slide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6.jf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www.asz.cz/clanek/10164/stanovisko-schok-a-asz-cr-k-pohotovostnimu-planu-pro-reseni-situaci-s-problematickym-vlkem/" TargetMode="External"/><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94.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9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png"/><Relationship Id="rId7" Type="http://schemas.openxmlformats.org/officeDocument/2006/relationships/image" Target="../media/image2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png"/></Relationships>
</file>

<file path=ppt/slides/_rels/slide9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onlinedoctranslator.com/en/?utm_source=onlinedoctranslator&amp;utm_medium=pptx&amp;utm_campaign=attributio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99.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8.png"/><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CF5C16D-B890-4144-B943-BF8B32362615}"/>
              </a:ext>
            </a:extLst>
          </p:cNvPr>
          <p:cNvSpPr>
            <a:spLocks noGrp="1"/>
          </p:cNvSpPr>
          <p:nvPr>
            <p:ph type="sldNum" sz="quarter" idx="12"/>
          </p:nvPr>
        </p:nvSpPr>
        <p:spPr/>
        <p:txBody>
          <a:bodyPr/>
          <a:lstStyle/>
          <a:p>
            <a:pPr algn="l" rtl="0"/>
            <a:r>
              <a:rPr lang="cs-CZ" sz="1200" i="1"/>
              <a:t>Pripravil: Ing. Tomáš Havrlant</a:t>
            </a:r>
            <a:endParaRPr lang="cs-CZ" sz="1200" i="1" dirty="0"/>
          </a:p>
        </p:txBody>
      </p:sp>
      <p:sp>
        <p:nvSpPr>
          <p:cNvPr id="4" name="TextovéPole 3">
            <a:extLst>
              <a:ext uri="{FF2B5EF4-FFF2-40B4-BE49-F238E27FC236}">
                <a16:creationId xmlns:a16="http://schemas.microsoft.com/office/drawing/2014/main" id="{724521DF-34C3-472C-A5DB-D5B0DB111D92}"/>
              </a:ext>
            </a:extLst>
          </p:cNvPr>
          <p:cNvSpPr txBox="1"/>
          <p:nvPr/>
        </p:nvSpPr>
        <p:spPr>
          <a:xfrm>
            <a:off x="67875" y="5764405"/>
            <a:ext cx="6595865" cy="774507"/>
          </a:xfrm>
          <a:prstGeom prst="rect">
            <a:avLst/>
          </a:prstGeom>
          <a:noFill/>
        </p:spPr>
        <p:txBody>
          <a:bodyPr wrap="square">
            <a:spAutoFit/>
          </a:bodyPr>
          <a:lstStyle/>
          <a:p>
            <a:pPr>
              <a:lnSpc>
                <a:spcPct val="107000"/>
              </a:lnSpc>
              <a:spcAft>
                <a:spcPts val="800"/>
              </a:spcAft>
            </a:pPr>
            <a:r>
              <a:rPr lang="en-US" dirty="0" err="1"/>
              <a:t>Kongresový</a:t>
            </a:r>
            <a:r>
              <a:rPr lang="en-US" dirty="0"/>
              <a:t> hotel LUNA </a:t>
            </a:r>
            <a:endParaRPr lang="cs-CZ" dirty="0"/>
          </a:p>
          <a:p>
            <a:pPr>
              <a:lnSpc>
                <a:spcPct val="107000"/>
              </a:lnSpc>
              <a:spcAft>
                <a:spcPts val="800"/>
              </a:spcAft>
            </a:pPr>
            <a:r>
              <a:rPr lang="en-US" dirty="0" err="1"/>
              <a:t>Kouty</a:t>
            </a:r>
            <a:r>
              <a:rPr lang="en-US" dirty="0"/>
              <a:t> 77, </a:t>
            </a:r>
            <a:r>
              <a:rPr lang="en-US" dirty="0" err="1"/>
              <a:t>Ledeč</a:t>
            </a:r>
            <a:r>
              <a:rPr lang="en-US" dirty="0"/>
              <a:t> </a:t>
            </a:r>
            <a:r>
              <a:rPr lang="en-US" dirty="0" err="1"/>
              <a:t>nad</a:t>
            </a:r>
            <a:r>
              <a:rPr lang="en-US" dirty="0"/>
              <a:t> </a:t>
            </a:r>
            <a:r>
              <a:rPr lang="en-US" dirty="0" err="1"/>
              <a:t>Sázavou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ovéPole 11">
            <a:extLst>
              <a:ext uri="{FF2B5EF4-FFF2-40B4-BE49-F238E27FC236}">
                <a16:creationId xmlns:a16="http://schemas.microsoft.com/office/drawing/2014/main" id="{6F59E9FC-1BE7-4FE5-818C-EF206561E5B8}"/>
              </a:ext>
            </a:extLst>
          </p:cNvPr>
          <p:cNvSpPr txBox="1"/>
          <p:nvPr/>
        </p:nvSpPr>
        <p:spPr>
          <a:xfrm>
            <a:off x="205779" y="1247041"/>
            <a:ext cx="11780442" cy="769441"/>
          </a:xfrm>
          <a:prstGeom prst="rect">
            <a:avLst/>
          </a:prstGeom>
          <a:noFill/>
        </p:spPr>
        <p:txBody>
          <a:bodyPr wrap="square">
            <a:spAutoFit/>
          </a:bodyPr>
          <a:lstStyle/>
          <a:p>
            <a:pPr algn="ctr" rtl="0"/>
            <a:r>
              <a:rPr lang="cs-CZ" sz="4400" dirty="0"/>
              <a:t> </a:t>
            </a:r>
            <a:r>
              <a:rPr lang="cs-CZ" sz="4400" dirty="0">
                <a:solidFill>
                  <a:srgbClr val="FF0000"/>
                </a:solidFill>
              </a:rPr>
              <a:t>Sožitje z volkovi z vidika Evropske zveze rejcev</a:t>
            </a:r>
            <a:endParaRPr lang="cs-CZ" sz="4400" b="1" dirty="0">
              <a:solidFill>
                <a:srgbClr val="FF0000"/>
              </a:solidFill>
            </a:endParaRPr>
          </a:p>
        </p:txBody>
      </p:sp>
      <p:pic>
        <p:nvPicPr>
          <p:cNvPr id="5" name="Obrázek 4">
            <a:extLst>
              <a:ext uri="{FF2B5EF4-FFF2-40B4-BE49-F238E27FC236}">
                <a16:creationId xmlns:a16="http://schemas.microsoft.com/office/drawing/2014/main" id="{48F3E000-0B45-4EAF-A170-648AF299F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5985" y="6002953"/>
            <a:ext cx="629816" cy="706794"/>
          </a:xfrm>
          <a:prstGeom prst="rect">
            <a:avLst/>
          </a:prstGeom>
        </p:spPr>
      </p:pic>
      <p:pic>
        <p:nvPicPr>
          <p:cNvPr id="9" name="Obrázek 8">
            <a:extLst>
              <a:ext uri="{FF2B5EF4-FFF2-40B4-BE49-F238E27FC236}">
                <a16:creationId xmlns:a16="http://schemas.microsoft.com/office/drawing/2014/main" id="{9665235F-7A33-45C7-BF80-3395784D3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0356" y="5773641"/>
            <a:ext cx="1958434" cy="556930"/>
          </a:xfrm>
          <a:prstGeom prst="rect">
            <a:avLst/>
          </a:prstGeom>
        </p:spPr>
      </p:pic>
      <p:sp>
        <p:nvSpPr>
          <p:cNvPr id="11" name="TextovéPole 10">
            <a:extLst>
              <a:ext uri="{FF2B5EF4-FFF2-40B4-BE49-F238E27FC236}">
                <a16:creationId xmlns:a16="http://schemas.microsoft.com/office/drawing/2014/main" id="{2CD6D0C4-24AB-42E1-93CB-BA1DDE891690}"/>
              </a:ext>
            </a:extLst>
          </p:cNvPr>
          <p:cNvSpPr txBox="1"/>
          <p:nvPr/>
        </p:nvSpPr>
        <p:spPr>
          <a:xfrm>
            <a:off x="11381793" y="5774318"/>
            <a:ext cx="838199" cy="230832"/>
          </a:xfrm>
          <a:prstGeom prst="rect">
            <a:avLst/>
          </a:prstGeom>
          <a:noFill/>
        </p:spPr>
        <p:txBody>
          <a:bodyPr wrap="square" rtlCol="0">
            <a:spAutoFit/>
          </a:bodyPr>
          <a:lstStyle/>
          <a:p>
            <a:pPr algn="l" rtl="0"/>
            <a:r>
              <a:rPr lang="cs-CZ" sz="900" b="1" i="0" dirty="0">
                <a:solidFill>
                  <a:srgbClr val="0070C0"/>
                </a:solidFill>
                <a:effectLst/>
                <a:latin typeface="arial" panose="020B0604020202020204" pitchFamily="34" charset="0"/>
              </a:rPr>
              <a:t>Vernéřovice</a:t>
            </a:r>
            <a:endParaRPr lang="cs-CZ" sz="900" dirty="0">
              <a:solidFill>
                <a:srgbClr val="0070C0"/>
              </a:solidFill>
            </a:endParaRPr>
          </a:p>
        </p:txBody>
      </p:sp>
      <p:sp>
        <p:nvSpPr>
          <p:cNvPr id="14" name="TextovéPole 13">
            <a:extLst>
              <a:ext uri="{FF2B5EF4-FFF2-40B4-BE49-F238E27FC236}">
                <a16:creationId xmlns:a16="http://schemas.microsoft.com/office/drawing/2014/main" id="{34EDFD60-6A16-4273-941D-74D060865CB6}"/>
              </a:ext>
            </a:extLst>
          </p:cNvPr>
          <p:cNvSpPr txBox="1"/>
          <p:nvPr/>
        </p:nvSpPr>
        <p:spPr>
          <a:xfrm>
            <a:off x="1847528" y="448120"/>
            <a:ext cx="9074224" cy="738664"/>
          </a:xfrm>
          <a:prstGeom prst="rect">
            <a:avLst/>
          </a:prstGeom>
          <a:noFill/>
        </p:spPr>
        <p:txBody>
          <a:bodyPr wrap="square" rtlCol="0">
            <a:spAutoFit/>
          </a:bodyPr>
          <a:lstStyle/>
          <a:p>
            <a:pPr algn="l" rtl="0"/>
            <a:r>
              <a:rPr lang="cs-CZ" sz="2400" b="1" dirty="0">
                <a:solidFill>
                  <a:srgbClr val="0070C0"/>
                </a:solidFill>
                <a:effectLst/>
                <a:latin typeface="Times New Roman" panose="02020603050405020304" pitchFamily="18" charset="0"/>
                <a:ea typeface="Calibri" panose="020F0502020204030204" pitchFamily="34" charset="0"/>
              </a:rPr>
              <a:t>                   26. mednarodno posvetovanje rejcev drobnice</a:t>
            </a:r>
          </a:p>
          <a:p>
            <a:pPr algn="l" rtl="0"/>
            <a:r>
              <a:rPr lang="cs-CZ" sz="1800" b="1" dirty="0">
                <a:solidFill>
                  <a:srgbClr val="0070C0"/>
                </a:solidFill>
                <a:effectLst/>
                <a:latin typeface="Times New Roman" panose="02020603050405020304" pitchFamily="18" charset="0"/>
                <a:ea typeface="Calibri" panose="020F0502020204030204" pitchFamily="34" charset="0"/>
              </a:rPr>
              <a:t>                                                        3. in 4. november 2023</a:t>
            </a:r>
            <a:endParaRPr lang="cs-CZ" dirty="0">
              <a:solidFill>
                <a:srgbClr val="0070C0"/>
              </a:solidFill>
            </a:endParaRPr>
          </a:p>
        </p:txBody>
      </p:sp>
      <p:pic>
        <p:nvPicPr>
          <p:cNvPr id="16" name="Obrázek 15">
            <a:extLst>
              <a:ext uri="{FF2B5EF4-FFF2-40B4-BE49-F238E27FC236}">
                <a16:creationId xmlns:a16="http://schemas.microsoft.com/office/drawing/2014/main" id="{3384E162-CC18-EDF0-40D9-700DC3BDBE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3297" y="4693093"/>
            <a:ext cx="3032504" cy="769441"/>
          </a:xfrm>
          <a:prstGeom prst="rect">
            <a:avLst/>
          </a:prstGeom>
        </p:spPr>
      </p:pic>
      <p:pic>
        <p:nvPicPr>
          <p:cNvPr id="18" name="Obrázek 17">
            <a:extLst>
              <a:ext uri="{FF2B5EF4-FFF2-40B4-BE49-F238E27FC236}">
                <a16:creationId xmlns:a16="http://schemas.microsoft.com/office/drawing/2014/main" id="{B085B74E-AA34-596E-AA15-955512A22E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5335" y="3397188"/>
            <a:ext cx="1528428" cy="1267820"/>
          </a:xfrm>
          <a:prstGeom prst="rect">
            <a:avLst/>
          </a:prstGeom>
        </p:spPr>
      </p:pic>
      <p:pic>
        <p:nvPicPr>
          <p:cNvPr id="6" name="Obrázek 5">
            <a:extLst>
              <a:ext uri="{FF2B5EF4-FFF2-40B4-BE49-F238E27FC236}">
                <a16:creationId xmlns:a16="http://schemas.microsoft.com/office/drawing/2014/main" id="{A367BD3E-3BF3-5806-F7A1-23DF29C96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211" y="4167057"/>
            <a:ext cx="2225799" cy="1476833"/>
          </a:xfrm>
          <a:prstGeom prst="rect">
            <a:avLst/>
          </a:prstGeom>
        </p:spPr>
      </p:pic>
      <p:pic>
        <p:nvPicPr>
          <p:cNvPr id="7" name="Obrázek 6">
            <a:extLst>
              <a:ext uri="{FF2B5EF4-FFF2-40B4-BE49-F238E27FC236}">
                <a16:creationId xmlns:a16="http://schemas.microsoft.com/office/drawing/2014/main" id="{E0297E56-3F76-39EC-A7CE-B1056F1A4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5115" y="2124650"/>
            <a:ext cx="4301770" cy="4320975"/>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9"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74390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4318686-506D-C29B-8239-E20F4BC59B28}"/>
              </a:ext>
            </a:extLst>
          </p:cNvPr>
          <p:cNvSpPr>
            <a:spLocks noGrp="1"/>
          </p:cNvSpPr>
          <p:nvPr>
            <p:ph type="sldNum" sz="quarter" idx="12"/>
          </p:nvPr>
        </p:nvSpPr>
        <p:spPr/>
        <p:txBody>
          <a:bodyPr/>
          <a:lstStyle/>
          <a:p>
            <a:fld id="{4FAB73BC-B049-4115-A692-8D63A059BFB8}" type="slidenum">
              <a:rPr lang="en-US" smtClean="0"/>
              <a:pPr algn="l" rtl="0"/>
              <a:t>10</a:t>
            </a:fld>
            <a:endParaRPr lang="en-US" dirty="0"/>
          </a:p>
        </p:txBody>
      </p:sp>
      <p:pic>
        <p:nvPicPr>
          <p:cNvPr id="4" name="Obrázek 3">
            <a:extLst>
              <a:ext uri="{FF2B5EF4-FFF2-40B4-BE49-F238E27FC236}">
                <a16:creationId xmlns:a16="http://schemas.microsoft.com/office/drawing/2014/main" id="{8578BC7B-336A-1411-EFC5-FD3A16906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 y="332656"/>
            <a:ext cx="9327688" cy="5395428"/>
          </a:xfrm>
          <a:prstGeom prst="rect">
            <a:avLst/>
          </a:prstGeom>
        </p:spPr>
      </p:pic>
      <p:sp>
        <p:nvSpPr>
          <p:cNvPr id="5" name="TextovéPole 4">
            <a:extLst>
              <a:ext uri="{FF2B5EF4-FFF2-40B4-BE49-F238E27FC236}">
                <a16:creationId xmlns:a16="http://schemas.microsoft.com/office/drawing/2014/main" id="{9024AFC8-4789-6C43-F1EF-F40F09F10AC2}"/>
              </a:ext>
            </a:extLst>
          </p:cNvPr>
          <p:cNvSpPr txBox="1"/>
          <p:nvPr/>
        </p:nvSpPr>
        <p:spPr>
          <a:xfrm>
            <a:off x="9264352" y="548680"/>
            <a:ext cx="2664296" cy="4893647"/>
          </a:xfrm>
          <a:prstGeom prst="rect">
            <a:avLst/>
          </a:prstGeom>
          <a:noFill/>
        </p:spPr>
        <p:txBody>
          <a:bodyPr wrap="square" rtlCol="0">
            <a:spAutoFit/>
          </a:bodyPr>
          <a:lstStyle/>
          <a:p>
            <a:pPr algn="ctr" rtl="0"/>
            <a:r>
              <a:rPr lang="cs-CZ" sz="2400" b="1" dirty="0">
                <a:solidFill>
                  <a:srgbClr val="FF0000"/>
                </a:solidFill>
              </a:rPr>
              <a:t>Leta 2022 je Nemčija za preventivne ukrepe porabila 460 milijonov kron.</a:t>
            </a:r>
          </a:p>
          <a:p>
            <a:pPr algn="ctr" rtl="0"/>
            <a:endParaRPr lang="cs-CZ" sz="2400" b="1" dirty="0">
              <a:solidFill>
                <a:srgbClr val="FF0000"/>
              </a:solidFill>
            </a:endParaRPr>
          </a:p>
          <a:p>
            <a:pPr algn="ctr" rtl="0"/>
            <a:r>
              <a:rPr lang="cs-CZ" sz="2400" b="1" dirty="0">
                <a:solidFill>
                  <a:srgbClr val="FF0000"/>
                </a:solidFill>
              </a:rPr>
              <a:t>Kljub temu so bile zabeležene rekordne škode – 4.366 odškodovanih hišnih ljubljenčkov.</a:t>
            </a:r>
          </a:p>
        </p:txBody>
      </p:sp>
      <p:sp>
        <p:nvSpPr>
          <p:cNvPr id="6" name="TextovéPole 5">
            <a:extLst>
              <a:ext uri="{FF2B5EF4-FFF2-40B4-BE49-F238E27FC236}">
                <a16:creationId xmlns:a16="http://schemas.microsoft.com/office/drawing/2014/main" id="{297BC185-5B65-C3CA-35A3-CF58A4D9B95A}"/>
              </a:ext>
            </a:extLst>
          </p:cNvPr>
          <p:cNvSpPr txBox="1"/>
          <p:nvPr/>
        </p:nvSpPr>
        <p:spPr>
          <a:xfrm>
            <a:off x="1631504" y="6356350"/>
            <a:ext cx="5328592" cy="215444"/>
          </a:xfrm>
          <a:prstGeom prst="rect">
            <a:avLst/>
          </a:prstGeom>
          <a:noFill/>
        </p:spPr>
        <p:txBody>
          <a:bodyPr wrap="square" rtlCol="0">
            <a:spAutoFit/>
          </a:bodyPr>
          <a:lstStyle/>
          <a:p>
            <a:pPr algn="l" rtl="0"/>
            <a:r>
              <a:rPr lang="cs-CZ" sz="800" dirty="0"/>
              <a:t>https://www.dbb-wolf.de</a:t>
            </a:r>
          </a:p>
        </p:txBody>
      </p:sp>
    </p:spTree>
    <p:extLst>
      <p:ext uri="{BB962C8B-B14F-4D97-AF65-F5344CB8AC3E}">
        <p14:creationId xmlns:p14="http://schemas.microsoft.com/office/powerpoint/2010/main" val="25490939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a:xfrm>
            <a:off x="8682607" y="6239718"/>
            <a:ext cx="2743200" cy="365125"/>
          </a:xfrm>
        </p:spPr>
        <p:txBody>
          <a:bodyPr/>
          <a:lstStyle/>
          <a:p>
            <a:pPr algn="l" rtl="0"/>
            <a:fld id="{4FAB73BC-B049-4115-A692-8D63A059BFB8}" type="slidenum">
              <a:rPr lang="en-US" smtClean="0"/>
              <a:pPr algn="l" rtl="0"/>
              <a:t>100</a:t>
            </a:fld>
            <a:endParaRPr lang="en-US" dirty="0"/>
          </a:p>
        </p:txBody>
      </p:sp>
      <p:pic>
        <p:nvPicPr>
          <p:cNvPr id="3" name="Obrázek 2" descr="870x489_veau_ventre_a_lair.jpeg"/>
          <p:cNvPicPr>
            <a:picLocks noChangeAspect="1"/>
          </p:cNvPicPr>
          <p:nvPr/>
        </p:nvPicPr>
        <p:blipFill>
          <a:blip r:embed="rId2" cstate="print"/>
          <a:stretch>
            <a:fillRect/>
          </a:stretch>
        </p:blipFill>
        <p:spPr>
          <a:xfrm>
            <a:off x="119336" y="0"/>
            <a:ext cx="6118662" cy="3429000"/>
          </a:xfrm>
          <a:prstGeom prst="rect">
            <a:avLst/>
          </a:prstGeom>
        </p:spPr>
      </p:pic>
      <p:pic>
        <p:nvPicPr>
          <p:cNvPr id="5" name="Obrázek 4" descr="r0_96_1024_672_w1200_h678_fmax.jpg"/>
          <p:cNvPicPr>
            <a:picLocks noChangeAspect="1"/>
          </p:cNvPicPr>
          <p:nvPr/>
        </p:nvPicPr>
        <p:blipFill>
          <a:blip r:embed="rId3" cstate="print"/>
          <a:stretch>
            <a:fillRect/>
          </a:stretch>
        </p:blipFill>
        <p:spPr>
          <a:xfrm>
            <a:off x="119336" y="3415117"/>
            <a:ext cx="6120680" cy="3442883"/>
          </a:xfrm>
          <a:prstGeom prst="rect">
            <a:avLst/>
          </a:prstGeom>
        </p:spPr>
      </p:pic>
      <p:pic>
        <p:nvPicPr>
          <p:cNvPr id="6" name="Obrázek 5" descr="coyote 041.JPG"/>
          <p:cNvPicPr>
            <a:picLocks noChangeAspect="1"/>
          </p:cNvPicPr>
          <p:nvPr/>
        </p:nvPicPr>
        <p:blipFill>
          <a:blip r:embed="rId4" cstate="print"/>
          <a:stretch>
            <a:fillRect/>
          </a:stretch>
        </p:blipFill>
        <p:spPr>
          <a:xfrm>
            <a:off x="6384032" y="0"/>
            <a:ext cx="6079112" cy="3429000"/>
          </a:xfrm>
          <a:prstGeom prst="rect">
            <a:avLst/>
          </a:prstGeom>
        </p:spPr>
      </p:pic>
      <p:pic>
        <p:nvPicPr>
          <p:cNvPr id="7" name="Obrázek 6" descr="Sheep-attack-2.jpg"/>
          <p:cNvPicPr>
            <a:picLocks noChangeAspect="1"/>
          </p:cNvPicPr>
          <p:nvPr/>
        </p:nvPicPr>
        <p:blipFill>
          <a:blip r:embed="rId5" cstate="print"/>
          <a:stretch>
            <a:fillRect/>
          </a:stretch>
        </p:blipFill>
        <p:spPr>
          <a:xfrm>
            <a:off x="9658640" y="3501008"/>
            <a:ext cx="2533360" cy="1656184"/>
          </a:xfrm>
          <a:prstGeom prst="rect">
            <a:avLst/>
          </a:prstGeom>
          <a:noFill/>
          <a:ln>
            <a:noFill/>
          </a:ln>
        </p:spPr>
      </p:pic>
      <p:pic>
        <p:nvPicPr>
          <p:cNvPr id="8" name="Obrázek 7" descr="Sheep.jpg"/>
          <p:cNvPicPr>
            <a:picLocks noChangeAspect="1"/>
          </p:cNvPicPr>
          <p:nvPr/>
        </p:nvPicPr>
        <p:blipFill>
          <a:blip r:embed="rId6" cstate="print"/>
          <a:stretch>
            <a:fillRect/>
          </a:stretch>
        </p:blipFill>
        <p:spPr>
          <a:xfrm>
            <a:off x="6384032" y="3501008"/>
            <a:ext cx="2448272" cy="1628201"/>
          </a:xfrm>
          <a:prstGeom prst="rect">
            <a:avLst/>
          </a:prstGeom>
        </p:spPr>
      </p:pic>
      <p:pic>
        <p:nvPicPr>
          <p:cNvPr id="9" name="Obrázek 8" descr="51591_3.jpg"/>
          <p:cNvPicPr>
            <a:picLocks noChangeAspect="1"/>
          </p:cNvPicPr>
          <p:nvPr/>
        </p:nvPicPr>
        <p:blipFill>
          <a:blip r:embed="rId7" cstate="print"/>
          <a:stretch>
            <a:fillRect/>
          </a:stretch>
        </p:blipFill>
        <p:spPr>
          <a:xfrm>
            <a:off x="6384032" y="5157192"/>
            <a:ext cx="2418589" cy="1584176"/>
          </a:xfrm>
          <a:prstGeom prst="rect">
            <a:avLst/>
          </a:prstGeom>
        </p:spPr>
      </p:pic>
      <p:pic>
        <p:nvPicPr>
          <p:cNvPr id="10" name="Obrázek 9" descr="5412270-3x2-940x627.jpg"/>
          <p:cNvPicPr>
            <a:picLocks noChangeAspect="1"/>
          </p:cNvPicPr>
          <p:nvPr/>
        </p:nvPicPr>
        <p:blipFill>
          <a:blip r:embed="rId8" cstate="print"/>
          <a:stretch>
            <a:fillRect/>
          </a:stretch>
        </p:blipFill>
        <p:spPr>
          <a:xfrm>
            <a:off x="9696400" y="5193382"/>
            <a:ext cx="2495600" cy="1664618"/>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E276F24-B91F-4C29-8E23-35799B53ECB8}"/>
              </a:ext>
            </a:extLst>
          </p:cNvPr>
          <p:cNvSpPr>
            <a:spLocks noGrp="1"/>
          </p:cNvSpPr>
          <p:nvPr>
            <p:ph type="sldNum" sz="quarter" idx="12"/>
          </p:nvPr>
        </p:nvSpPr>
        <p:spPr/>
        <p:txBody>
          <a:bodyPr/>
          <a:lstStyle/>
          <a:p>
            <a:pPr algn="l" rtl="0"/>
            <a:fld id="{4FAB73BC-B049-4115-A692-8D63A059BFB8}" type="slidenum">
              <a:rPr lang="en-US" smtClean="0"/>
              <a:pPr algn="l" rtl="0"/>
              <a:t>101</a:t>
            </a:fld>
            <a:endParaRPr lang="en-US" dirty="0"/>
          </a:p>
        </p:txBody>
      </p:sp>
      <p:pic>
        <p:nvPicPr>
          <p:cNvPr id="4" name="Obrázek 3">
            <a:extLst>
              <a:ext uri="{FF2B5EF4-FFF2-40B4-BE49-F238E27FC236}">
                <a16:creationId xmlns:a16="http://schemas.microsoft.com/office/drawing/2014/main" id="{198E27A6-3FB2-43FC-AD08-A18EB87A0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303" y="0"/>
            <a:ext cx="5095394" cy="6858000"/>
          </a:xfrm>
          <a:prstGeom prst="rect">
            <a:avLst/>
          </a:prstGeom>
        </p:spPr>
      </p:pic>
    </p:spTree>
    <p:extLst>
      <p:ext uri="{BB962C8B-B14F-4D97-AF65-F5344CB8AC3E}">
        <p14:creationId xmlns:p14="http://schemas.microsoft.com/office/powerpoint/2010/main" val="26598274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C4E278-AE21-40D7-A65E-3C2FE3DFB86D}"/>
              </a:ext>
            </a:extLst>
          </p:cNvPr>
          <p:cNvSpPr>
            <a:spLocks noGrp="1"/>
          </p:cNvSpPr>
          <p:nvPr>
            <p:ph type="sldNum" sz="quarter" idx="12"/>
          </p:nvPr>
        </p:nvSpPr>
        <p:spPr/>
        <p:txBody>
          <a:bodyPr/>
          <a:lstStyle/>
          <a:p>
            <a:pPr algn="l" rtl="0"/>
            <a:fld id="{4FAB73BC-B049-4115-A692-8D63A059BFB8}" type="slidenum">
              <a:rPr lang="en-US" smtClean="0"/>
              <a:pPr algn="l" rtl="0"/>
              <a:t>102</a:t>
            </a:fld>
            <a:endParaRPr lang="en-US" dirty="0"/>
          </a:p>
        </p:txBody>
      </p:sp>
      <p:pic>
        <p:nvPicPr>
          <p:cNvPr id="6" name="Obrázek 5">
            <a:extLst>
              <a:ext uri="{FF2B5EF4-FFF2-40B4-BE49-F238E27FC236}">
                <a16:creationId xmlns:a16="http://schemas.microsoft.com/office/drawing/2014/main" id="{0B43D1C2-E02A-4E11-A0C0-FF594622C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968" y="260648"/>
            <a:ext cx="4192158" cy="1368152"/>
          </a:xfrm>
          <a:prstGeom prst="rect">
            <a:avLst/>
          </a:prstGeom>
        </p:spPr>
      </p:pic>
      <p:pic>
        <p:nvPicPr>
          <p:cNvPr id="8" name="Obrázek 7">
            <a:extLst>
              <a:ext uri="{FF2B5EF4-FFF2-40B4-BE49-F238E27FC236}">
                <a16:creationId xmlns:a16="http://schemas.microsoft.com/office/drawing/2014/main" id="{EC812CF6-466D-43DC-8D94-FA8160FDC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968" y="5337541"/>
            <a:ext cx="4210875" cy="1008112"/>
          </a:xfrm>
          <a:prstGeom prst="rect">
            <a:avLst/>
          </a:prstGeom>
        </p:spPr>
      </p:pic>
      <p:sp>
        <p:nvSpPr>
          <p:cNvPr id="9" name="TextovéPole 8">
            <a:extLst>
              <a:ext uri="{FF2B5EF4-FFF2-40B4-BE49-F238E27FC236}">
                <a16:creationId xmlns:a16="http://schemas.microsoft.com/office/drawing/2014/main" id="{B2A2B07E-290D-4850-A8BF-788E34966175}"/>
              </a:ext>
            </a:extLst>
          </p:cNvPr>
          <p:cNvSpPr txBox="1"/>
          <p:nvPr/>
        </p:nvSpPr>
        <p:spPr>
          <a:xfrm>
            <a:off x="8040216" y="1779743"/>
            <a:ext cx="3744416" cy="523220"/>
          </a:xfrm>
          <a:prstGeom prst="rect">
            <a:avLst/>
          </a:prstGeom>
          <a:noFill/>
        </p:spPr>
        <p:txBody>
          <a:bodyPr wrap="square" rtlCol="0">
            <a:spAutoFit/>
          </a:bodyPr>
          <a:lstStyle/>
          <a:p>
            <a:pPr algn="l" rtl="0"/>
            <a:endParaRPr lang="cs-CZ" sz="2800" b="1" dirty="0"/>
          </a:p>
        </p:txBody>
      </p:sp>
      <p:pic>
        <p:nvPicPr>
          <p:cNvPr id="5" name="Obrázek 4">
            <a:extLst>
              <a:ext uri="{FF2B5EF4-FFF2-40B4-BE49-F238E27FC236}">
                <a16:creationId xmlns:a16="http://schemas.microsoft.com/office/drawing/2014/main" id="{B9BBA442-49F4-DC58-D295-79A5738AF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227150"/>
            <a:ext cx="7126554" cy="6129199"/>
          </a:xfrm>
          <a:prstGeom prst="rect">
            <a:avLst/>
          </a:prstGeom>
        </p:spPr>
      </p:pic>
      <p:pic>
        <p:nvPicPr>
          <p:cNvPr id="4" name="Obrázek 3">
            <a:extLst>
              <a:ext uri="{FF2B5EF4-FFF2-40B4-BE49-F238E27FC236}">
                <a16:creationId xmlns:a16="http://schemas.microsoft.com/office/drawing/2014/main" id="{F4A4EEEA-1FB9-2D10-3F57-8036147FF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733" y="260648"/>
            <a:ext cx="7291076" cy="3209002"/>
          </a:xfrm>
          <a:prstGeom prst="rect">
            <a:avLst/>
          </a:prstGeom>
        </p:spPr>
      </p:pic>
      <p:pic>
        <p:nvPicPr>
          <p:cNvPr id="10" name="Obrázek 9">
            <a:extLst>
              <a:ext uri="{FF2B5EF4-FFF2-40B4-BE49-F238E27FC236}">
                <a16:creationId xmlns:a16="http://schemas.microsoft.com/office/drawing/2014/main" id="{DD9C3EFB-3ED0-8626-C4B3-BB99B3580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0216" y="2584068"/>
            <a:ext cx="3763256" cy="2210758"/>
          </a:xfrm>
          <a:prstGeom prst="rect">
            <a:avLst/>
          </a:prstGeom>
        </p:spPr>
      </p:pic>
      <p:sp>
        <p:nvSpPr>
          <p:cNvPr id="11" name="TextovéPole 10">
            <a:extLst>
              <a:ext uri="{FF2B5EF4-FFF2-40B4-BE49-F238E27FC236}">
                <a16:creationId xmlns:a16="http://schemas.microsoft.com/office/drawing/2014/main" id="{4E2BEDA2-3223-499D-2623-AC39225F3FFF}"/>
              </a:ext>
            </a:extLst>
          </p:cNvPr>
          <p:cNvSpPr txBox="1"/>
          <p:nvPr/>
        </p:nvSpPr>
        <p:spPr>
          <a:xfrm>
            <a:off x="407368" y="3689447"/>
            <a:ext cx="6912768" cy="1046440"/>
          </a:xfrm>
          <a:prstGeom prst="rect">
            <a:avLst/>
          </a:prstGeom>
          <a:noFill/>
        </p:spPr>
        <p:txBody>
          <a:bodyPr wrap="square" rtlCol="0">
            <a:spAutoFit/>
          </a:bodyPr>
          <a:lstStyle/>
          <a:p>
            <a:pPr algn="ctr" rtl="0"/>
            <a:r>
              <a:rPr lang="cs-CZ" sz="4400" b="1" dirty="0">
                <a:solidFill>
                  <a:srgbClr val="FF0000"/>
                </a:solidFill>
              </a:rPr>
              <a:t>www.vlktravunezere.cz</a:t>
            </a:r>
          </a:p>
          <a:p>
            <a:pPr algn="l" rtl="0"/>
            <a:endParaRPr lang="cs-CZ" dirty="0"/>
          </a:p>
        </p:txBody>
      </p:sp>
      <p:sp>
        <p:nvSpPr>
          <p:cNvPr id="19" name="Ovál 18">
            <a:extLst>
              <a:ext uri="{FF2B5EF4-FFF2-40B4-BE49-F238E27FC236}">
                <a16:creationId xmlns:a16="http://schemas.microsoft.com/office/drawing/2014/main" id="{7E79A414-BA49-85F3-40BE-A2086F1D30B1}"/>
              </a:ext>
            </a:extLst>
          </p:cNvPr>
          <p:cNvSpPr/>
          <p:nvPr/>
        </p:nvSpPr>
        <p:spPr>
          <a:xfrm>
            <a:off x="9068040" y="3279240"/>
            <a:ext cx="360000" cy="36000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solidFill>
                <a:srgbClr val="E71224"/>
              </a:solidFill>
            </a:endParaRP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7"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245397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031A962-58F1-44B1-93EF-6B484953B5E3}"/>
              </a:ext>
            </a:extLst>
          </p:cNvPr>
          <p:cNvSpPr>
            <a:spLocks noGrp="1"/>
          </p:cNvSpPr>
          <p:nvPr>
            <p:ph type="sldNum" sz="quarter" idx="12"/>
          </p:nvPr>
        </p:nvSpPr>
        <p:spPr>
          <a:xfrm>
            <a:off x="8610600" y="6356350"/>
            <a:ext cx="2743200" cy="365125"/>
          </a:xfrm>
        </p:spPr>
        <p:txBody>
          <a:bodyPr>
            <a:normAutofit/>
          </a:bodyPr>
          <a:lstStyle/>
          <a:p>
            <a:pPr algn="l" rtl="0">
              <a:spcAft>
                <a:spcPts val="600"/>
              </a:spcAft>
            </a:pPr>
            <a:fld id="{4FAB73BC-B049-4115-A692-8D63A059BFB8}" type="slidenum">
              <a:rPr lang="en-US" smtClean="0"/>
              <a:pPr algn="l" rtl="0">
                <a:spcAft>
                  <a:spcPts val="600"/>
                </a:spcAft>
              </a:pPr>
              <a:t>103</a:t>
            </a:fld>
            <a:endParaRPr lang="en-US"/>
          </a:p>
        </p:txBody>
      </p:sp>
      <p:pic>
        <p:nvPicPr>
          <p:cNvPr id="3" name="Obrázek 2">
            <a:extLst>
              <a:ext uri="{FF2B5EF4-FFF2-40B4-BE49-F238E27FC236}">
                <a16:creationId xmlns:a16="http://schemas.microsoft.com/office/drawing/2014/main" id="{EE25F1AB-0850-4F53-A733-A166CC67B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1147" y="116632"/>
            <a:ext cx="4049706" cy="5744265"/>
          </a:xfrm>
          <a:prstGeom prst="rect">
            <a:avLst/>
          </a:prstGeom>
        </p:spPr>
      </p:pic>
      <p:sp>
        <p:nvSpPr>
          <p:cNvPr id="4" name="TextovéPole 3">
            <a:extLst>
              <a:ext uri="{FF2B5EF4-FFF2-40B4-BE49-F238E27FC236}">
                <a16:creationId xmlns:a16="http://schemas.microsoft.com/office/drawing/2014/main" id="{771A14C2-2E50-4595-BEDA-17954DFCCB0F}"/>
              </a:ext>
            </a:extLst>
          </p:cNvPr>
          <p:cNvSpPr txBox="1"/>
          <p:nvPr/>
        </p:nvSpPr>
        <p:spPr>
          <a:xfrm>
            <a:off x="695400" y="5860897"/>
            <a:ext cx="10153128" cy="584775"/>
          </a:xfrm>
          <a:prstGeom prst="rect">
            <a:avLst/>
          </a:prstGeom>
          <a:noFill/>
        </p:spPr>
        <p:txBody>
          <a:bodyPr wrap="square" rtlCol="0">
            <a:spAutoFit/>
          </a:bodyPr>
          <a:lstStyle/>
          <a:p>
            <a:pPr algn="ctr" rtl="0"/>
            <a:r>
              <a:rPr lang="cs-CZ" sz="3200" dirty="0">
                <a:solidFill>
                  <a:srgbClr val="FF0000"/>
                </a:solidFill>
              </a:rPr>
              <a:t>Pusti enega volka pri življenju in ovce ne bodo nikoli varne</a:t>
            </a:r>
          </a:p>
        </p:txBody>
      </p:sp>
    </p:spTree>
    <p:extLst>
      <p:ext uri="{BB962C8B-B14F-4D97-AF65-F5344CB8AC3E}">
        <p14:creationId xmlns:p14="http://schemas.microsoft.com/office/powerpoint/2010/main" val="31097701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0162086" y="6519446"/>
            <a:ext cx="2211863" cy="338554"/>
          </a:xfrm>
          <a:prstGeom prst="rect">
            <a:avLst/>
          </a:prstGeom>
          <a:noFill/>
        </p:spPr>
        <p:txBody>
          <a:bodyPr wrap="square" rtlCol="0">
            <a:spAutoFit/>
          </a:bodyPr>
          <a:lstStyle/>
          <a:p>
            <a:pPr algn="l" rtl="0"/>
            <a:r>
              <a:rPr lang="cs-CZ" sz="800" b="1" dirty="0"/>
              <a:t>Avtor:</a:t>
            </a:r>
            <a:r>
              <a:rPr lang="cs-CZ" sz="800" dirty="0"/>
              <a:t>Miroslav</a:t>
            </a:r>
            <a:r>
              <a:rPr lang="cs-CZ" sz="800" dirty="0" err="1"/>
              <a:t>Kemel</a:t>
            </a:r>
            <a:r>
              <a:rPr lang="cs-CZ" sz="800" dirty="0"/>
              <a:t>https://kreslenyvtip.cz/ovce?page=1#risanke</a:t>
            </a:r>
          </a:p>
        </p:txBody>
      </p:sp>
      <p:pic>
        <p:nvPicPr>
          <p:cNvPr id="4" name="Obrázek 3">
            <a:extLst>
              <a:ext uri="{FF2B5EF4-FFF2-40B4-BE49-F238E27FC236}">
                <a16:creationId xmlns:a16="http://schemas.microsoft.com/office/drawing/2014/main" id="{C348C028-BA08-4B52-A950-431E14983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548681"/>
            <a:ext cx="8208912" cy="5831688"/>
          </a:xfrm>
          <a:prstGeom prst="rect">
            <a:avLst/>
          </a:prstGeom>
        </p:spPr>
      </p:pic>
      <p:sp>
        <p:nvSpPr>
          <p:cNvPr id="2" name="TextovéPole 1">
            <a:extLst>
              <a:ext uri="{FF2B5EF4-FFF2-40B4-BE49-F238E27FC236}">
                <a16:creationId xmlns:a16="http://schemas.microsoft.com/office/drawing/2014/main" id="{23800735-8AB7-795C-4B5A-5E555E9EAC08}"/>
              </a:ext>
            </a:extLst>
          </p:cNvPr>
          <p:cNvSpPr txBox="1"/>
          <p:nvPr/>
        </p:nvSpPr>
        <p:spPr>
          <a:xfrm>
            <a:off x="3081328" y="5578729"/>
            <a:ext cx="7200800" cy="369332"/>
          </a:xfrm>
          <a:prstGeom prst="rect">
            <a:avLst/>
          </a:prstGeom>
          <a:noFill/>
        </p:spPr>
        <p:txBody>
          <a:bodyPr wrap="square" rtlCol="0">
            <a:spAutoFit/>
          </a:bodyPr>
          <a:lstStyle/>
          <a:p>
            <a:r>
              <a:rPr lang="cs-CZ" dirty="0"/>
              <a:t>Volkovi </a:t>
            </a:r>
            <a:r>
              <a:rPr lang="cs-CZ" dirty="0" err="1"/>
              <a:t>razumemo</a:t>
            </a:r>
            <a:r>
              <a:rPr lang="cs-CZ" dirty="0"/>
              <a:t>. V vsakem dobrem volku je </a:t>
            </a:r>
            <a:r>
              <a:rPr lang="cs-CZ" dirty="0" err="1"/>
              <a:t>delček</a:t>
            </a:r>
            <a:r>
              <a:rPr lang="cs-CZ" dirty="0"/>
              <a:t> ovce!</a:t>
            </a:r>
          </a:p>
        </p:txBody>
      </p:sp>
    </p:spTree>
    <p:extLst>
      <p:ext uri="{BB962C8B-B14F-4D97-AF65-F5344CB8AC3E}">
        <p14:creationId xmlns:p14="http://schemas.microsoft.com/office/powerpoint/2010/main" val="383198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03635"/>
          </a:xfrm>
        </p:spPr>
        <p:txBody>
          <a:bodyPr/>
          <a:lstStyle/>
          <a:p>
            <a:pPr algn="ctr" rtl="0"/>
            <a:r>
              <a:rPr lang="cs-CZ" b="1" dirty="0"/>
              <a:t>Koliko v resnici stanejo ukrepi v zvezi z volkom?</a:t>
            </a:r>
          </a:p>
        </p:txBody>
      </p:sp>
      <p:sp>
        <p:nvSpPr>
          <p:cNvPr id="3" name="Zástupný symbol pro obsah 2"/>
          <p:cNvSpPr>
            <a:spLocks noGrp="1"/>
          </p:cNvSpPr>
          <p:nvPr>
            <p:ph idx="1"/>
          </p:nvPr>
        </p:nvSpPr>
        <p:spPr>
          <a:xfrm>
            <a:off x="407368" y="1412777"/>
            <a:ext cx="11233248" cy="3024335"/>
          </a:xfrm>
        </p:spPr>
        <p:txBody>
          <a:bodyPr>
            <a:normAutofit/>
          </a:bodyPr>
          <a:lstStyle/>
          <a:p>
            <a:pPr algn="l" rtl="0"/>
            <a:r>
              <a:rPr lang="cs-CZ" dirty="0"/>
              <a:t>Bavarski državni raziskovalni center za kmetijstvo (</a:t>
            </a:r>
            <a:r>
              <a:rPr lang="cs-CZ" dirty="0" err="1"/>
              <a:t>LfL</a:t>
            </a:r>
            <a:r>
              <a:rPr lang="cs-CZ" dirty="0"/>
              <a:t>) izračunano za</a:t>
            </a:r>
            <a:r>
              <a:rPr lang="cs-CZ" b="1" dirty="0">
                <a:solidFill>
                  <a:srgbClr val="FF0000"/>
                </a:solidFill>
              </a:rPr>
              <a:t>Bavarska</a:t>
            </a:r>
            <a:r>
              <a:rPr lang="cs-CZ" dirty="0"/>
              <a:t>stroški obrambe črede v višini 327 milijonov evrov za nakup opreme in 28–43 milijonov evrov letnih nadaljnjih stroškov.</a:t>
            </a:r>
          </a:p>
          <a:p>
            <a:pPr algn="l" rtl="0"/>
            <a:r>
              <a:rPr lang="cs-CZ" dirty="0"/>
              <a:t>Bavarska je tako po površini kot po številu prebivalcev primerljiva s Češko</a:t>
            </a:r>
          </a:p>
          <a:p>
            <a:pPr algn="l" rtl="0"/>
            <a:r>
              <a:rPr lang="cs-CZ" dirty="0"/>
              <a:t>tj</a:t>
            </a:r>
            <a:r>
              <a:rPr lang="cs-CZ" b="1" dirty="0">
                <a:solidFill>
                  <a:srgbClr val="FF0000"/>
                </a:solidFill>
              </a:rPr>
              <a:t>8,2 milijarde kron naložb v ograje in še 1 milijarda na leto</a:t>
            </a:r>
            <a:r>
              <a:rPr lang="cs-CZ" dirty="0"/>
              <a:t>za vzdrževanje</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11</a:t>
            </a:fld>
            <a:endParaRPr lang="en-US" dirty="0"/>
          </a:p>
        </p:txBody>
      </p:sp>
      <p:pic>
        <p:nvPicPr>
          <p:cNvPr id="5" name="Obrázek 4" descr="bavorsko.png"/>
          <p:cNvPicPr>
            <a:picLocks noChangeAspect="1"/>
          </p:cNvPicPr>
          <p:nvPr/>
        </p:nvPicPr>
        <p:blipFill>
          <a:blip r:embed="rId2" cstate="print"/>
          <a:stretch>
            <a:fillRect/>
          </a:stretch>
        </p:blipFill>
        <p:spPr>
          <a:xfrm>
            <a:off x="4503654" y="3861429"/>
            <a:ext cx="3184693" cy="2765203"/>
          </a:xfrm>
          <a:prstGeom prst="rect">
            <a:avLst/>
          </a:prstGeom>
        </p:spPr>
      </p:pic>
      <p:sp>
        <p:nvSpPr>
          <p:cNvPr id="9" name="Obdélník 8">
            <a:extLst>
              <a:ext uri="{FF2B5EF4-FFF2-40B4-BE49-F238E27FC236}">
                <a16:creationId xmlns:a16="http://schemas.microsoft.com/office/drawing/2014/main" id="{42D74F07-E41D-45E4-AFF8-9FD68EC15612}"/>
              </a:ext>
            </a:extLst>
          </p:cNvPr>
          <p:cNvSpPr/>
          <p:nvPr/>
        </p:nvSpPr>
        <p:spPr>
          <a:xfrm>
            <a:off x="4417074" y="6596748"/>
            <a:ext cx="3103667" cy="307777"/>
          </a:xfrm>
          <a:prstGeom prst="rect">
            <a:avLst/>
          </a:prstGeom>
        </p:spPr>
        <p:txBody>
          <a:bodyPr wrap="square">
            <a:spAutoFit/>
          </a:bodyPr>
          <a:lstStyle/>
          <a:p>
            <a:pPr algn="l" rtl="0"/>
            <a:r>
              <a:rPr lang="cs-CZ" sz="700" i="1" dirty="0"/>
              <a:t>Vir slike: https://www.topagrar.com/panorama/news/das-kosten-zaeune-und-schutzhunde-10558539.html?utm_content=start</a:t>
            </a:r>
          </a:p>
        </p:txBody>
      </p:sp>
      <p:sp>
        <p:nvSpPr>
          <p:cNvPr id="10" name="TextovéPole 9"/>
          <p:cNvSpPr txBox="1"/>
          <p:nvPr/>
        </p:nvSpPr>
        <p:spPr>
          <a:xfrm>
            <a:off x="9373917" y="6596747"/>
            <a:ext cx="2844048" cy="307777"/>
          </a:xfrm>
          <a:prstGeom prst="rect">
            <a:avLst/>
          </a:prstGeom>
          <a:noFill/>
        </p:spPr>
        <p:txBody>
          <a:bodyPr wrap="square" rtlCol="0">
            <a:spAutoFit/>
          </a:bodyPr>
          <a:lstStyle/>
          <a:p>
            <a:pPr algn="l" rtl="0"/>
            <a:r>
              <a:rPr lang="cs-CZ" sz="700" dirty="0"/>
              <a:t>https://www.topagrar.com/panorama/news/</a:t>
            </a:r>
          </a:p>
          <a:p>
            <a:pPr algn="l" rtl="0"/>
            <a:r>
              <a:rPr lang="cs-CZ" sz="700" dirty="0"/>
              <a:t>das-kosten-zaeune-und-schutzhunde-10558539.html?utm_content=start</a:t>
            </a:r>
          </a:p>
        </p:txBody>
      </p:sp>
      <p:pic>
        <p:nvPicPr>
          <p:cNvPr id="11" name="Obrázek 10" descr="JAN6cb53b_Clipboard01.jpg"/>
          <p:cNvPicPr>
            <a:picLocks noChangeAspect="1"/>
          </p:cNvPicPr>
          <p:nvPr/>
        </p:nvPicPr>
        <p:blipFill>
          <a:blip r:embed="rId3" cstate="print"/>
          <a:stretch>
            <a:fillRect/>
          </a:stretch>
        </p:blipFill>
        <p:spPr>
          <a:xfrm>
            <a:off x="551384" y="4437112"/>
            <a:ext cx="2739008" cy="1883068"/>
          </a:xfrm>
          <a:prstGeom prst="rect">
            <a:avLst/>
          </a:prstGeom>
        </p:spPr>
      </p:pic>
      <p:pic>
        <p:nvPicPr>
          <p:cNvPr id="7" name="Obrázek 6">
            <a:extLst>
              <a:ext uri="{FF2B5EF4-FFF2-40B4-BE49-F238E27FC236}">
                <a16:creationId xmlns:a16="http://schemas.microsoft.com/office/drawing/2014/main" id="{7583F0C4-3A5F-4B17-CCD9-4D7A18868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208" y="4446590"/>
            <a:ext cx="3919193" cy="1873589"/>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5"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060771A-A03B-9CB7-F21A-7B8C4E3EE506}"/>
              </a:ext>
            </a:extLst>
          </p:cNvPr>
          <p:cNvSpPr>
            <a:spLocks noGrp="1"/>
          </p:cNvSpPr>
          <p:nvPr>
            <p:ph type="sldNum" sz="quarter" idx="12"/>
          </p:nvPr>
        </p:nvSpPr>
        <p:spPr/>
        <p:txBody>
          <a:bodyPr/>
          <a:lstStyle/>
          <a:p>
            <a:pPr algn="l" rtl="0"/>
            <a:fld id="{4FAB73BC-B049-4115-A692-8D63A059BFB8}" type="slidenum">
              <a:rPr lang="en-US" smtClean="0"/>
              <a:pPr algn="l" rtl="0"/>
              <a:t>12</a:t>
            </a:fld>
            <a:endParaRPr lang="en-US" dirty="0"/>
          </a:p>
        </p:txBody>
      </p:sp>
      <p:pic>
        <p:nvPicPr>
          <p:cNvPr id="4" name="Obrázek 3">
            <a:extLst>
              <a:ext uri="{FF2B5EF4-FFF2-40B4-BE49-F238E27FC236}">
                <a16:creationId xmlns:a16="http://schemas.microsoft.com/office/drawing/2014/main" id="{6B886A6A-1268-FAD5-5E38-FC15283FA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271336"/>
            <a:ext cx="7761338" cy="5245728"/>
          </a:xfrm>
          <a:prstGeom prst="rect">
            <a:avLst/>
          </a:prstGeom>
        </p:spPr>
      </p:pic>
      <p:sp>
        <p:nvSpPr>
          <p:cNvPr id="5" name="TextovéPole 4">
            <a:extLst>
              <a:ext uri="{FF2B5EF4-FFF2-40B4-BE49-F238E27FC236}">
                <a16:creationId xmlns:a16="http://schemas.microsoft.com/office/drawing/2014/main" id="{3DF9E91C-BE17-A896-4603-E4382C80947C}"/>
              </a:ext>
            </a:extLst>
          </p:cNvPr>
          <p:cNvSpPr txBox="1"/>
          <p:nvPr/>
        </p:nvSpPr>
        <p:spPr>
          <a:xfrm>
            <a:off x="3864968" y="6449457"/>
            <a:ext cx="7488832" cy="584775"/>
          </a:xfrm>
          <a:prstGeom prst="rect">
            <a:avLst/>
          </a:prstGeom>
          <a:noFill/>
        </p:spPr>
        <p:txBody>
          <a:bodyPr wrap="square" rtlCol="0">
            <a:spAutoFit/>
          </a:bodyPr>
          <a:lstStyle/>
          <a:p>
            <a:pPr algn="l" rtl="0"/>
            <a:r>
              <a:rPr lang="de-DE" sz="800" dirty="0"/>
              <a:t>Wolfsverursachte</a:t>
            </a:r>
            <a:r>
              <a:rPr lang="de-DE" sz="800" dirty="0" err="1"/>
              <a:t>Sha</a:t>
            </a:r>
            <a:r>
              <a:rPr lang="de-DE" sz="800" dirty="0"/>
              <a:t>dan,</a:t>
            </a:r>
            <a:r>
              <a:rPr lang="cs-CZ" sz="800" dirty="0"/>
              <a:t> </a:t>
            </a:r>
            <a:r>
              <a:rPr lang="de-DE" sz="800" dirty="0"/>
              <a:t>Pra</a:t>
            </a:r>
            <a:r>
              <a:rPr lang="de-DE" sz="800" dirty="0" err="1"/>
              <a:t>ventilacije</a:t>
            </a:r>
            <a:r>
              <a:rPr lang="de-DE" sz="800" dirty="0"/>
              <a:t>- und Ausgleichzahlungen</a:t>
            </a:r>
            <a:r>
              <a:rPr lang="cs-CZ" sz="800" dirty="0"/>
              <a:t> </a:t>
            </a:r>
            <a:r>
              <a:rPr lang="de-DE" sz="800" dirty="0"/>
              <a:t>v Nemčiji 2022</a:t>
            </a:r>
            <a:r>
              <a:rPr lang="cs-CZ" sz="800" dirty="0"/>
              <a:t> </a:t>
            </a:r>
            <a:r>
              <a:rPr lang="cs-CZ" sz="800" dirty="0">
                <a:hlinkClick r:id="rId3"/>
              </a:rPr>
              <a:t>https://www.dbb-wolf.de/die-dbbw</a:t>
            </a:r>
            <a:endParaRPr lang="cs-CZ" sz="800" dirty="0"/>
          </a:p>
          <a:p>
            <a:pPr algn="l" rtl="0"/>
            <a:endParaRPr lang="cs-CZ" sz="800" dirty="0"/>
          </a:p>
          <a:p>
            <a:pPr algn="l" rtl="0"/>
            <a:endParaRPr lang="cs-CZ" sz="800" dirty="0"/>
          </a:p>
          <a:p>
            <a:pPr algn="l" rtl="0"/>
            <a:endParaRPr lang="cs-CZ" sz="800" dirty="0"/>
          </a:p>
        </p:txBody>
      </p:sp>
      <p:sp>
        <p:nvSpPr>
          <p:cNvPr id="6" name="TextovéPole 5">
            <a:extLst>
              <a:ext uri="{FF2B5EF4-FFF2-40B4-BE49-F238E27FC236}">
                <a16:creationId xmlns:a16="http://schemas.microsoft.com/office/drawing/2014/main" id="{2244A965-BEF6-5AF2-C1FA-BB7AAE7C97F4}"/>
              </a:ext>
            </a:extLst>
          </p:cNvPr>
          <p:cNvSpPr txBox="1"/>
          <p:nvPr/>
        </p:nvSpPr>
        <p:spPr>
          <a:xfrm>
            <a:off x="768624" y="437006"/>
            <a:ext cx="10585176" cy="584775"/>
          </a:xfrm>
          <a:prstGeom prst="rect">
            <a:avLst/>
          </a:prstGeom>
          <a:noFill/>
        </p:spPr>
        <p:txBody>
          <a:bodyPr wrap="square" rtlCol="0">
            <a:spAutoFit/>
          </a:bodyPr>
          <a:lstStyle/>
          <a:p>
            <a:pPr algn="ctr" rtl="0"/>
            <a:r>
              <a:rPr lang="cs-CZ" sz="3200" b="1" dirty="0">
                <a:solidFill>
                  <a:srgbClr val="FF0000"/>
                </a:solidFill>
              </a:rPr>
              <a:t>Škoda na živini zaradi volkov v Nemčiji</a:t>
            </a:r>
          </a:p>
        </p:txBody>
      </p:sp>
      <p:sp>
        <p:nvSpPr>
          <p:cNvPr id="7" name="TextovéPole 6">
            <a:extLst>
              <a:ext uri="{FF2B5EF4-FFF2-40B4-BE49-F238E27FC236}">
                <a16:creationId xmlns:a16="http://schemas.microsoft.com/office/drawing/2014/main" id="{A451DDE4-BE82-9891-98C8-72BE791C2D2F}"/>
              </a:ext>
            </a:extLst>
          </p:cNvPr>
          <p:cNvSpPr txBox="1"/>
          <p:nvPr/>
        </p:nvSpPr>
        <p:spPr>
          <a:xfrm>
            <a:off x="191344" y="3140968"/>
            <a:ext cx="2160240" cy="2585323"/>
          </a:xfrm>
          <a:prstGeom prst="rect">
            <a:avLst/>
          </a:prstGeom>
          <a:noFill/>
        </p:spPr>
        <p:txBody>
          <a:bodyPr wrap="square" rtlCol="0">
            <a:spAutoFit/>
          </a:bodyPr>
          <a:lstStyle/>
          <a:p>
            <a:pPr algn="ctr" rtl="0"/>
            <a:r>
              <a:rPr lang="cs-CZ" dirty="0"/>
              <a:t>Ob mizi je zapis</a:t>
            </a:r>
            <a:r>
              <a:rPr lang="cs-CZ" i="1" dirty="0"/>
              <a:t>"Zanesljivost pripisovanja napadov volkov se med zveznimi deželami razlikuje"</a:t>
            </a:r>
          </a:p>
          <a:p>
            <a:pPr algn="ctr" rtl="0"/>
            <a:r>
              <a:rPr lang="cs-CZ" dirty="0"/>
              <a:t>Vseh žrtev ni v uradni statistiki</a:t>
            </a:r>
          </a:p>
        </p:txBody>
      </p:sp>
    </p:spTree>
    <p:extLst>
      <p:ext uri="{BB962C8B-B14F-4D97-AF65-F5344CB8AC3E}">
        <p14:creationId xmlns:p14="http://schemas.microsoft.com/office/powerpoint/2010/main" val="230766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E40BB8-4C72-C27E-895C-BAA74C91342A}"/>
              </a:ext>
            </a:extLst>
          </p:cNvPr>
          <p:cNvSpPr>
            <a:spLocks noGrp="1"/>
          </p:cNvSpPr>
          <p:nvPr>
            <p:ph type="sldNum" sz="quarter" idx="12"/>
          </p:nvPr>
        </p:nvSpPr>
        <p:spPr/>
        <p:txBody>
          <a:bodyPr/>
          <a:lstStyle/>
          <a:p>
            <a:pPr algn="l" rtl="0"/>
            <a:fld id="{4FAB73BC-B049-4115-A692-8D63A059BFB8}" type="slidenum">
              <a:rPr lang="en-US" smtClean="0"/>
              <a:pPr algn="l" rtl="0"/>
              <a:t>13</a:t>
            </a:fld>
            <a:endParaRPr lang="en-US" dirty="0"/>
          </a:p>
        </p:txBody>
      </p:sp>
      <p:pic>
        <p:nvPicPr>
          <p:cNvPr id="4" name="Obrázek 3">
            <a:extLst>
              <a:ext uri="{FF2B5EF4-FFF2-40B4-BE49-F238E27FC236}">
                <a16:creationId xmlns:a16="http://schemas.microsoft.com/office/drawing/2014/main" id="{77C3CC54-3500-1AE5-F1EB-F528F49CD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836712"/>
            <a:ext cx="3406435" cy="3033023"/>
          </a:xfrm>
          <a:prstGeom prst="rect">
            <a:avLst/>
          </a:prstGeom>
        </p:spPr>
      </p:pic>
      <p:pic>
        <p:nvPicPr>
          <p:cNvPr id="6" name="Obrázek 5">
            <a:extLst>
              <a:ext uri="{FF2B5EF4-FFF2-40B4-BE49-F238E27FC236}">
                <a16:creationId xmlns:a16="http://schemas.microsoft.com/office/drawing/2014/main" id="{50A2FB7E-A571-9117-927A-A13C80D0E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271" y="794798"/>
            <a:ext cx="3269263" cy="3116850"/>
          </a:xfrm>
          <a:prstGeom prst="rect">
            <a:avLst/>
          </a:prstGeom>
        </p:spPr>
      </p:pic>
      <p:sp>
        <p:nvSpPr>
          <p:cNvPr id="7" name="TextovéPole 6">
            <a:extLst>
              <a:ext uri="{FF2B5EF4-FFF2-40B4-BE49-F238E27FC236}">
                <a16:creationId xmlns:a16="http://schemas.microsoft.com/office/drawing/2014/main" id="{2658F409-D64B-7533-43FA-F6CBC49E8F5E}"/>
              </a:ext>
            </a:extLst>
          </p:cNvPr>
          <p:cNvSpPr txBox="1"/>
          <p:nvPr/>
        </p:nvSpPr>
        <p:spPr>
          <a:xfrm>
            <a:off x="731404" y="190381"/>
            <a:ext cx="10729192" cy="923330"/>
          </a:xfrm>
          <a:prstGeom prst="rect">
            <a:avLst/>
          </a:prstGeom>
          <a:noFill/>
        </p:spPr>
        <p:txBody>
          <a:bodyPr wrap="square" rtlCol="0">
            <a:spAutoFit/>
          </a:bodyPr>
          <a:lstStyle/>
          <a:p>
            <a:pPr algn="l" rtl="0"/>
            <a:r>
              <a:rPr lang="cs-CZ" dirty="0"/>
              <a:t>Porazdelitev škode zaradi volkov med Porazdelitev napadov volkov v letu 2022 po različnih vrstah različne vrste živine v letu 2022 živina</a:t>
            </a:r>
          </a:p>
          <a:p>
            <a:pPr algn="l" rtl="0"/>
            <a:r>
              <a:rPr lang="cs-CZ" dirty="0"/>
              <a:t> </a:t>
            </a:r>
          </a:p>
        </p:txBody>
      </p:sp>
      <p:sp>
        <p:nvSpPr>
          <p:cNvPr id="8" name="TextovéPole 7">
            <a:extLst>
              <a:ext uri="{FF2B5EF4-FFF2-40B4-BE49-F238E27FC236}">
                <a16:creationId xmlns:a16="http://schemas.microsoft.com/office/drawing/2014/main" id="{2B1B85E1-2C26-27C7-8690-C12C8ED2A8BD}"/>
              </a:ext>
            </a:extLst>
          </p:cNvPr>
          <p:cNvSpPr txBox="1"/>
          <p:nvPr/>
        </p:nvSpPr>
        <p:spPr>
          <a:xfrm>
            <a:off x="5303912" y="2434320"/>
            <a:ext cx="1944216" cy="1477328"/>
          </a:xfrm>
          <a:prstGeom prst="rect">
            <a:avLst/>
          </a:prstGeom>
          <a:noFill/>
        </p:spPr>
        <p:txBody>
          <a:bodyPr wrap="square" rtlCol="0">
            <a:spAutoFit/>
          </a:bodyPr>
          <a:lstStyle/>
          <a:p>
            <a:pPr algn="l" rtl="0"/>
            <a:r>
              <a:rPr lang="cs-CZ" dirty="0"/>
              <a:t>Ovce, koze</a:t>
            </a:r>
          </a:p>
          <a:p>
            <a:pPr algn="l" rtl="0"/>
            <a:r>
              <a:rPr lang="cs-CZ" dirty="0"/>
              <a:t>Škot</a:t>
            </a:r>
          </a:p>
          <a:p>
            <a:pPr algn="l" rtl="0"/>
            <a:r>
              <a:rPr lang="cs-CZ" dirty="0"/>
              <a:t>Gojene živali</a:t>
            </a:r>
          </a:p>
          <a:p>
            <a:pPr algn="l" rtl="0"/>
            <a:r>
              <a:rPr lang="cs-CZ" dirty="0"/>
              <a:t>drugo</a:t>
            </a:r>
          </a:p>
          <a:p>
            <a:pPr algn="l" rtl="0"/>
            <a:endParaRPr lang="cs-CZ" dirty="0"/>
          </a:p>
        </p:txBody>
      </p:sp>
      <p:pic>
        <p:nvPicPr>
          <p:cNvPr id="10" name="Obrázek 9">
            <a:extLst>
              <a:ext uri="{FF2B5EF4-FFF2-40B4-BE49-F238E27FC236}">
                <a16:creationId xmlns:a16="http://schemas.microsoft.com/office/drawing/2014/main" id="{7AD56C18-CCCE-701C-61B6-CB545EF6D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824" y="4018813"/>
            <a:ext cx="3789482" cy="2550043"/>
          </a:xfrm>
          <a:prstGeom prst="rect">
            <a:avLst/>
          </a:prstGeom>
        </p:spPr>
      </p:pic>
      <p:sp>
        <p:nvSpPr>
          <p:cNvPr id="11" name="TextovéPole 10">
            <a:extLst>
              <a:ext uri="{FF2B5EF4-FFF2-40B4-BE49-F238E27FC236}">
                <a16:creationId xmlns:a16="http://schemas.microsoft.com/office/drawing/2014/main" id="{2527F613-6544-DB6E-1D4E-513563AC4E54}"/>
              </a:ext>
            </a:extLst>
          </p:cNvPr>
          <p:cNvSpPr txBox="1"/>
          <p:nvPr/>
        </p:nvSpPr>
        <p:spPr>
          <a:xfrm>
            <a:off x="1210087" y="4970668"/>
            <a:ext cx="2808312" cy="646331"/>
          </a:xfrm>
          <a:prstGeom prst="rect">
            <a:avLst/>
          </a:prstGeom>
          <a:noFill/>
        </p:spPr>
        <p:txBody>
          <a:bodyPr wrap="square" rtlCol="0">
            <a:spAutoFit/>
          </a:bodyPr>
          <a:lstStyle/>
          <a:p>
            <a:pPr algn="l" rtl="0"/>
            <a:r>
              <a:rPr lang="cs-CZ" dirty="0"/>
              <a:t>Delež goveda, ki ga je leta 2022 napadel volk, glede na starost</a:t>
            </a:r>
          </a:p>
        </p:txBody>
      </p:sp>
      <p:sp>
        <p:nvSpPr>
          <p:cNvPr id="12" name="TextovéPole 11">
            <a:extLst>
              <a:ext uri="{FF2B5EF4-FFF2-40B4-BE49-F238E27FC236}">
                <a16:creationId xmlns:a16="http://schemas.microsoft.com/office/drawing/2014/main" id="{FDFFD45A-4DE7-3F2F-B3C9-2B78A0A2078A}"/>
              </a:ext>
            </a:extLst>
          </p:cNvPr>
          <p:cNvSpPr txBox="1"/>
          <p:nvPr/>
        </p:nvSpPr>
        <p:spPr>
          <a:xfrm>
            <a:off x="8630736" y="3911648"/>
            <a:ext cx="3269263" cy="1754326"/>
          </a:xfrm>
          <a:prstGeom prst="rect">
            <a:avLst/>
          </a:prstGeom>
          <a:noFill/>
        </p:spPr>
        <p:txBody>
          <a:bodyPr wrap="square" rtlCol="0">
            <a:spAutoFit/>
          </a:bodyPr>
          <a:lstStyle/>
          <a:p>
            <a:pPr algn="ctr" rtl="0"/>
            <a:r>
              <a:rPr lang="cs-CZ" b="1" dirty="0">
                <a:solidFill>
                  <a:srgbClr val="FF0000"/>
                </a:solidFill>
              </a:rPr>
              <a:t>Volkovi vse pogosteje napadajo govedo.</a:t>
            </a:r>
          </a:p>
          <a:p>
            <a:pPr algn="ctr" rtl="0"/>
            <a:endParaRPr lang="cs-CZ" b="1" dirty="0">
              <a:solidFill>
                <a:srgbClr val="FF0000"/>
              </a:solidFill>
            </a:endParaRPr>
          </a:p>
          <a:p>
            <a:pPr algn="ctr" rtl="0"/>
            <a:endParaRPr lang="cs-CZ" b="1" dirty="0">
              <a:solidFill>
                <a:srgbClr val="FF0000"/>
              </a:solidFill>
            </a:endParaRPr>
          </a:p>
          <a:p>
            <a:pPr algn="ctr" rtl="0"/>
            <a:r>
              <a:rPr lang="cs-CZ" b="1" dirty="0">
                <a:solidFill>
                  <a:srgbClr val="FF0000"/>
                </a:solidFill>
              </a:rPr>
              <a:t>Ni res, da si volkovi upajo napadati le govedo.</a:t>
            </a:r>
          </a:p>
          <a:p>
            <a:pPr algn="ctr" rtl="0"/>
            <a:r>
              <a:rPr lang="cs-CZ" b="1" dirty="0">
                <a:solidFill>
                  <a:srgbClr val="FF0000"/>
                </a:solidFill>
              </a:rPr>
              <a:t>34 % žrtev je starejših od 6 mesecev.</a:t>
            </a:r>
          </a:p>
        </p:txBody>
      </p:sp>
      <p:sp>
        <p:nvSpPr>
          <p:cNvPr id="13" name="TextovéPole 12">
            <a:extLst>
              <a:ext uri="{FF2B5EF4-FFF2-40B4-BE49-F238E27FC236}">
                <a16:creationId xmlns:a16="http://schemas.microsoft.com/office/drawing/2014/main" id="{8EE2CBA2-0998-957F-48EF-0DED152119D6}"/>
              </a:ext>
            </a:extLst>
          </p:cNvPr>
          <p:cNvSpPr txBox="1"/>
          <p:nvPr/>
        </p:nvSpPr>
        <p:spPr>
          <a:xfrm>
            <a:off x="191344" y="6453336"/>
            <a:ext cx="4104456" cy="246221"/>
          </a:xfrm>
          <a:prstGeom prst="rect">
            <a:avLst/>
          </a:prstGeom>
          <a:noFill/>
        </p:spPr>
        <p:txBody>
          <a:bodyPr wrap="square" rtlCol="0">
            <a:spAutoFit/>
          </a:bodyPr>
          <a:lstStyle/>
          <a:p>
            <a:pPr algn="l" rtl="0"/>
            <a:r>
              <a:rPr lang="cs-CZ" sz="1000" dirty="0">
                <a:solidFill>
                  <a:srgbClr val="0070C0"/>
                </a:solidFill>
              </a:rPr>
              <a:t>DBBW - Zvezni dokumentacijski in svetovalni center Wolf</a:t>
            </a:r>
          </a:p>
        </p:txBody>
      </p:sp>
      <p:sp>
        <p:nvSpPr>
          <p:cNvPr id="3" name="TextovéPole 2">
            <a:extLst>
              <a:ext uri="{FF2B5EF4-FFF2-40B4-BE49-F238E27FC236}">
                <a16:creationId xmlns:a16="http://schemas.microsoft.com/office/drawing/2014/main" id="{610928D5-B54F-CD5F-0C75-B2B948EC316F}"/>
              </a:ext>
            </a:extLst>
          </p:cNvPr>
          <p:cNvSpPr txBox="1"/>
          <p:nvPr/>
        </p:nvSpPr>
        <p:spPr>
          <a:xfrm>
            <a:off x="6976526" y="6102897"/>
            <a:ext cx="5215474" cy="584775"/>
          </a:xfrm>
          <a:prstGeom prst="rect">
            <a:avLst/>
          </a:prstGeom>
          <a:noFill/>
        </p:spPr>
        <p:txBody>
          <a:bodyPr wrap="square" rtlCol="0">
            <a:spAutoFit/>
          </a:bodyPr>
          <a:lstStyle/>
          <a:p>
            <a:pPr algn="l" rtl="0"/>
            <a:r>
              <a:rPr lang="cs-CZ" sz="1600" i="1" dirty="0">
                <a:effectLst/>
                <a:latin typeface="Arial" panose="020B0604020202020204" pitchFamily="34" charset="0"/>
                <a:ea typeface="Calibri" panose="020F0502020204030204" pitchFamily="34" charset="0"/>
              </a:rPr>
              <a:t>AOPK ČR - za govedo samo varstvo mater in telet, ne gre iti na pot zavarovanja celih pašnikov.</a:t>
            </a:r>
            <a:endParaRPr lang="cs-CZ" sz="1600" i="1" dirty="0"/>
          </a:p>
        </p:txBody>
      </p:sp>
    </p:spTree>
    <p:extLst>
      <p:ext uri="{BB962C8B-B14F-4D97-AF65-F5344CB8AC3E}">
        <p14:creationId xmlns:p14="http://schemas.microsoft.com/office/powerpoint/2010/main" val="165244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E7417CB-FB1D-5B41-9D6D-3B64CC03590B}"/>
              </a:ext>
            </a:extLst>
          </p:cNvPr>
          <p:cNvSpPr>
            <a:spLocks noGrp="1"/>
          </p:cNvSpPr>
          <p:nvPr>
            <p:ph type="sldNum" sz="quarter" idx="12"/>
          </p:nvPr>
        </p:nvSpPr>
        <p:spPr/>
        <p:txBody>
          <a:bodyPr/>
          <a:lstStyle/>
          <a:p>
            <a:pPr algn="l" rtl="0"/>
            <a:fld id="{4FAB73BC-B049-4115-A692-8D63A059BFB8}" type="slidenum">
              <a:rPr lang="en-US" smtClean="0"/>
              <a:pPr algn="l" rtl="0"/>
              <a:t>14</a:t>
            </a:fld>
            <a:endParaRPr lang="en-US" dirty="0"/>
          </a:p>
        </p:txBody>
      </p:sp>
      <p:pic>
        <p:nvPicPr>
          <p:cNvPr id="1026" name="Picture 2" descr="Hlídací pes s ovcemi">
            <a:extLst>
              <a:ext uri="{FF2B5EF4-FFF2-40B4-BE49-F238E27FC236}">
                <a16:creationId xmlns:a16="http://schemas.microsoft.com/office/drawing/2014/main" id="{2CAEE790-32D9-9511-BBEE-3828026E4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668" y="12080"/>
            <a:ext cx="6586664" cy="316835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2A6C8AF5-5B0A-57BC-B26F-3A61FF660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434206"/>
            <a:ext cx="1971675" cy="2324100"/>
          </a:xfrm>
          <a:prstGeom prst="rect">
            <a:avLst/>
          </a:prstGeom>
        </p:spPr>
      </p:pic>
      <p:pic>
        <p:nvPicPr>
          <p:cNvPr id="1028" name="Picture 4">
            <a:extLst>
              <a:ext uri="{FF2B5EF4-FFF2-40B4-BE49-F238E27FC236}">
                <a16:creationId xmlns:a16="http://schemas.microsoft.com/office/drawing/2014/main" id="{CA665DA0-3B4A-C0A9-5A85-16FDFE5E1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876" y="3533863"/>
            <a:ext cx="6042248" cy="3134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A936182-EEE5-8BF1-5393-2CDBC18FD616}"/>
              </a:ext>
            </a:extLst>
          </p:cNvPr>
          <p:cNvSpPr txBox="1"/>
          <p:nvPr/>
        </p:nvSpPr>
        <p:spPr>
          <a:xfrm>
            <a:off x="119336" y="3861048"/>
            <a:ext cx="3888432" cy="2308324"/>
          </a:xfrm>
          <a:prstGeom prst="rect">
            <a:avLst/>
          </a:prstGeom>
          <a:noFill/>
        </p:spPr>
        <p:txBody>
          <a:bodyPr wrap="square" rtlCol="0">
            <a:spAutoFit/>
          </a:bodyPr>
          <a:lstStyle/>
          <a:p>
            <a:pPr algn="ctr" rtl="0"/>
            <a:r>
              <a:rPr lang="cs-CZ" b="1" i="0" dirty="0">
                <a:solidFill>
                  <a:srgbClr val="555555"/>
                </a:solidFill>
                <a:effectLst/>
                <a:latin typeface="Ubuntu" panose="020B0504030602030204" pitchFamily="34" charset="0"/>
              </a:rPr>
              <a:t>Vrhovno upravno sodišče Severnega Porenja-Vestfalije (OVG) proti</a:t>
            </a:r>
            <a:r>
              <a:rPr lang="cs-CZ" b="1" i="0" dirty="0" err="1">
                <a:solidFill>
                  <a:srgbClr val="555555"/>
                </a:solidFill>
                <a:effectLst/>
                <a:latin typeface="Ubuntu" panose="020B0504030602030204" pitchFamily="34" charset="0"/>
              </a:rPr>
              <a:t>Münster</a:t>
            </a:r>
            <a:r>
              <a:rPr lang="cs-CZ" b="1" i="0" dirty="0">
                <a:solidFill>
                  <a:srgbClr val="555555"/>
                </a:solidFill>
                <a:effectLst/>
                <a:latin typeface="Ubuntu" panose="020B0504030602030204" pitchFamily="34" charset="0"/>
              </a:rPr>
              <a:t>v prvem tednu oktobra odločil, da lahko volkovi lovijo le ob delavnikih med 6. in 22. uro. Ob nedeljah in praznikih je za volkove tudi obvezen siesta med 13. in 15. uro.</a:t>
            </a:r>
            <a:endParaRPr lang="cs-CZ" dirty="0"/>
          </a:p>
        </p:txBody>
      </p:sp>
      <p:sp>
        <p:nvSpPr>
          <p:cNvPr id="6" name="TextovéPole 5">
            <a:extLst>
              <a:ext uri="{FF2B5EF4-FFF2-40B4-BE49-F238E27FC236}">
                <a16:creationId xmlns:a16="http://schemas.microsoft.com/office/drawing/2014/main" id="{E95CCED6-50BD-3D40-4C3D-946280585463}"/>
              </a:ext>
            </a:extLst>
          </p:cNvPr>
          <p:cNvSpPr txBox="1"/>
          <p:nvPr/>
        </p:nvSpPr>
        <p:spPr>
          <a:xfrm>
            <a:off x="8208912" y="3861048"/>
            <a:ext cx="3863752" cy="1477328"/>
          </a:xfrm>
          <a:prstGeom prst="rect">
            <a:avLst/>
          </a:prstGeom>
          <a:noFill/>
        </p:spPr>
        <p:txBody>
          <a:bodyPr wrap="square" rtlCol="0">
            <a:spAutoFit/>
          </a:bodyPr>
          <a:lstStyle/>
          <a:p>
            <a:pPr algn="ctr" rtl="0"/>
            <a:r>
              <a:rPr lang="cs-CZ" b="1" i="0" dirty="0">
                <a:solidFill>
                  <a:srgbClr val="555555"/>
                </a:solidFill>
                <a:effectLst/>
                <a:latin typeface="Ubuntu" panose="020B0504030602030204" pitchFamily="34" charset="0"/>
              </a:rPr>
              <a:t>Po mnenju sodišča bo morala skrbnica pašnih živali izven tega časa zapreti svoje pastirske pse, da njihov lajež ne bo motil sosedov.</a:t>
            </a:r>
            <a:endParaRPr lang="cs-CZ" dirty="0"/>
          </a:p>
        </p:txBody>
      </p:sp>
      <p:sp>
        <p:nvSpPr>
          <p:cNvPr id="7" name="TextovéPole 6">
            <a:extLst>
              <a:ext uri="{FF2B5EF4-FFF2-40B4-BE49-F238E27FC236}">
                <a16:creationId xmlns:a16="http://schemas.microsoft.com/office/drawing/2014/main" id="{E23D02D0-385B-03BE-4841-0F34E81BB035}"/>
              </a:ext>
            </a:extLst>
          </p:cNvPr>
          <p:cNvSpPr txBox="1"/>
          <p:nvPr/>
        </p:nvSpPr>
        <p:spPr>
          <a:xfrm>
            <a:off x="3350153" y="6600281"/>
            <a:ext cx="6885309" cy="215444"/>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https://www.agrarheute.com/land-leben/wolfsabwehr-herdenschutzhunde-nachts-bellen-duerfen-612399</a:t>
            </a:r>
            <a:endParaRPr lang="cs-CZ" sz="800" dirty="0"/>
          </a:p>
        </p:txBody>
      </p:sp>
      <p:pic>
        <p:nvPicPr>
          <p:cNvPr id="9" name="Obrázek 8">
            <a:extLst>
              <a:ext uri="{FF2B5EF4-FFF2-40B4-BE49-F238E27FC236}">
                <a16:creationId xmlns:a16="http://schemas.microsoft.com/office/drawing/2014/main" id="{6276F91A-CBBB-759B-0F95-0D5955471E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0914" y="633799"/>
            <a:ext cx="2571750" cy="1771650"/>
          </a:xfrm>
          <a:prstGeom prst="rect">
            <a:avLst/>
          </a:prstGeom>
        </p:spPr>
      </p:pic>
    </p:spTree>
    <p:extLst>
      <p:ext uri="{BB962C8B-B14F-4D97-AF65-F5344CB8AC3E}">
        <p14:creationId xmlns:p14="http://schemas.microsoft.com/office/powerpoint/2010/main" val="1742139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1B93125-D835-4932-92BC-8DE6B2163AD6}"/>
              </a:ext>
            </a:extLst>
          </p:cNvPr>
          <p:cNvSpPr>
            <a:spLocks noGrp="1"/>
          </p:cNvSpPr>
          <p:nvPr>
            <p:ph type="sldNum" sz="quarter" idx="12"/>
          </p:nvPr>
        </p:nvSpPr>
        <p:spPr/>
        <p:txBody>
          <a:bodyPr/>
          <a:lstStyle/>
          <a:p>
            <a:pPr algn="l" rtl="0"/>
            <a:fld id="{4FAB73BC-B049-4115-A692-8D63A059BFB8}" type="slidenum">
              <a:rPr lang="en-US" smtClean="0"/>
              <a:pPr algn="l" rtl="0"/>
              <a:t>15</a:t>
            </a:fld>
            <a:endParaRPr lang="en-US" dirty="0"/>
          </a:p>
        </p:txBody>
      </p:sp>
      <p:pic>
        <p:nvPicPr>
          <p:cNvPr id="4" name="Obrázek 3">
            <a:extLst>
              <a:ext uri="{FF2B5EF4-FFF2-40B4-BE49-F238E27FC236}">
                <a16:creationId xmlns:a16="http://schemas.microsoft.com/office/drawing/2014/main" id="{F13DA2FD-6256-4C42-AA65-714F13073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037" y="1373535"/>
            <a:ext cx="5897926" cy="4110930"/>
          </a:xfrm>
          <a:prstGeom prst="rect">
            <a:avLst/>
          </a:prstGeom>
        </p:spPr>
      </p:pic>
      <p:sp>
        <p:nvSpPr>
          <p:cNvPr id="5" name="TextovéPole 4">
            <a:extLst>
              <a:ext uri="{FF2B5EF4-FFF2-40B4-BE49-F238E27FC236}">
                <a16:creationId xmlns:a16="http://schemas.microsoft.com/office/drawing/2014/main" id="{B68E7BBA-620D-496C-9444-E07E4B1B93AB}"/>
              </a:ext>
            </a:extLst>
          </p:cNvPr>
          <p:cNvSpPr txBox="1"/>
          <p:nvPr/>
        </p:nvSpPr>
        <p:spPr>
          <a:xfrm>
            <a:off x="1631504" y="229707"/>
            <a:ext cx="10513168" cy="707886"/>
          </a:xfrm>
          <a:prstGeom prst="rect">
            <a:avLst/>
          </a:prstGeom>
          <a:noFill/>
        </p:spPr>
        <p:txBody>
          <a:bodyPr wrap="square" rtlCol="0">
            <a:spAutoFit/>
          </a:bodyPr>
          <a:lstStyle/>
          <a:p>
            <a:pPr algn="l" rtl="0"/>
            <a:r>
              <a:rPr lang="cs-CZ" sz="4000" b="1" dirty="0">
                <a:solidFill>
                  <a:srgbClr val="FF0000"/>
                </a:solidFill>
              </a:rPr>
              <a:t>Kako naj se populacija volkov še naprej razvija?</a:t>
            </a:r>
          </a:p>
        </p:txBody>
      </p:sp>
      <p:sp>
        <p:nvSpPr>
          <p:cNvPr id="6" name="TextovéPole 5">
            <a:extLst>
              <a:ext uri="{FF2B5EF4-FFF2-40B4-BE49-F238E27FC236}">
                <a16:creationId xmlns:a16="http://schemas.microsoft.com/office/drawing/2014/main" id="{8AB0F50D-A1A6-4DDE-AF0B-E64F59385AAF}"/>
              </a:ext>
            </a:extLst>
          </p:cNvPr>
          <p:cNvSpPr txBox="1"/>
          <p:nvPr/>
        </p:nvSpPr>
        <p:spPr>
          <a:xfrm>
            <a:off x="767408" y="4221088"/>
            <a:ext cx="2304256" cy="369332"/>
          </a:xfrm>
          <a:prstGeom prst="rect">
            <a:avLst/>
          </a:prstGeom>
          <a:noFill/>
        </p:spPr>
        <p:txBody>
          <a:bodyPr wrap="square" rtlCol="0">
            <a:spAutoFit/>
          </a:bodyPr>
          <a:lstStyle/>
          <a:p>
            <a:pPr algn="l" rtl="0"/>
            <a:r>
              <a:rPr lang="cs-CZ" dirty="0"/>
              <a:t>Naravna reprodukcija</a:t>
            </a:r>
          </a:p>
        </p:txBody>
      </p:sp>
      <p:sp>
        <p:nvSpPr>
          <p:cNvPr id="7" name="TextovéPole 6">
            <a:extLst>
              <a:ext uri="{FF2B5EF4-FFF2-40B4-BE49-F238E27FC236}">
                <a16:creationId xmlns:a16="http://schemas.microsoft.com/office/drawing/2014/main" id="{D69B13A8-347D-4A69-AF4E-4D8FAFE2A265}"/>
              </a:ext>
            </a:extLst>
          </p:cNvPr>
          <p:cNvSpPr txBox="1"/>
          <p:nvPr/>
        </p:nvSpPr>
        <p:spPr>
          <a:xfrm>
            <a:off x="9552384" y="4221088"/>
            <a:ext cx="1728192" cy="369332"/>
          </a:xfrm>
          <a:prstGeom prst="rect">
            <a:avLst/>
          </a:prstGeom>
          <a:noFill/>
        </p:spPr>
        <p:txBody>
          <a:bodyPr wrap="square" rtlCol="0">
            <a:spAutoFit/>
          </a:bodyPr>
          <a:lstStyle/>
          <a:p>
            <a:pPr algn="l" rtl="0"/>
            <a:r>
              <a:rPr lang="cs-CZ" dirty="0"/>
              <a:t>Ciljno vodenje</a:t>
            </a:r>
          </a:p>
        </p:txBody>
      </p:sp>
    </p:spTree>
    <p:extLst>
      <p:ext uri="{BB962C8B-B14F-4D97-AF65-F5344CB8AC3E}">
        <p14:creationId xmlns:p14="http://schemas.microsoft.com/office/powerpoint/2010/main" val="246896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C8B08BD-E68F-4C30-B376-7ADC3B4B7483}"/>
              </a:ext>
            </a:extLst>
          </p:cNvPr>
          <p:cNvSpPr>
            <a:spLocks noGrp="1"/>
          </p:cNvSpPr>
          <p:nvPr>
            <p:ph type="sldNum" sz="quarter" idx="12"/>
          </p:nvPr>
        </p:nvSpPr>
        <p:spPr/>
        <p:txBody>
          <a:bodyPr/>
          <a:lstStyle/>
          <a:p>
            <a:pPr algn="l" rtl="0"/>
            <a:fld id="{4FAB73BC-B049-4115-A692-8D63A059BFB8}" type="slidenum">
              <a:rPr lang="en-US" smtClean="0"/>
              <a:pPr algn="l" rtl="0"/>
              <a:t>16</a:t>
            </a:fld>
            <a:endParaRPr lang="en-US" dirty="0"/>
          </a:p>
        </p:txBody>
      </p:sp>
      <p:pic>
        <p:nvPicPr>
          <p:cNvPr id="4" name="Obrázek 3">
            <a:extLst>
              <a:ext uri="{FF2B5EF4-FFF2-40B4-BE49-F238E27FC236}">
                <a16:creationId xmlns:a16="http://schemas.microsoft.com/office/drawing/2014/main" id="{E61C6782-4FA1-43C5-9028-471A77B57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591"/>
            <a:ext cx="4374405" cy="4433253"/>
          </a:xfrm>
          <a:prstGeom prst="rect">
            <a:avLst/>
          </a:prstGeom>
        </p:spPr>
      </p:pic>
      <p:sp>
        <p:nvSpPr>
          <p:cNvPr id="5" name="TextovéPole 4">
            <a:extLst>
              <a:ext uri="{FF2B5EF4-FFF2-40B4-BE49-F238E27FC236}">
                <a16:creationId xmlns:a16="http://schemas.microsoft.com/office/drawing/2014/main" id="{0DD74C6B-307F-4543-A4DD-CA03B1839A99}"/>
              </a:ext>
            </a:extLst>
          </p:cNvPr>
          <p:cNvSpPr txBox="1"/>
          <p:nvPr/>
        </p:nvSpPr>
        <p:spPr>
          <a:xfrm>
            <a:off x="4314780" y="961795"/>
            <a:ext cx="6768752" cy="769441"/>
          </a:xfrm>
          <a:prstGeom prst="rect">
            <a:avLst/>
          </a:prstGeom>
          <a:noFill/>
        </p:spPr>
        <p:txBody>
          <a:bodyPr wrap="square" rtlCol="0">
            <a:spAutoFit/>
          </a:bodyPr>
          <a:lstStyle/>
          <a:p>
            <a:pPr algn="ctr" rtl="0"/>
            <a:r>
              <a:rPr lang="cs-CZ" sz="4400" b="1" i="0" dirty="0">
                <a:solidFill>
                  <a:srgbClr val="FF0000"/>
                </a:solidFill>
                <a:effectLst/>
                <a:latin typeface="Arial CE" panose="020B0604020202020204" pitchFamily="34" charset="0"/>
              </a:rPr>
              <a:t>rdeča</a:t>
            </a:r>
            <a:r>
              <a:rPr lang="cs-CZ" sz="4400" b="0" i="0" dirty="0">
                <a:solidFill>
                  <a:srgbClr val="FF0000"/>
                </a:solidFill>
                <a:effectLst/>
                <a:latin typeface="Arial CE" panose="020B0604020202020204" pitchFamily="34" charset="0"/>
              </a:rPr>
              <a:t> </a:t>
            </a:r>
            <a:r>
              <a:rPr lang="cs-CZ" sz="4400" b="1" i="0" dirty="0">
                <a:solidFill>
                  <a:srgbClr val="FF0000"/>
                </a:solidFill>
                <a:effectLst/>
                <a:latin typeface="Arial CE" panose="020B0604020202020204" pitchFamily="34" charset="0"/>
              </a:rPr>
              <a:t>Rdeča kapica laže!</a:t>
            </a:r>
            <a:endParaRPr lang="cs-CZ" sz="4400" dirty="0">
              <a:solidFill>
                <a:srgbClr val="FF0000"/>
              </a:solidFill>
            </a:endParaRPr>
          </a:p>
        </p:txBody>
      </p:sp>
      <p:pic>
        <p:nvPicPr>
          <p:cNvPr id="7" name="Obrázek 6">
            <a:extLst>
              <a:ext uri="{FF2B5EF4-FFF2-40B4-BE49-F238E27FC236}">
                <a16:creationId xmlns:a16="http://schemas.microsoft.com/office/drawing/2014/main" id="{4A4A1BC4-53BE-4551-B089-45876D06F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552" y="2380778"/>
            <a:ext cx="4572000" cy="4162425"/>
          </a:xfrm>
          <a:prstGeom prst="rect">
            <a:avLst/>
          </a:prstGeom>
        </p:spPr>
      </p:pic>
      <p:sp>
        <p:nvSpPr>
          <p:cNvPr id="8" name="TextovéPole 7">
            <a:extLst>
              <a:ext uri="{FF2B5EF4-FFF2-40B4-BE49-F238E27FC236}">
                <a16:creationId xmlns:a16="http://schemas.microsoft.com/office/drawing/2014/main" id="{62DFCF82-6342-4BF1-89CC-CAE71DEB5CEB}"/>
              </a:ext>
            </a:extLst>
          </p:cNvPr>
          <p:cNvSpPr txBox="1"/>
          <p:nvPr/>
        </p:nvSpPr>
        <p:spPr>
          <a:xfrm>
            <a:off x="1464444" y="5222810"/>
            <a:ext cx="5760640" cy="1508105"/>
          </a:xfrm>
          <a:prstGeom prst="rect">
            <a:avLst/>
          </a:prstGeom>
          <a:noFill/>
        </p:spPr>
        <p:txBody>
          <a:bodyPr wrap="square" rtlCol="0">
            <a:spAutoFit/>
          </a:bodyPr>
          <a:lstStyle/>
          <a:p>
            <a:pPr algn="ctr" rtl="0"/>
            <a:r>
              <a:rPr lang="cs-CZ" sz="4800" b="1" dirty="0">
                <a:solidFill>
                  <a:schemeClr val="accent2">
                    <a:lumMod val="75000"/>
                  </a:schemeClr>
                </a:solidFill>
              </a:rPr>
              <a:t>Srce za volkove</a:t>
            </a:r>
          </a:p>
          <a:p>
            <a:pPr algn="ctr" rtl="0"/>
            <a:r>
              <a:rPr lang="cs-CZ" sz="4400" b="1" dirty="0">
                <a:solidFill>
                  <a:schemeClr val="accent4">
                    <a:lumMod val="50000"/>
                  </a:schemeClr>
                </a:solidFill>
              </a:rPr>
              <a:t>volk ​​ja prosim</a:t>
            </a:r>
          </a:p>
        </p:txBody>
      </p:sp>
      <p:sp>
        <p:nvSpPr>
          <p:cNvPr id="9" name="TextovéPole 8">
            <a:extLst>
              <a:ext uri="{FF2B5EF4-FFF2-40B4-BE49-F238E27FC236}">
                <a16:creationId xmlns:a16="http://schemas.microsoft.com/office/drawing/2014/main" id="{9E903EB6-128A-4CA8-8560-DBB86B62381F}"/>
              </a:ext>
            </a:extLst>
          </p:cNvPr>
          <p:cNvSpPr txBox="1"/>
          <p:nvPr/>
        </p:nvSpPr>
        <p:spPr>
          <a:xfrm>
            <a:off x="1703512" y="63788"/>
            <a:ext cx="10585176" cy="523220"/>
          </a:xfrm>
          <a:prstGeom prst="rect">
            <a:avLst/>
          </a:prstGeom>
          <a:noFill/>
        </p:spPr>
        <p:txBody>
          <a:bodyPr wrap="square" rtlCol="0">
            <a:spAutoFit/>
          </a:bodyPr>
          <a:lstStyle/>
          <a:p>
            <a:pPr algn="l" rtl="0"/>
            <a:r>
              <a:rPr lang="cs-CZ" sz="2800" b="1" dirty="0">
                <a:solidFill>
                  <a:schemeClr val="accent5">
                    <a:lumMod val="75000"/>
                  </a:schemeClr>
                </a:solidFill>
              </a:rPr>
              <a:t>Javnost se začenja obračati stran od posvojitev volkov v Nemčiji</a:t>
            </a:r>
          </a:p>
        </p:txBody>
      </p:sp>
    </p:spTree>
    <p:extLst>
      <p:ext uri="{BB962C8B-B14F-4D97-AF65-F5344CB8AC3E}">
        <p14:creationId xmlns:p14="http://schemas.microsoft.com/office/powerpoint/2010/main" val="357250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0E7FF4D-9906-DA63-56A9-2E9A73C0348A}"/>
              </a:ext>
            </a:extLst>
          </p:cNvPr>
          <p:cNvSpPr>
            <a:spLocks noGrp="1"/>
          </p:cNvSpPr>
          <p:nvPr>
            <p:ph type="sldNum" sz="quarter" idx="12"/>
          </p:nvPr>
        </p:nvSpPr>
        <p:spPr/>
        <p:txBody>
          <a:bodyPr/>
          <a:lstStyle/>
          <a:p>
            <a:pPr algn="l" rtl="0"/>
            <a:fld id="{4FAB73BC-B049-4115-A692-8D63A059BFB8}" type="slidenum">
              <a:rPr lang="en-US" smtClean="0"/>
              <a:pPr algn="l" rtl="0"/>
              <a:t>17</a:t>
            </a:fld>
            <a:endParaRPr lang="en-US" dirty="0"/>
          </a:p>
        </p:txBody>
      </p:sp>
      <p:pic>
        <p:nvPicPr>
          <p:cNvPr id="4" name="Obrázek 3">
            <a:extLst>
              <a:ext uri="{FF2B5EF4-FFF2-40B4-BE49-F238E27FC236}">
                <a16:creationId xmlns:a16="http://schemas.microsoft.com/office/drawing/2014/main" id="{7A6E8C27-5E1C-B856-DA1D-A391A764E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70" y="124580"/>
            <a:ext cx="5167062" cy="6858000"/>
          </a:xfrm>
          <a:prstGeom prst="rect">
            <a:avLst/>
          </a:prstGeom>
        </p:spPr>
      </p:pic>
      <p:pic>
        <p:nvPicPr>
          <p:cNvPr id="6" name="Obrázek 5">
            <a:extLst>
              <a:ext uri="{FF2B5EF4-FFF2-40B4-BE49-F238E27FC236}">
                <a16:creationId xmlns:a16="http://schemas.microsoft.com/office/drawing/2014/main" id="{487F4C58-36B7-D9D6-E317-0EFDD606D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337" y="0"/>
            <a:ext cx="4973995" cy="6858000"/>
          </a:xfrm>
          <a:prstGeom prst="rect">
            <a:avLst/>
          </a:prstGeom>
        </p:spPr>
      </p:pic>
    </p:spTree>
    <p:extLst>
      <p:ext uri="{BB962C8B-B14F-4D97-AF65-F5344CB8AC3E}">
        <p14:creationId xmlns:p14="http://schemas.microsoft.com/office/powerpoint/2010/main" val="214739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210E36F-09BA-403A-1097-0670025D3128}"/>
              </a:ext>
            </a:extLst>
          </p:cNvPr>
          <p:cNvSpPr>
            <a:spLocks noGrp="1"/>
          </p:cNvSpPr>
          <p:nvPr>
            <p:ph type="sldNum" sz="quarter" idx="12"/>
          </p:nvPr>
        </p:nvSpPr>
        <p:spPr/>
        <p:txBody>
          <a:bodyPr/>
          <a:lstStyle/>
          <a:p>
            <a:pPr algn="l" rtl="0"/>
            <a:fld id="{4FAB73BC-B049-4115-A692-8D63A059BFB8}" type="slidenum">
              <a:rPr lang="en-US" smtClean="0"/>
              <a:pPr algn="l" rtl="0"/>
              <a:t>18</a:t>
            </a:fld>
            <a:endParaRPr lang="en-US" dirty="0"/>
          </a:p>
        </p:txBody>
      </p:sp>
      <p:sp>
        <p:nvSpPr>
          <p:cNvPr id="3" name="TextovéPole 2">
            <a:extLst>
              <a:ext uri="{FF2B5EF4-FFF2-40B4-BE49-F238E27FC236}">
                <a16:creationId xmlns:a16="http://schemas.microsoft.com/office/drawing/2014/main" id="{E03099E2-1350-DEEF-6650-2A20AF688DCB}"/>
              </a:ext>
            </a:extLst>
          </p:cNvPr>
          <p:cNvSpPr txBox="1"/>
          <p:nvPr/>
        </p:nvSpPr>
        <p:spPr>
          <a:xfrm>
            <a:off x="3035660" y="363483"/>
            <a:ext cx="8136903" cy="2215991"/>
          </a:xfrm>
          <a:prstGeom prst="rect">
            <a:avLst/>
          </a:prstGeom>
          <a:noFill/>
        </p:spPr>
        <p:txBody>
          <a:bodyPr wrap="square" rtlCol="0">
            <a:spAutoFit/>
          </a:bodyPr>
          <a:lstStyle/>
          <a:p>
            <a:pPr algn="ctr" rtl="0"/>
            <a:r>
              <a:rPr lang="cs-CZ" b="1" i="0" dirty="0">
                <a:solidFill>
                  <a:srgbClr val="485D22"/>
                </a:solidFill>
                <a:effectLst/>
                <a:latin typeface="Ubuntu" panose="020B0504030602030204" pitchFamily="34" charset="0"/>
              </a:rPr>
              <a:t>Na Švedskem je letos potekal največji lov na volkove po letu 2010, postrelili naj bi 75 volkov.</a:t>
            </a:r>
          </a:p>
          <a:p>
            <a:pPr algn="ctr" rtl="0"/>
            <a:endParaRPr lang="cs-CZ" b="1" dirty="0">
              <a:solidFill>
                <a:srgbClr val="485D22"/>
              </a:solidFill>
              <a:latin typeface="Ubuntu" panose="020B0504030602030204" pitchFamily="34" charset="0"/>
            </a:endParaRPr>
          </a:p>
          <a:p>
            <a:pPr algn="ctr" rtl="0"/>
            <a:r>
              <a:rPr lang="cs-CZ" b="1" i="0" dirty="0">
                <a:solidFill>
                  <a:srgbClr val="555555"/>
                </a:solidFill>
                <a:effectLst/>
                <a:latin typeface="Ubuntu" panose="020B0504030602030204" pitchFamily="34" charset="0"/>
              </a:rPr>
              <a:t>Po ocenah jih je leta 2022 v naravi živelo približno 460</a:t>
            </a:r>
            <a:r>
              <a:rPr lang="cs-CZ" b="1" i="0" dirty="0">
                <a:solidFill>
                  <a:srgbClr val="485D22"/>
                </a:solidFill>
                <a:effectLst/>
                <a:latin typeface="Ubuntu" panose="020B0504030602030204" pitchFamily="34" charset="0"/>
              </a:rPr>
              <a:t>.</a:t>
            </a:r>
          </a:p>
          <a:p>
            <a:pPr algn="ctr" rtl="0"/>
            <a:endParaRPr lang="cs-CZ" b="1" i="0" dirty="0">
              <a:solidFill>
                <a:srgbClr val="485D22"/>
              </a:solidFill>
              <a:effectLst/>
              <a:latin typeface="Ubuntu" panose="020B0504030602030204" pitchFamily="34" charset="0"/>
            </a:endParaRPr>
          </a:p>
          <a:p>
            <a:pPr algn="ctr" rtl="0"/>
            <a:r>
              <a:rPr lang="cs-CZ" sz="2400" b="1" dirty="0">
                <a:solidFill>
                  <a:schemeClr val="accent5">
                    <a:lumMod val="75000"/>
                  </a:schemeClr>
                </a:solidFill>
                <a:latin typeface="Ubuntu" panose="020B0504030602030204" pitchFamily="34" charset="0"/>
              </a:rPr>
              <a:t>IN</a:t>
            </a:r>
            <a:r>
              <a:rPr lang="cs-CZ" sz="2400" b="1" i="0" dirty="0">
                <a:solidFill>
                  <a:schemeClr val="accent5">
                    <a:lumMod val="75000"/>
                  </a:schemeClr>
                </a:solidFill>
                <a:effectLst/>
                <a:latin typeface="Ubuntu" panose="020B0504030602030204" pitchFamily="34" charset="0"/>
              </a:rPr>
              <a:t>Švedski parlament je določil ciljno stanje populacije volkov pri 170 osebkih.</a:t>
            </a:r>
            <a:endParaRPr lang="cs-CZ" sz="2400" dirty="0">
              <a:solidFill>
                <a:schemeClr val="accent5">
                  <a:lumMod val="75000"/>
                </a:schemeClr>
              </a:solidFill>
            </a:endParaRPr>
          </a:p>
        </p:txBody>
      </p:sp>
      <p:sp>
        <p:nvSpPr>
          <p:cNvPr id="4" name="TextovéPole 3">
            <a:extLst>
              <a:ext uri="{FF2B5EF4-FFF2-40B4-BE49-F238E27FC236}">
                <a16:creationId xmlns:a16="http://schemas.microsoft.com/office/drawing/2014/main" id="{FD464E6D-3996-EED4-37FC-2820CFCF073F}"/>
              </a:ext>
            </a:extLst>
          </p:cNvPr>
          <p:cNvSpPr txBox="1"/>
          <p:nvPr/>
        </p:nvSpPr>
        <p:spPr>
          <a:xfrm>
            <a:off x="7104112" y="6329779"/>
            <a:ext cx="4608512" cy="338554"/>
          </a:xfrm>
          <a:prstGeom prst="rect">
            <a:avLst/>
          </a:prstGeom>
          <a:noFill/>
        </p:spPr>
        <p:txBody>
          <a:bodyPr wrap="square" rtlCol="0">
            <a:spAutoFit/>
          </a:bodyPr>
          <a:lstStyle/>
          <a:p>
            <a:pPr algn="l" rtl="0"/>
            <a:r>
              <a:rPr lang="cs-CZ" sz="800" dirty="0"/>
              <a:t>https://www.theguardian.com/environment/2023/jan/02/huge-swedish-wolf-hunt-will-be-disastrous-for-species-warn-experts</a:t>
            </a:r>
          </a:p>
        </p:txBody>
      </p:sp>
      <p:pic>
        <p:nvPicPr>
          <p:cNvPr id="6" name="Obrázek 5">
            <a:extLst>
              <a:ext uri="{FF2B5EF4-FFF2-40B4-BE49-F238E27FC236}">
                <a16:creationId xmlns:a16="http://schemas.microsoft.com/office/drawing/2014/main" id="{6DDE597C-99FF-6EDC-6F4C-47265256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312565"/>
            <a:ext cx="4547270" cy="4547270"/>
          </a:xfrm>
          <a:prstGeom prst="rect">
            <a:avLst/>
          </a:prstGeom>
        </p:spPr>
      </p:pic>
      <p:sp>
        <p:nvSpPr>
          <p:cNvPr id="7" name="TextovéPole 6">
            <a:extLst>
              <a:ext uri="{FF2B5EF4-FFF2-40B4-BE49-F238E27FC236}">
                <a16:creationId xmlns:a16="http://schemas.microsoft.com/office/drawing/2014/main" id="{30029B8F-A0B1-D916-6ADC-D21AC6C08780}"/>
              </a:ext>
            </a:extLst>
          </p:cNvPr>
          <p:cNvSpPr txBox="1"/>
          <p:nvPr/>
        </p:nvSpPr>
        <p:spPr>
          <a:xfrm>
            <a:off x="5072788" y="2431868"/>
            <a:ext cx="6552728" cy="1846659"/>
          </a:xfrm>
          <a:prstGeom prst="rect">
            <a:avLst/>
          </a:prstGeom>
          <a:noFill/>
        </p:spPr>
        <p:txBody>
          <a:bodyPr wrap="square" rtlCol="0">
            <a:spAutoFit/>
          </a:bodyPr>
          <a:lstStyle/>
          <a:p>
            <a:pPr algn="l" rtl="0"/>
            <a:r>
              <a:rPr lang="cs-CZ" sz="3200" dirty="0">
                <a:solidFill>
                  <a:srgbClr val="FF0000"/>
                </a:solidFill>
              </a:rPr>
              <a:t>Švedska je po površini 6-krat večja in ima 6-krat manjšo gostoto prebivalstva 22,8 prebivalca na km</a:t>
            </a:r>
            <a:r>
              <a:rPr lang="cs-CZ" sz="3200" baseline="30000" dirty="0">
                <a:solidFill>
                  <a:srgbClr val="FF0000"/>
                </a:solidFill>
              </a:rPr>
              <a:t>2</a:t>
            </a:r>
            <a:r>
              <a:rPr lang="cs-CZ" sz="3200" dirty="0">
                <a:solidFill>
                  <a:srgbClr val="FF0000"/>
                </a:solidFill>
              </a:rPr>
              <a:t>(Češka 134 prebivalcev na km</a:t>
            </a:r>
            <a:r>
              <a:rPr lang="cs-CZ" sz="3200" baseline="30000" dirty="0">
                <a:solidFill>
                  <a:srgbClr val="FF0000"/>
                </a:solidFill>
              </a:rPr>
              <a:t>2</a:t>
            </a:r>
            <a:r>
              <a:rPr lang="cs-CZ" sz="3200" dirty="0">
                <a:solidFill>
                  <a:srgbClr val="FF0000"/>
                </a:solidFill>
              </a:rPr>
              <a:t>)</a:t>
            </a:r>
          </a:p>
          <a:p>
            <a:pPr algn="l" rtl="0"/>
            <a:endParaRPr lang="cs-CZ" dirty="0"/>
          </a:p>
        </p:txBody>
      </p:sp>
      <p:pic>
        <p:nvPicPr>
          <p:cNvPr id="8" name="Obrázek 7">
            <a:extLst>
              <a:ext uri="{FF2B5EF4-FFF2-40B4-BE49-F238E27FC236}">
                <a16:creationId xmlns:a16="http://schemas.microsoft.com/office/drawing/2014/main" id="{F4AC5465-8F37-F6C2-0396-9421E74E1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363483"/>
            <a:ext cx="1866900" cy="2447925"/>
          </a:xfrm>
          <a:prstGeom prst="rect">
            <a:avLst/>
          </a:prstGeom>
        </p:spPr>
      </p:pic>
      <p:pic>
        <p:nvPicPr>
          <p:cNvPr id="10" name="Obrázek 9">
            <a:extLst>
              <a:ext uri="{FF2B5EF4-FFF2-40B4-BE49-F238E27FC236}">
                <a16:creationId xmlns:a16="http://schemas.microsoft.com/office/drawing/2014/main" id="{7D75CF85-D8B4-6C28-3069-92A56440F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137" y="4448175"/>
            <a:ext cx="1895475" cy="2409825"/>
          </a:xfrm>
          <a:prstGeom prst="rect">
            <a:avLst/>
          </a:prstGeom>
        </p:spPr>
      </p:pic>
      <p:pic>
        <p:nvPicPr>
          <p:cNvPr id="12" name="Obrázek 11">
            <a:extLst>
              <a:ext uri="{FF2B5EF4-FFF2-40B4-BE49-F238E27FC236}">
                <a16:creationId xmlns:a16="http://schemas.microsoft.com/office/drawing/2014/main" id="{F5A063F7-A557-1B4C-8913-C2D7EC9C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813" y="4509120"/>
            <a:ext cx="3028950" cy="1514475"/>
          </a:xfrm>
          <a:prstGeom prst="rect">
            <a:avLst/>
          </a:prstGeom>
        </p:spPr>
      </p:pic>
    </p:spTree>
    <p:extLst>
      <p:ext uri="{BB962C8B-B14F-4D97-AF65-F5344CB8AC3E}">
        <p14:creationId xmlns:p14="http://schemas.microsoft.com/office/powerpoint/2010/main" val="3130475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5D429E7-CF6F-402B-BC01-0F7066CEC5BE}"/>
              </a:ext>
            </a:extLst>
          </p:cNvPr>
          <p:cNvSpPr>
            <a:spLocks noGrp="1"/>
          </p:cNvSpPr>
          <p:nvPr>
            <p:ph type="sldNum" sz="quarter" idx="12"/>
          </p:nvPr>
        </p:nvSpPr>
        <p:spPr/>
        <p:txBody>
          <a:bodyPr/>
          <a:lstStyle/>
          <a:p>
            <a:pPr algn="l" rtl="0"/>
            <a:fld id="{4FAB73BC-B049-4115-A692-8D63A059BFB8}" type="slidenum">
              <a:rPr lang="en-US" smtClean="0"/>
              <a:pPr algn="l" rtl="0"/>
              <a:t>19</a:t>
            </a:fld>
            <a:endParaRPr lang="en-US" dirty="0"/>
          </a:p>
        </p:txBody>
      </p:sp>
      <p:pic>
        <p:nvPicPr>
          <p:cNvPr id="8" name="Obrázek 7">
            <a:extLst>
              <a:ext uri="{FF2B5EF4-FFF2-40B4-BE49-F238E27FC236}">
                <a16:creationId xmlns:a16="http://schemas.microsoft.com/office/drawing/2014/main" id="{B8A67868-677B-435C-BF81-2F306E0BD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44624"/>
            <a:ext cx="6912768" cy="3888432"/>
          </a:xfrm>
          <a:prstGeom prst="rect">
            <a:avLst/>
          </a:prstGeom>
        </p:spPr>
      </p:pic>
      <p:pic>
        <p:nvPicPr>
          <p:cNvPr id="10" name="Obrázek 9">
            <a:extLst>
              <a:ext uri="{FF2B5EF4-FFF2-40B4-BE49-F238E27FC236}">
                <a16:creationId xmlns:a16="http://schemas.microsoft.com/office/drawing/2014/main" id="{429FDE55-C9E3-4B19-90C7-06E9BD8CA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189" y="2420888"/>
            <a:ext cx="7296811" cy="4104456"/>
          </a:xfrm>
          <a:prstGeom prst="rect">
            <a:avLst/>
          </a:prstGeom>
        </p:spPr>
      </p:pic>
      <p:sp>
        <p:nvSpPr>
          <p:cNvPr id="11" name="TextovéPole 10">
            <a:extLst>
              <a:ext uri="{FF2B5EF4-FFF2-40B4-BE49-F238E27FC236}">
                <a16:creationId xmlns:a16="http://schemas.microsoft.com/office/drawing/2014/main" id="{4B611B9D-56D2-4C53-A695-9EBC7F86794E}"/>
              </a:ext>
            </a:extLst>
          </p:cNvPr>
          <p:cNvSpPr txBox="1"/>
          <p:nvPr/>
        </p:nvSpPr>
        <p:spPr>
          <a:xfrm>
            <a:off x="551384" y="4437112"/>
            <a:ext cx="4032448" cy="2308324"/>
          </a:xfrm>
          <a:prstGeom prst="rect">
            <a:avLst/>
          </a:prstGeom>
          <a:noFill/>
        </p:spPr>
        <p:txBody>
          <a:bodyPr wrap="square" rtlCol="0">
            <a:spAutoFit/>
          </a:bodyPr>
          <a:lstStyle/>
          <a:p>
            <a:pPr algn="l" rtl="0"/>
            <a:r>
              <a:rPr lang="cs-CZ" sz="1800" b="0" i="0" dirty="0">
                <a:solidFill>
                  <a:srgbClr val="545454"/>
                </a:solidFill>
                <a:effectLst/>
                <a:latin typeface="Roboto" panose="02000000000000000000" pitchFamily="2" charset="0"/>
              </a:rPr>
              <a:t>Švedska razlikuje med regijami. Če je le mogoče, naj se tropi volkov ne naselijo niti na jugu, ki je močno pašniški, niti na severu, kjer se vzrejajo severni jeleni. Volkove samotarje tolerirajo v vseh regijah.</a:t>
            </a:r>
            <a:endParaRPr lang="cs-CZ" sz="1800" dirty="0"/>
          </a:p>
          <a:p>
            <a:pPr algn="l" rtl="0"/>
            <a:endParaRPr lang="cs-CZ" dirty="0"/>
          </a:p>
        </p:txBody>
      </p:sp>
      <p:pic>
        <p:nvPicPr>
          <p:cNvPr id="6" name="Picture 10" descr="Image result for švédsko">
            <a:extLst>
              <a:ext uri="{FF2B5EF4-FFF2-40B4-BE49-F238E27FC236}">
                <a16:creationId xmlns:a16="http://schemas.microsoft.com/office/drawing/2014/main" id="{5EA5C22E-EAC0-4B87-B2ED-D27F0FCECC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8448" y="315158"/>
            <a:ext cx="1899593" cy="189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7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6D6AB1-3487-FF24-6E5E-8650DC066902}"/>
              </a:ext>
            </a:extLst>
          </p:cNvPr>
          <p:cNvSpPr>
            <a:spLocks noGrp="1"/>
          </p:cNvSpPr>
          <p:nvPr>
            <p:ph type="sldNum" sz="quarter" idx="12"/>
          </p:nvPr>
        </p:nvSpPr>
        <p:spPr/>
        <p:txBody>
          <a:bodyPr/>
          <a:lstStyle/>
          <a:p>
            <a:fld id="{4FAB73BC-B049-4115-A692-8D63A059BFB8}" type="slidenum">
              <a:rPr lang="en-US" smtClean="0"/>
              <a:pPr algn="l" rtl="0"/>
              <a:t>2</a:t>
            </a:fld>
            <a:endParaRPr lang="en-US" dirty="0"/>
          </a:p>
        </p:txBody>
      </p:sp>
      <p:pic>
        <p:nvPicPr>
          <p:cNvPr id="6" name="Obrázek 5">
            <a:extLst>
              <a:ext uri="{FF2B5EF4-FFF2-40B4-BE49-F238E27FC236}">
                <a16:creationId xmlns:a16="http://schemas.microsoft.com/office/drawing/2014/main" id="{1507FDB2-9037-0FFB-AA7F-915E1B75B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0" y="7105"/>
            <a:ext cx="4849398" cy="6858000"/>
          </a:xfrm>
          <a:prstGeom prst="rect">
            <a:avLst/>
          </a:prstGeom>
        </p:spPr>
      </p:pic>
      <p:pic>
        <p:nvPicPr>
          <p:cNvPr id="8" name="Obrázek 7">
            <a:extLst>
              <a:ext uri="{FF2B5EF4-FFF2-40B4-BE49-F238E27FC236}">
                <a16:creationId xmlns:a16="http://schemas.microsoft.com/office/drawing/2014/main" id="{4DF8AF5A-147F-5410-05E5-E08BAC53A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7105"/>
            <a:ext cx="4849398" cy="6858000"/>
          </a:xfrm>
          <a:prstGeom prst="rect">
            <a:avLst/>
          </a:prstGeom>
        </p:spPr>
      </p:pic>
      <p:pic>
        <p:nvPicPr>
          <p:cNvPr id="10" name="Obrázek 9">
            <a:extLst>
              <a:ext uri="{FF2B5EF4-FFF2-40B4-BE49-F238E27FC236}">
                <a16:creationId xmlns:a16="http://schemas.microsoft.com/office/drawing/2014/main" id="{9C4557EB-A3FB-667A-3298-5AEC95C78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382" y="188640"/>
            <a:ext cx="2395236" cy="2188987"/>
          </a:xfrm>
          <a:prstGeom prst="rect">
            <a:avLst/>
          </a:prstGeom>
        </p:spPr>
      </p:pic>
      <p:sp>
        <p:nvSpPr>
          <p:cNvPr id="11" name="TextovéPole 10">
            <a:extLst>
              <a:ext uri="{FF2B5EF4-FFF2-40B4-BE49-F238E27FC236}">
                <a16:creationId xmlns:a16="http://schemas.microsoft.com/office/drawing/2014/main" id="{B6F9820F-194D-9A87-ABFB-139D8D2E7908}"/>
              </a:ext>
            </a:extLst>
          </p:cNvPr>
          <p:cNvSpPr txBox="1"/>
          <p:nvPr/>
        </p:nvSpPr>
        <p:spPr>
          <a:xfrm>
            <a:off x="4923356" y="2381997"/>
            <a:ext cx="2358958" cy="3600986"/>
          </a:xfrm>
          <a:prstGeom prst="rect">
            <a:avLst/>
          </a:prstGeom>
          <a:noFill/>
        </p:spPr>
        <p:txBody>
          <a:bodyPr wrap="square" rtlCol="0">
            <a:spAutoFit/>
          </a:bodyPr>
          <a:lstStyle/>
          <a:p>
            <a:pPr algn="ctr" rtl="0"/>
            <a:r>
              <a:rPr lang="cs-CZ" sz="1200" b="1" i="0" dirty="0">
                <a:solidFill>
                  <a:srgbClr val="485D22"/>
                </a:solidFill>
                <a:effectLst/>
                <a:latin typeface="Ubuntu" panose="020B0504030602030204" pitchFamily="34" charset="0"/>
              </a:rPr>
              <a:t>Rejci pašnih živali, strokovnjaki za biotsko raznovrstnost, predstavniki občin in politiki iz različnih evropskih držav, znotraj in zunaj EU, so se srečali 29. novembra 2022 v Saint Jean de </a:t>
            </a:r>
            <a:r>
              <a:rPr lang="cs-CZ" sz="1200" b="1" i="0" dirty="0" err="1">
                <a:solidFill>
                  <a:srgbClr val="485D22"/>
                </a:solidFill>
                <a:effectLst/>
                <a:latin typeface="Ubuntu" panose="020B0504030602030204" pitchFamily="34" charset="0"/>
              </a:rPr>
              <a:t>Bournayblizu</a:t>
            </a:r>
            <a:r>
              <a:rPr lang="cs-CZ" sz="1200" b="1" i="0" dirty="0">
                <a:solidFill>
                  <a:srgbClr val="485D22"/>
                </a:solidFill>
                <a:effectLst/>
                <a:latin typeface="Ubuntu" panose="020B0504030602030204" pitchFamily="34" charset="0"/>
              </a:rPr>
              <a:t> Lyona v Franciji.</a:t>
            </a:r>
          </a:p>
          <a:p>
            <a:pPr algn="ctr" rtl="0"/>
            <a:endParaRPr lang="cs-CZ" sz="1200" b="1" dirty="0">
              <a:solidFill>
                <a:srgbClr val="485D22"/>
              </a:solidFill>
              <a:latin typeface="Ubuntu" panose="020B0504030602030204" pitchFamily="34" charset="0"/>
            </a:endParaRPr>
          </a:p>
          <a:p>
            <a:pPr algn="ctr" rtl="0"/>
            <a:r>
              <a:rPr lang="cs-CZ" sz="1200" b="1" i="0" dirty="0">
                <a:solidFill>
                  <a:srgbClr val="555555"/>
                </a:solidFill>
                <a:effectLst/>
                <a:latin typeface="Ubuntu" panose="020B0504030602030204" pitchFamily="34" charset="0"/>
              </a:rPr>
              <a:t>Na pobudo društva Pastuny a Biodiversity (</a:t>
            </a:r>
            <a:r>
              <a:rPr lang="cs-CZ" sz="1200" b="1" i="0" dirty="0" err="1">
                <a:solidFill>
                  <a:srgbClr val="555555"/>
                </a:solidFill>
                <a:effectLst/>
                <a:latin typeface="Ubuntu" panose="020B0504030602030204" pitchFamily="34" charset="0"/>
              </a:rPr>
              <a:t>Pâturage</a:t>
            </a:r>
            <a:r>
              <a:rPr lang="cs-CZ" sz="1200" b="1" i="0" dirty="0">
                <a:solidFill>
                  <a:srgbClr val="555555"/>
                </a:solidFill>
                <a:effectLst/>
                <a:latin typeface="Ubuntu" panose="020B0504030602030204" pitchFamily="34" charset="0"/>
              </a:rPr>
              <a:t>itd</a:t>
            </a:r>
            <a:r>
              <a:rPr lang="cs-CZ" sz="1200" b="1" i="0" dirty="0" err="1">
                <a:solidFill>
                  <a:srgbClr val="555555"/>
                </a:solidFill>
                <a:effectLst/>
                <a:latin typeface="Ubuntu" panose="020B0504030602030204" pitchFamily="34" charset="0"/>
              </a:rPr>
              <a:t>biotska raznovrstnost</a:t>
            </a:r>
            <a:r>
              <a:rPr lang="cs-CZ" sz="1200" b="1" i="0" dirty="0">
                <a:solidFill>
                  <a:srgbClr val="555555"/>
                </a:solidFill>
                <a:effectLst/>
                <a:latin typeface="Ubuntu" panose="020B0504030602030204" pitchFamily="34" charset="0"/>
              </a:rPr>
              <a:t>) na konferenci so imeli priložnost govoriti predstavniki 11 držav, vključno s Češko. Druge države so izrazile podporo pogajanjem.</a:t>
            </a:r>
            <a:endParaRPr lang="cs-CZ" sz="1200" dirty="0"/>
          </a:p>
        </p:txBody>
      </p:sp>
      <p:pic>
        <p:nvPicPr>
          <p:cNvPr id="13" name="Obrázek 12">
            <a:extLst>
              <a:ext uri="{FF2B5EF4-FFF2-40B4-BE49-F238E27FC236}">
                <a16:creationId xmlns:a16="http://schemas.microsoft.com/office/drawing/2014/main" id="{4B0DA46A-CE32-A7D8-9E8E-E79C45156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3952" y="5965726"/>
            <a:ext cx="864096" cy="781247"/>
          </a:xfrm>
          <a:prstGeom prst="rect">
            <a:avLst/>
          </a:prstGeom>
        </p:spPr>
      </p:pic>
    </p:spTree>
    <p:extLst>
      <p:ext uri="{BB962C8B-B14F-4D97-AF65-F5344CB8AC3E}">
        <p14:creationId xmlns:p14="http://schemas.microsoft.com/office/powerpoint/2010/main" val="416273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0D29D98-BFCE-32FC-3C52-318A42D19813}"/>
              </a:ext>
            </a:extLst>
          </p:cNvPr>
          <p:cNvSpPr>
            <a:spLocks noGrp="1"/>
          </p:cNvSpPr>
          <p:nvPr>
            <p:ph type="sldNum" sz="quarter" idx="12"/>
          </p:nvPr>
        </p:nvSpPr>
        <p:spPr/>
        <p:txBody>
          <a:bodyPr/>
          <a:lstStyle/>
          <a:p>
            <a:pPr algn="l" rtl="0"/>
            <a:fld id="{4FAB73BC-B049-4115-A692-8D63A059BFB8}" type="slidenum">
              <a:rPr lang="en-US" smtClean="0"/>
              <a:pPr algn="l" rtl="0"/>
              <a:t>20</a:t>
            </a:fld>
            <a:endParaRPr lang="en-US" dirty="0"/>
          </a:p>
        </p:txBody>
      </p:sp>
      <p:pic>
        <p:nvPicPr>
          <p:cNvPr id="4" name="Obrázek 3">
            <a:extLst>
              <a:ext uri="{FF2B5EF4-FFF2-40B4-BE49-F238E27FC236}">
                <a16:creationId xmlns:a16="http://schemas.microsoft.com/office/drawing/2014/main" id="{58E554BD-56F7-8E2A-0E0F-AD6EF2575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36" y="0"/>
            <a:ext cx="6505128" cy="6858000"/>
          </a:xfrm>
          <a:prstGeom prst="rect">
            <a:avLst/>
          </a:prstGeom>
        </p:spPr>
      </p:pic>
      <p:sp>
        <p:nvSpPr>
          <p:cNvPr id="5" name="TextovéPole 4">
            <a:extLst>
              <a:ext uri="{FF2B5EF4-FFF2-40B4-BE49-F238E27FC236}">
                <a16:creationId xmlns:a16="http://schemas.microsoft.com/office/drawing/2014/main" id="{1EAF1CC3-75A5-EF23-05FE-64E919C7224F}"/>
              </a:ext>
            </a:extLst>
          </p:cNvPr>
          <p:cNvSpPr txBox="1"/>
          <p:nvPr/>
        </p:nvSpPr>
        <p:spPr>
          <a:xfrm>
            <a:off x="130324" y="1671869"/>
            <a:ext cx="2088232" cy="1200329"/>
          </a:xfrm>
          <a:prstGeom prst="rect">
            <a:avLst/>
          </a:prstGeom>
          <a:noFill/>
        </p:spPr>
        <p:txBody>
          <a:bodyPr wrap="square" rtlCol="0">
            <a:spAutoFit/>
          </a:bodyPr>
          <a:lstStyle/>
          <a:p>
            <a:pPr algn="l" rtl="0"/>
            <a:r>
              <a:rPr lang="cs-CZ" dirty="0"/>
              <a:t>Švedska - Norveška</a:t>
            </a:r>
          </a:p>
          <a:p>
            <a:pPr algn="l" rtl="0"/>
            <a:endParaRPr lang="cs-CZ" dirty="0"/>
          </a:p>
          <a:p>
            <a:pPr algn="l" rtl="0"/>
            <a:r>
              <a:rPr lang="cs-CZ" dirty="0"/>
              <a:t>ubitega psa</a:t>
            </a:r>
          </a:p>
          <a:p>
            <a:pPr algn="l" rtl="0"/>
            <a:r>
              <a:rPr lang="cs-CZ" dirty="0"/>
              <a:t>poškodovanega psa</a:t>
            </a:r>
          </a:p>
        </p:txBody>
      </p:sp>
      <p:sp>
        <p:nvSpPr>
          <p:cNvPr id="6" name="Ovál 5">
            <a:extLst>
              <a:ext uri="{FF2B5EF4-FFF2-40B4-BE49-F238E27FC236}">
                <a16:creationId xmlns:a16="http://schemas.microsoft.com/office/drawing/2014/main" id="{69F0EEFA-065D-EFA8-34E9-71671566D146}"/>
              </a:ext>
            </a:extLst>
          </p:cNvPr>
          <p:cNvSpPr/>
          <p:nvPr/>
        </p:nvSpPr>
        <p:spPr>
          <a:xfrm>
            <a:off x="2135560" y="2562801"/>
            <a:ext cx="266328" cy="2663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7" name="Ovál 6">
            <a:extLst>
              <a:ext uri="{FF2B5EF4-FFF2-40B4-BE49-F238E27FC236}">
                <a16:creationId xmlns:a16="http://schemas.microsoft.com/office/drawing/2014/main" id="{152B7DF9-FA1C-EFEB-C2C7-88D29092391E}"/>
              </a:ext>
            </a:extLst>
          </p:cNvPr>
          <p:cNvSpPr/>
          <p:nvPr/>
        </p:nvSpPr>
        <p:spPr>
          <a:xfrm>
            <a:off x="2135560" y="2272034"/>
            <a:ext cx="266328" cy="266328"/>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1921A462-F610-4FB9-F746-735256120AE2}"/>
              </a:ext>
            </a:extLst>
          </p:cNvPr>
          <p:cNvSpPr txBox="1"/>
          <p:nvPr/>
        </p:nvSpPr>
        <p:spPr>
          <a:xfrm>
            <a:off x="9120336" y="908720"/>
            <a:ext cx="2743200" cy="1446550"/>
          </a:xfrm>
          <a:prstGeom prst="rect">
            <a:avLst/>
          </a:prstGeom>
          <a:noFill/>
        </p:spPr>
        <p:txBody>
          <a:bodyPr wrap="square" rtlCol="0">
            <a:spAutoFit/>
          </a:bodyPr>
          <a:lstStyle/>
          <a:p>
            <a:pPr algn="ctr" rtl="0"/>
            <a:r>
              <a:rPr lang="cs-CZ" sz="4400" b="1" dirty="0">
                <a:solidFill>
                  <a:srgbClr val="0070C0"/>
                </a:solidFill>
              </a:rPr>
              <a:t>Volkovi pogosto ubijajo pse</a:t>
            </a:r>
          </a:p>
        </p:txBody>
      </p:sp>
      <p:pic>
        <p:nvPicPr>
          <p:cNvPr id="9" name="Obrázek 8">
            <a:extLst>
              <a:ext uri="{FF2B5EF4-FFF2-40B4-BE49-F238E27FC236}">
                <a16:creationId xmlns:a16="http://schemas.microsoft.com/office/drawing/2014/main" id="{0738CEAE-C4EE-B242-902F-F045445F6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061" y="3429000"/>
            <a:ext cx="2571750" cy="1714500"/>
          </a:xfrm>
          <a:prstGeom prst="rect">
            <a:avLst/>
          </a:prstGeom>
        </p:spPr>
      </p:pic>
      <p:pic>
        <p:nvPicPr>
          <p:cNvPr id="11" name="Obrázek 10">
            <a:extLst>
              <a:ext uri="{FF2B5EF4-FFF2-40B4-BE49-F238E27FC236}">
                <a16:creationId xmlns:a16="http://schemas.microsoft.com/office/drawing/2014/main" id="{F4012F9B-0F43-1BF4-91F5-396DFCD00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89" y="4298470"/>
            <a:ext cx="2667000" cy="1714500"/>
          </a:xfrm>
          <a:prstGeom prst="rect">
            <a:avLst/>
          </a:prstGeom>
        </p:spPr>
      </p:pic>
    </p:spTree>
    <p:extLst>
      <p:ext uri="{BB962C8B-B14F-4D97-AF65-F5344CB8AC3E}">
        <p14:creationId xmlns:p14="http://schemas.microsoft.com/office/powerpoint/2010/main" val="401271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19a3ab1623c_0_97"/>
          <p:cNvPicPr preferRelativeResize="0"/>
          <p:nvPr/>
        </p:nvPicPr>
        <p:blipFill>
          <a:blip r:embed="rId3">
            <a:alphaModFix/>
          </a:blip>
          <a:stretch>
            <a:fillRect/>
          </a:stretch>
        </p:blipFill>
        <p:spPr>
          <a:xfrm>
            <a:off x="1676401" y="152400"/>
            <a:ext cx="5789945" cy="6553200"/>
          </a:xfrm>
          <a:prstGeom prst="rect">
            <a:avLst/>
          </a:prstGeom>
          <a:noFill/>
          <a:ln>
            <a:noFill/>
          </a:ln>
        </p:spPr>
      </p:pic>
      <p:sp>
        <p:nvSpPr>
          <p:cNvPr id="200" name="Google Shape;200;g19a3ab1623c_0_97"/>
          <p:cNvSpPr txBox="1"/>
          <p:nvPr/>
        </p:nvSpPr>
        <p:spPr>
          <a:xfrm>
            <a:off x="7658250" y="283425"/>
            <a:ext cx="4054374" cy="2769959"/>
          </a:xfrm>
          <a:prstGeom prst="rect">
            <a:avLst/>
          </a:prstGeom>
          <a:noFill/>
          <a:ln>
            <a:noFill/>
          </a:ln>
        </p:spPr>
        <p:txBody>
          <a:bodyPr spcFirstLastPara="1" wrap="square" lIns="91425" tIns="91425" rIns="91425" bIns="91425" anchor="t" anchorCtr="0">
            <a:spAutoFit/>
          </a:bodyPr>
          <a:lstStyle/>
          <a:p>
            <a:pPr algn="l" rtl="0"/>
            <a:r>
              <a:rPr lang="cs-CZ" sz="3600" b="1" dirty="0">
                <a:solidFill>
                  <a:srgbClr val="FF0000"/>
                </a:solidFill>
              </a:rPr>
              <a:t>Norveška ima za volkove namenjenih 5 % svojega ozemlja</a:t>
            </a:r>
            <a:r>
              <a:rPr lang="no-NO" sz="3600" b="1" dirty="0">
                <a:solidFill>
                  <a:srgbClr val="FF0000"/>
                </a:solidFill>
              </a:rPr>
              <a:t>.</a:t>
            </a:r>
            <a:br>
              <a:rPr lang="no-NO" sz="2000" dirty="0"/>
            </a:br>
            <a:br>
              <a:rPr lang="no-NO" sz="2000" dirty="0"/>
            </a:br>
            <a:r>
              <a:rPr lang="no-NO" sz="2000" i="1" dirty="0"/>
              <a:t>Zemljevid: Norveška agencija za okolje</a:t>
            </a:r>
            <a:endParaRPr sz="2000"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09E540E-3F82-4740-BF83-F4A680ECD784}"/>
              </a:ext>
            </a:extLst>
          </p:cNvPr>
          <p:cNvSpPr>
            <a:spLocks noGrp="1"/>
          </p:cNvSpPr>
          <p:nvPr>
            <p:ph type="sldNum" sz="quarter" idx="12"/>
          </p:nvPr>
        </p:nvSpPr>
        <p:spPr/>
        <p:txBody>
          <a:bodyPr/>
          <a:lstStyle/>
          <a:p>
            <a:pPr algn="l" rtl="0"/>
            <a:fld id="{4FAB73BC-B049-4115-A692-8D63A059BFB8}" type="slidenum">
              <a:rPr lang="en-US" smtClean="0"/>
              <a:pPr algn="l" rtl="0"/>
              <a:t>22</a:t>
            </a:fld>
            <a:endParaRPr lang="en-US" dirty="0"/>
          </a:p>
        </p:txBody>
      </p:sp>
      <p:sp>
        <p:nvSpPr>
          <p:cNvPr id="7" name="TextovéPole 6">
            <a:extLst>
              <a:ext uri="{FF2B5EF4-FFF2-40B4-BE49-F238E27FC236}">
                <a16:creationId xmlns:a16="http://schemas.microsoft.com/office/drawing/2014/main" id="{B5211651-C042-4F8A-82FA-F2859F090887}"/>
              </a:ext>
            </a:extLst>
          </p:cNvPr>
          <p:cNvSpPr txBox="1"/>
          <p:nvPr/>
        </p:nvSpPr>
        <p:spPr>
          <a:xfrm>
            <a:off x="263352" y="332656"/>
            <a:ext cx="11881321" cy="1200329"/>
          </a:xfrm>
          <a:prstGeom prst="rect">
            <a:avLst/>
          </a:prstGeom>
          <a:noFill/>
        </p:spPr>
        <p:txBody>
          <a:bodyPr wrap="square" rtlCol="0">
            <a:spAutoFit/>
          </a:bodyPr>
          <a:lstStyle/>
          <a:p>
            <a:pPr algn="l" rtl="0"/>
            <a:r>
              <a:rPr lang="cs-CZ" b="1" i="0" dirty="0">
                <a:solidFill>
                  <a:srgbClr val="555555"/>
                </a:solidFill>
                <a:effectLst/>
                <a:latin typeface="Ubuntu" panose="020B0504030602030204" pitchFamily="34" charset="0"/>
              </a:rPr>
              <a:t>Pri popisu leta 2022 je bilo najdenih 87-90 volkov.</a:t>
            </a:r>
          </a:p>
          <a:p>
            <a:pPr algn="l" rtl="0"/>
            <a:r>
              <a:rPr lang="cs-CZ" b="1" i="0" dirty="0">
                <a:solidFill>
                  <a:srgbClr val="555555"/>
                </a:solidFill>
                <a:effectLst/>
                <a:latin typeface="Ubuntu" panose="020B0504030602030204" pitchFamily="34" charset="0"/>
              </a:rPr>
              <a:t>Toda 25 jih je bilo hitro ustreljenih v predpisanem lovu.</a:t>
            </a:r>
          </a:p>
          <a:p>
            <a:pPr algn="l" rtl="0"/>
            <a:r>
              <a:rPr lang="cs-CZ" dirty="0"/>
              <a:t>Možno je streljati tudi čezmejno prebivalstvo na meji s Švedsko.</a:t>
            </a:r>
          </a:p>
          <a:p>
            <a:pPr algn="l" rtl="0"/>
            <a:r>
              <a:rPr lang="cs-CZ" dirty="0"/>
              <a:t>Zahteva je največ 4 do 6 legel na leto.</a:t>
            </a:r>
          </a:p>
        </p:txBody>
      </p:sp>
      <p:pic>
        <p:nvPicPr>
          <p:cNvPr id="9" name="Obrázek 8">
            <a:extLst>
              <a:ext uri="{FF2B5EF4-FFF2-40B4-BE49-F238E27FC236}">
                <a16:creationId xmlns:a16="http://schemas.microsoft.com/office/drawing/2014/main" id="{22D06C40-23D1-486B-9925-8DAF49FDD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392" y="720973"/>
            <a:ext cx="5104612" cy="5732364"/>
          </a:xfrm>
          <a:prstGeom prst="rect">
            <a:avLst/>
          </a:prstGeom>
        </p:spPr>
      </p:pic>
      <p:pic>
        <p:nvPicPr>
          <p:cNvPr id="4" name="Obrázek 3">
            <a:extLst>
              <a:ext uri="{FF2B5EF4-FFF2-40B4-BE49-F238E27FC236}">
                <a16:creationId xmlns:a16="http://schemas.microsoft.com/office/drawing/2014/main" id="{28BA12DD-BAA3-480B-BDF8-E3B12B4A4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000" y="5883846"/>
            <a:ext cx="1153384" cy="837629"/>
          </a:xfrm>
          <a:prstGeom prst="rect">
            <a:avLst/>
          </a:prstGeom>
        </p:spPr>
      </p:pic>
      <p:pic>
        <p:nvPicPr>
          <p:cNvPr id="3" name="Obrázek 2">
            <a:extLst>
              <a:ext uri="{FF2B5EF4-FFF2-40B4-BE49-F238E27FC236}">
                <a16:creationId xmlns:a16="http://schemas.microsoft.com/office/drawing/2014/main" id="{A2906115-D98B-9BE0-94DA-B357AF44B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47" y="1711624"/>
            <a:ext cx="6188710" cy="3751062"/>
          </a:xfrm>
          <a:prstGeom prst="rect">
            <a:avLst/>
          </a:prstGeom>
        </p:spPr>
      </p:pic>
      <p:sp>
        <p:nvSpPr>
          <p:cNvPr id="5" name="TextovéPole 4">
            <a:extLst>
              <a:ext uri="{FF2B5EF4-FFF2-40B4-BE49-F238E27FC236}">
                <a16:creationId xmlns:a16="http://schemas.microsoft.com/office/drawing/2014/main" id="{67A0F192-DD17-EC7B-E1FD-A6D1C43BC3CE}"/>
              </a:ext>
            </a:extLst>
          </p:cNvPr>
          <p:cNvSpPr txBox="1"/>
          <p:nvPr/>
        </p:nvSpPr>
        <p:spPr>
          <a:xfrm>
            <a:off x="407368" y="5521146"/>
            <a:ext cx="5688632" cy="1200329"/>
          </a:xfrm>
          <a:prstGeom prst="rect">
            <a:avLst/>
          </a:prstGeom>
          <a:noFill/>
        </p:spPr>
        <p:txBody>
          <a:bodyPr wrap="square" rtlCol="0">
            <a:spAutoFit/>
          </a:bodyPr>
          <a:lstStyle/>
          <a:p>
            <a:pPr algn="l" rtl="0"/>
            <a:r>
              <a:rPr lang="cs-CZ" dirty="0"/>
              <a:t>Na političnem prizorišču vlada večinski konsenz o pristopih do volkov. Razlog je velika škoda in nazadovanje kmetijstva na Norveškem kljub ogromnim subvencijam.</a:t>
            </a:r>
          </a:p>
          <a:p>
            <a:pPr algn="l" rtl="0"/>
            <a:endParaRPr lang="cs-CZ" dirty="0"/>
          </a:p>
        </p:txBody>
      </p:sp>
      <p:pic>
        <p:nvPicPr>
          <p:cNvPr id="11" name="Obrázek 10">
            <a:extLst>
              <a:ext uri="{FF2B5EF4-FFF2-40B4-BE49-F238E27FC236}">
                <a16:creationId xmlns:a16="http://schemas.microsoft.com/office/drawing/2014/main" id="{6C04FE4B-69AC-EDD2-4A55-9A442A440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112" y="1921302"/>
            <a:ext cx="4249688" cy="2049069"/>
          </a:xfrm>
          <a:prstGeom prst="rect">
            <a:avLst/>
          </a:prstGeom>
        </p:spPr>
      </p:pic>
      <p:pic>
        <p:nvPicPr>
          <p:cNvPr id="13" name="Obrázek 12">
            <a:extLst>
              <a:ext uri="{FF2B5EF4-FFF2-40B4-BE49-F238E27FC236}">
                <a16:creationId xmlns:a16="http://schemas.microsoft.com/office/drawing/2014/main" id="{2F4875A9-18FC-2052-6D69-ED0E07FEE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4722" y="3730830"/>
            <a:ext cx="4594069" cy="2171807"/>
          </a:xfrm>
          <a:prstGeom prst="rect">
            <a:avLst/>
          </a:prstGeom>
        </p:spPr>
      </p:pic>
    </p:spTree>
    <p:extLst>
      <p:ext uri="{BB962C8B-B14F-4D97-AF65-F5344CB8AC3E}">
        <p14:creationId xmlns:p14="http://schemas.microsoft.com/office/powerpoint/2010/main" val="100675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4B2387B-7B9A-57CE-D908-2AD34BBCD85F}"/>
              </a:ext>
            </a:extLst>
          </p:cNvPr>
          <p:cNvSpPr>
            <a:spLocks noGrp="1"/>
          </p:cNvSpPr>
          <p:nvPr>
            <p:ph type="sldNum" sz="quarter" idx="12"/>
          </p:nvPr>
        </p:nvSpPr>
        <p:spPr/>
        <p:txBody>
          <a:bodyPr/>
          <a:lstStyle/>
          <a:p>
            <a:pPr algn="l" rtl="0"/>
            <a:fld id="{4FAB73BC-B049-4115-A692-8D63A059BFB8}" type="slidenum">
              <a:rPr lang="en-US" smtClean="0"/>
              <a:pPr algn="l" rtl="0"/>
              <a:t>23</a:t>
            </a:fld>
            <a:endParaRPr lang="en-US" dirty="0"/>
          </a:p>
        </p:txBody>
      </p:sp>
      <p:pic>
        <p:nvPicPr>
          <p:cNvPr id="4" name="Obrázek 3">
            <a:extLst>
              <a:ext uri="{FF2B5EF4-FFF2-40B4-BE49-F238E27FC236}">
                <a16:creationId xmlns:a16="http://schemas.microsoft.com/office/drawing/2014/main" id="{87B3B20C-7335-79D0-135E-9B354C257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00" y="47722"/>
            <a:ext cx="10801200" cy="6491190"/>
          </a:xfrm>
          <a:prstGeom prst="rect">
            <a:avLst/>
          </a:prstGeom>
        </p:spPr>
      </p:pic>
      <p:sp>
        <p:nvSpPr>
          <p:cNvPr id="5" name="TextovéPole 4">
            <a:extLst>
              <a:ext uri="{FF2B5EF4-FFF2-40B4-BE49-F238E27FC236}">
                <a16:creationId xmlns:a16="http://schemas.microsoft.com/office/drawing/2014/main" id="{D6844530-5D31-E510-EE0E-77C8F735CFD7}"/>
              </a:ext>
            </a:extLst>
          </p:cNvPr>
          <p:cNvSpPr txBox="1"/>
          <p:nvPr/>
        </p:nvSpPr>
        <p:spPr>
          <a:xfrm>
            <a:off x="3143672" y="6165304"/>
            <a:ext cx="7416824" cy="369332"/>
          </a:xfrm>
          <a:prstGeom prst="rect">
            <a:avLst/>
          </a:prstGeom>
          <a:noFill/>
        </p:spPr>
        <p:txBody>
          <a:bodyPr wrap="square" rtlCol="0">
            <a:spAutoFit/>
          </a:bodyPr>
          <a:lstStyle/>
          <a:p>
            <a:pPr algn="l" rtl="0"/>
            <a:r>
              <a:rPr lang="cs-CZ" dirty="0"/>
              <a:t>načrtujte legla na Norveškem legla v obmejnih deželah</a:t>
            </a:r>
          </a:p>
        </p:txBody>
      </p:sp>
    </p:spTree>
    <p:extLst>
      <p:ext uri="{BB962C8B-B14F-4D97-AF65-F5344CB8AC3E}">
        <p14:creationId xmlns:p14="http://schemas.microsoft.com/office/powerpoint/2010/main" val="424731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3D8FD4F-539A-C4CE-FE05-A9C427C7C709}"/>
              </a:ext>
            </a:extLst>
          </p:cNvPr>
          <p:cNvSpPr>
            <a:spLocks noGrp="1"/>
          </p:cNvSpPr>
          <p:nvPr>
            <p:ph type="sldNum" sz="quarter" idx="12"/>
          </p:nvPr>
        </p:nvSpPr>
        <p:spPr/>
        <p:txBody>
          <a:bodyPr/>
          <a:lstStyle/>
          <a:p>
            <a:pPr algn="l" rtl="0"/>
            <a:fld id="{4FAB73BC-B049-4115-A692-8D63A059BFB8}" type="slidenum">
              <a:rPr lang="en-US" smtClean="0"/>
              <a:pPr algn="l" rtl="0"/>
              <a:t>24</a:t>
            </a:fld>
            <a:endParaRPr lang="en-US" dirty="0"/>
          </a:p>
        </p:txBody>
      </p:sp>
      <p:pic>
        <p:nvPicPr>
          <p:cNvPr id="4" name="Obrázek 3">
            <a:extLst>
              <a:ext uri="{FF2B5EF4-FFF2-40B4-BE49-F238E27FC236}">
                <a16:creationId xmlns:a16="http://schemas.microsoft.com/office/drawing/2014/main" id="{EA3BCEC0-AB1D-D074-B579-B005175F4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7285653" cy="6858000"/>
          </a:xfrm>
          <a:prstGeom prst="rect">
            <a:avLst/>
          </a:prstGeom>
        </p:spPr>
      </p:pic>
      <p:pic>
        <p:nvPicPr>
          <p:cNvPr id="8" name="Obrázek 7">
            <a:extLst>
              <a:ext uri="{FF2B5EF4-FFF2-40B4-BE49-F238E27FC236}">
                <a16:creationId xmlns:a16="http://schemas.microsoft.com/office/drawing/2014/main" id="{5913686C-F107-8217-AE31-00009251F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620688"/>
            <a:ext cx="4363594" cy="4077072"/>
          </a:xfrm>
          <a:prstGeom prst="rect">
            <a:avLst/>
          </a:prstGeom>
        </p:spPr>
      </p:pic>
      <p:sp>
        <p:nvSpPr>
          <p:cNvPr id="9" name="TextovéPole 8">
            <a:extLst>
              <a:ext uri="{FF2B5EF4-FFF2-40B4-BE49-F238E27FC236}">
                <a16:creationId xmlns:a16="http://schemas.microsoft.com/office/drawing/2014/main" id="{8144A39F-11BC-6099-A64F-1F236C247699}"/>
              </a:ext>
            </a:extLst>
          </p:cNvPr>
          <p:cNvSpPr txBox="1"/>
          <p:nvPr/>
        </p:nvSpPr>
        <p:spPr>
          <a:xfrm>
            <a:off x="7176120" y="5301208"/>
            <a:ext cx="4536504" cy="646331"/>
          </a:xfrm>
          <a:prstGeom prst="rect">
            <a:avLst/>
          </a:prstGeom>
          <a:noFill/>
        </p:spPr>
        <p:txBody>
          <a:bodyPr wrap="square" rtlCol="0">
            <a:spAutoFit/>
          </a:bodyPr>
          <a:lstStyle/>
          <a:p>
            <a:pPr algn="l" rtl="0"/>
            <a:r>
              <a:rPr lang="cs-CZ" dirty="0"/>
              <a:t>Takoj ko populacija preseže odobreno število, nadaljujejo z odstrelom.</a:t>
            </a:r>
          </a:p>
        </p:txBody>
      </p:sp>
      <p:sp>
        <p:nvSpPr>
          <p:cNvPr id="10" name="TextovéPole 9">
            <a:extLst>
              <a:ext uri="{FF2B5EF4-FFF2-40B4-BE49-F238E27FC236}">
                <a16:creationId xmlns:a16="http://schemas.microsoft.com/office/drawing/2014/main" id="{89890B01-47A3-F01A-5A6F-EF3E9667590E}"/>
              </a:ext>
            </a:extLst>
          </p:cNvPr>
          <p:cNvSpPr txBox="1"/>
          <p:nvPr/>
        </p:nvSpPr>
        <p:spPr>
          <a:xfrm>
            <a:off x="7176120" y="6356350"/>
            <a:ext cx="1944216" cy="215444"/>
          </a:xfrm>
          <a:prstGeom prst="rect">
            <a:avLst/>
          </a:prstGeom>
          <a:noFill/>
        </p:spPr>
        <p:txBody>
          <a:bodyPr wrap="square" rtlCol="0">
            <a:spAutoFit/>
          </a:bodyPr>
          <a:lstStyle/>
          <a:p>
            <a:pPr algn="l" rtl="0"/>
            <a:r>
              <a:rPr lang="cs-CZ" sz="800" dirty="0"/>
              <a:t>https://www.rovdyr.org/</a:t>
            </a:r>
          </a:p>
        </p:txBody>
      </p:sp>
    </p:spTree>
    <p:extLst>
      <p:ext uri="{BB962C8B-B14F-4D97-AF65-F5344CB8AC3E}">
        <p14:creationId xmlns:p14="http://schemas.microsoft.com/office/powerpoint/2010/main" val="503817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9CB5C1-5D58-4AD6-80BD-918B86505C7F}"/>
              </a:ext>
            </a:extLst>
          </p:cNvPr>
          <p:cNvSpPr>
            <a:spLocks noGrp="1"/>
          </p:cNvSpPr>
          <p:nvPr>
            <p:ph type="sldNum" sz="quarter" idx="12"/>
          </p:nvPr>
        </p:nvSpPr>
        <p:spPr/>
        <p:txBody>
          <a:bodyPr/>
          <a:lstStyle/>
          <a:p>
            <a:pPr algn="l" rtl="0"/>
            <a:fld id="{4FAB73BC-B049-4115-A692-8D63A059BFB8}" type="slidenum">
              <a:rPr lang="en-US" smtClean="0"/>
              <a:pPr algn="l" rtl="0"/>
              <a:t>25</a:t>
            </a:fld>
            <a:endParaRPr lang="en-US" dirty="0"/>
          </a:p>
        </p:txBody>
      </p:sp>
      <p:pic>
        <p:nvPicPr>
          <p:cNvPr id="4" name="Obrázek 3">
            <a:extLst>
              <a:ext uri="{FF2B5EF4-FFF2-40B4-BE49-F238E27FC236}">
                <a16:creationId xmlns:a16="http://schemas.microsoft.com/office/drawing/2014/main" id="{63391E81-6263-4CA7-93DE-D822106F5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921"/>
            <a:ext cx="6346215" cy="5869773"/>
          </a:xfrm>
          <a:prstGeom prst="rect">
            <a:avLst/>
          </a:prstGeom>
        </p:spPr>
      </p:pic>
      <p:sp>
        <p:nvSpPr>
          <p:cNvPr id="8" name="TextovéPole 7">
            <a:extLst>
              <a:ext uri="{FF2B5EF4-FFF2-40B4-BE49-F238E27FC236}">
                <a16:creationId xmlns:a16="http://schemas.microsoft.com/office/drawing/2014/main" id="{12B7256F-AFB3-495C-8346-2680179C7866}"/>
              </a:ext>
            </a:extLst>
          </p:cNvPr>
          <p:cNvSpPr txBox="1"/>
          <p:nvPr/>
        </p:nvSpPr>
        <p:spPr>
          <a:xfrm>
            <a:off x="6944685" y="200575"/>
            <a:ext cx="4649323" cy="4524315"/>
          </a:xfrm>
          <a:prstGeom prst="rect">
            <a:avLst/>
          </a:prstGeom>
          <a:noFill/>
        </p:spPr>
        <p:txBody>
          <a:bodyPr wrap="square" rtlCol="0">
            <a:spAutoFit/>
          </a:bodyPr>
          <a:lstStyle/>
          <a:p>
            <a:pPr algn="l" rtl="0"/>
            <a:r>
              <a:rPr lang="cs-CZ" sz="3200" b="1" i="0" dirty="0">
                <a:solidFill>
                  <a:srgbClr val="FF0000"/>
                </a:solidFill>
                <a:effectLst/>
                <a:latin typeface="open sans" panose="020B0606030504020204" pitchFamily="34" charset="0"/>
              </a:rPr>
              <a:t>Finska</a:t>
            </a:r>
            <a:r>
              <a:rPr lang="cs-CZ" b="0" i="0" dirty="0">
                <a:solidFill>
                  <a:srgbClr val="222222"/>
                </a:solidFill>
                <a:effectLst/>
                <a:latin typeface="open sans" panose="020B0606030504020204" pitchFamily="34" charset="0"/>
              </a:rPr>
              <a:t>ima na svojem ozemlju več volkov od načrtovanega. Lani je bilo volkov v približno 28-30 tropih od 216 do 246, številčnost teh živali pa je trenutno visoka v stoletju.</a:t>
            </a:r>
          </a:p>
          <a:p>
            <a:pPr algn="l" rtl="0"/>
            <a:endParaRPr lang="cs-CZ" dirty="0">
              <a:solidFill>
                <a:srgbClr val="222222"/>
              </a:solidFill>
              <a:latin typeface="open sans" panose="020B0606030504020204" pitchFamily="34" charset="0"/>
            </a:endParaRPr>
          </a:p>
          <a:p>
            <a:pPr algn="l" rtl="0"/>
            <a:r>
              <a:rPr lang="cs-CZ" sz="2000" b="1" i="0" dirty="0">
                <a:solidFill>
                  <a:srgbClr val="FF0000"/>
                </a:solidFill>
                <a:effectLst/>
                <a:latin typeface="Open Sans" panose="020B0606030504020204" pitchFamily="34" charset="0"/>
              </a:rPr>
              <a:t>Kvota, ki jo je ministrstvo določilo za leto 2023, je 31 volkov</a:t>
            </a:r>
            <a:endParaRPr lang="cs-CZ" sz="2000" dirty="0">
              <a:solidFill>
                <a:srgbClr val="131415"/>
              </a:solidFill>
              <a:latin typeface="Open Sans" panose="020B0606030504020204" pitchFamily="34" charset="0"/>
            </a:endParaRPr>
          </a:p>
          <a:p>
            <a:pPr algn="l" rtl="0"/>
            <a:endParaRPr lang="cs-CZ" b="0" i="0" dirty="0">
              <a:solidFill>
                <a:srgbClr val="131415"/>
              </a:solidFill>
              <a:effectLst/>
              <a:latin typeface="Open Sans" panose="020B0606030504020204" pitchFamily="34" charset="0"/>
            </a:endParaRPr>
          </a:p>
          <a:p>
            <a:pPr algn="l" rtl="0"/>
            <a:r>
              <a:rPr lang="cs-CZ" b="0" i="0" dirty="0">
                <a:solidFill>
                  <a:srgbClr val="131415"/>
                </a:solidFill>
                <a:effectLst/>
                <a:latin typeface="Open Sans" panose="020B0606030504020204" pitchFamily="34" charset="0"/>
              </a:rPr>
              <a:t>leta 2022 je bilo 20 volkov (4 tropi) zunaj območja za rejo severnih jelenov in ne bi zajemalo volkov, ubitih na podlagi policijskih nalogov ali izjem zaradi varnosti prebivalstva, ki jih je odobrila finska agencija za ohranjanje narave.</a:t>
            </a:r>
            <a:endParaRPr lang="cs-CZ" dirty="0"/>
          </a:p>
        </p:txBody>
      </p:sp>
      <p:sp>
        <p:nvSpPr>
          <p:cNvPr id="9" name="TextovéPole 8">
            <a:extLst>
              <a:ext uri="{FF2B5EF4-FFF2-40B4-BE49-F238E27FC236}">
                <a16:creationId xmlns:a16="http://schemas.microsoft.com/office/drawing/2014/main" id="{8797F1A2-9F8B-4924-B7F8-4414EB824FF7}"/>
              </a:ext>
            </a:extLst>
          </p:cNvPr>
          <p:cNvSpPr txBox="1"/>
          <p:nvPr/>
        </p:nvSpPr>
        <p:spPr>
          <a:xfrm>
            <a:off x="6307268" y="4869160"/>
            <a:ext cx="5914168" cy="1477328"/>
          </a:xfrm>
          <a:prstGeom prst="rect">
            <a:avLst/>
          </a:prstGeom>
          <a:noFill/>
        </p:spPr>
        <p:txBody>
          <a:bodyPr wrap="square" rtlCol="0">
            <a:spAutoFit/>
          </a:bodyPr>
          <a:lstStyle/>
          <a:p>
            <a:pPr algn="l" rtl="0"/>
            <a:r>
              <a:rPr lang="cs-CZ" b="0" i="0" dirty="0">
                <a:solidFill>
                  <a:srgbClr val="FF0000"/>
                </a:solidFill>
                <a:effectLst/>
                <a:latin typeface="Open Sans" panose="020B0606030504020204" pitchFamily="34" charset="0"/>
              </a:rPr>
              <a:t>"</a:t>
            </a:r>
            <a:r>
              <a:rPr lang="cs-CZ" b="1" i="0" dirty="0">
                <a:solidFill>
                  <a:srgbClr val="FF0000"/>
                </a:solidFill>
                <a:effectLst/>
                <a:latin typeface="Open Sans" panose="020B0606030504020204" pitchFamily="34" charset="0"/>
              </a:rPr>
              <a:t>Lov uravnava rast populacije volkov, preprečuje poškodbe domačih živali in spodbuja problematično sprejemljivost volkov.</a:t>
            </a:r>
            <a:r>
              <a:rPr lang="cs-CZ" b="0" i="0" dirty="0">
                <a:solidFill>
                  <a:srgbClr val="FF0000"/>
                </a:solidFill>
                <a:effectLst/>
                <a:latin typeface="Open Sans" panose="020B0606030504020204" pitchFamily="34" charset="0"/>
              </a:rPr>
              <a:t>"</a:t>
            </a:r>
          </a:p>
          <a:p>
            <a:pPr algn="l" rtl="0"/>
            <a:r>
              <a:rPr lang="cs-CZ" b="0" i="0" dirty="0">
                <a:solidFill>
                  <a:srgbClr val="131415"/>
                </a:solidFill>
                <a:effectLst/>
                <a:latin typeface="Open Sans" panose="020B0606030504020204" pitchFamily="34" charset="0"/>
              </a:rPr>
              <a:t>je v sporočilu za javnost povedal minister za kmetijstvo in gozdarstvo</a:t>
            </a:r>
            <a:r>
              <a:rPr lang="cs-CZ" b="1" i="0" dirty="0" err="1">
                <a:solidFill>
                  <a:srgbClr val="131415"/>
                </a:solidFill>
                <a:effectLst/>
                <a:latin typeface="Open Sans" panose="020B0606030504020204" pitchFamily="34" charset="0"/>
              </a:rPr>
              <a:t>pomlad</a:t>
            </a:r>
            <a:r>
              <a:rPr lang="cs-CZ" b="1" i="0" dirty="0">
                <a:solidFill>
                  <a:srgbClr val="131415"/>
                </a:solidFill>
                <a:effectLst/>
                <a:latin typeface="Open Sans" panose="020B0606030504020204" pitchFamily="34" charset="0"/>
              </a:rPr>
              <a:t> </a:t>
            </a:r>
            <a:r>
              <a:rPr lang="cs-CZ" b="1" i="0" dirty="0" err="1">
                <a:solidFill>
                  <a:srgbClr val="131415"/>
                </a:solidFill>
                <a:effectLst/>
                <a:latin typeface="Open Sans" panose="020B0606030504020204" pitchFamily="34" charset="0"/>
              </a:rPr>
              <a:t>bolje</a:t>
            </a:r>
            <a:r>
              <a:rPr lang="cs-CZ" b="1" i="0" dirty="0">
                <a:solidFill>
                  <a:srgbClr val="131415"/>
                </a:solidFill>
                <a:effectLst/>
                <a:latin typeface="Open Sans" panose="020B0606030504020204" pitchFamily="34" charset="0"/>
              </a:rPr>
              <a:t>(Cena).</a:t>
            </a:r>
            <a:endParaRPr lang="cs-CZ" dirty="0"/>
          </a:p>
        </p:txBody>
      </p:sp>
      <p:pic>
        <p:nvPicPr>
          <p:cNvPr id="5" name="Obrázek 4">
            <a:extLst>
              <a:ext uri="{FF2B5EF4-FFF2-40B4-BE49-F238E27FC236}">
                <a16:creationId xmlns:a16="http://schemas.microsoft.com/office/drawing/2014/main" id="{C9480F2C-DB2C-491B-9A9A-B2B187040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021" y="69384"/>
            <a:ext cx="1149499" cy="700914"/>
          </a:xfrm>
          <a:prstGeom prst="rect">
            <a:avLst/>
          </a:prstGeom>
        </p:spPr>
      </p:pic>
      <p:sp>
        <p:nvSpPr>
          <p:cNvPr id="3" name="TextovéPole 2">
            <a:extLst>
              <a:ext uri="{FF2B5EF4-FFF2-40B4-BE49-F238E27FC236}">
                <a16:creationId xmlns:a16="http://schemas.microsoft.com/office/drawing/2014/main" id="{95AA3336-2D34-8DEF-4BA9-03A1E0CC0330}"/>
              </a:ext>
            </a:extLst>
          </p:cNvPr>
          <p:cNvSpPr txBox="1"/>
          <p:nvPr/>
        </p:nvSpPr>
        <p:spPr>
          <a:xfrm>
            <a:off x="6457256" y="6445493"/>
            <a:ext cx="4896544" cy="461665"/>
          </a:xfrm>
          <a:prstGeom prst="rect">
            <a:avLst/>
          </a:prstGeom>
          <a:noFill/>
        </p:spPr>
        <p:txBody>
          <a:bodyPr wrap="square" rtlCol="0">
            <a:spAutoFit/>
          </a:bodyPr>
          <a:lstStyle/>
          <a:p>
            <a:pPr algn="l" rtl="0"/>
            <a:r>
              <a:rPr lang="cs-CZ" sz="800" dirty="0">
                <a:hlinkClick r:id="rId4"/>
              </a:rPr>
              <a:t>https://valtioneuvosto.fi/-//1410837/suden-kannanhoidollinen-metsastys-kaynnistyy-vuoden-2022-alussa</a:t>
            </a:r>
            <a:endParaRPr lang="cs-CZ" sz="800" dirty="0"/>
          </a:p>
          <a:p>
            <a:pPr algn="l" rtl="0"/>
            <a:r>
              <a:rPr lang="cs-CZ" sz="800" dirty="0">
                <a:hlinkClick r:id="rId5"/>
              </a:rPr>
              <a:t>https://mmm.fi/riista/metsastyksen-rajoytätning-ja-ministerion-etöktion</a:t>
            </a:r>
            <a:endParaRPr lang="cs-CZ" sz="800" dirty="0"/>
          </a:p>
          <a:p>
            <a:pPr algn="l" rtl="0"/>
            <a:endParaRPr lang="cs-CZ" sz="800" dirty="0"/>
          </a:p>
        </p:txBody>
      </p:sp>
      <p:pic>
        <p:nvPicPr>
          <p:cNvPr id="11" name="Obrázek 10">
            <a:extLst>
              <a:ext uri="{FF2B5EF4-FFF2-40B4-BE49-F238E27FC236}">
                <a16:creationId xmlns:a16="http://schemas.microsoft.com/office/drawing/2014/main" id="{6C5C1F1B-0AE5-6744-2B8F-EA7E54EDF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2624" y="200575"/>
            <a:ext cx="4423685" cy="4312057"/>
          </a:xfrm>
          <a:prstGeom prst="rect">
            <a:avLst/>
          </a:prstGeom>
        </p:spPr>
      </p:pic>
    </p:spTree>
    <p:extLst>
      <p:ext uri="{BB962C8B-B14F-4D97-AF65-F5344CB8AC3E}">
        <p14:creationId xmlns:p14="http://schemas.microsoft.com/office/powerpoint/2010/main" val="223858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9a3ab1623c_0_53"/>
          <p:cNvPicPr preferRelativeResize="0"/>
          <p:nvPr/>
        </p:nvPicPr>
        <p:blipFill>
          <a:blip r:embed="rId3">
            <a:alphaModFix/>
          </a:blip>
          <a:stretch>
            <a:fillRect/>
          </a:stretch>
        </p:blipFill>
        <p:spPr>
          <a:xfrm>
            <a:off x="407368" y="260648"/>
            <a:ext cx="6172092" cy="6553201"/>
          </a:xfrm>
          <a:prstGeom prst="rect">
            <a:avLst/>
          </a:prstGeom>
          <a:noFill/>
          <a:ln>
            <a:noFill/>
          </a:ln>
        </p:spPr>
      </p:pic>
      <p:sp>
        <p:nvSpPr>
          <p:cNvPr id="186" name="Google Shape;186;g19a3ab1623c_0_53"/>
          <p:cNvSpPr txBox="1"/>
          <p:nvPr/>
        </p:nvSpPr>
        <p:spPr>
          <a:xfrm>
            <a:off x="6960096" y="435275"/>
            <a:ext cx="4680519" cy="1569630"/>
          </a:xfrm>
          <a:prstGeom prst="rect">
            <a:avLst/>
          </a:prstGeom>
          <a:noFill/>
          <a:ln>
            <a:noFill/>
          </a:ln>
        </p:spPr>
        <p:txBody>
          <a:bodyPr spcFirstLastPara="1" wrap="square" lIns="91425" tIns="91425" rIns="91425" bIns="91425" anchor="t" anchorCtr="0">
            <a:spAutoFit/>
          </a:bodyPr>
          <a:lstStyle/>
          <a:p>
            <a:pPr algn="l" rtl="0"/>
            <a:r>
              <a:rPr lang="no-NO" dirty="0"/>
              <a:t>Zemljevid: Riseth, J. Å., Eilertsen, SM &amp; Johansen, B. (2021). Reindriftas vårnerhet og Norges ansvar. I F. Flemsæter &amp; BE Flø (ur.), Utmark i endring (2. poglavje, str. 29–66). Cappelen Damm Akademisk.</a:t>
            </a:r>
            <a:endParaRPr dirty="0"/>
          </a:p>
        </p:txBody>
      </p:sp>
      <p:sp>
        <p:nvSpPr>
          <p:cNvPr id="2" name="TextovéPole 1">
            <a:extLst>
              <a:ext uri="{FF2B5EF4-FFF2-40B4-BE49-F238E27FC236}">
                <a16:creationId xmlns:a16="http://schemas.microsoft.com/office/drawing/2014/main" id="{92765CD6-B766-A5C9-1D1A-83C7DD67D34C}"/>
              </a:ext>
            </a:extLst>
          </p:cNvPr>
          <p:cNvSpPr txBox="1"/>
          <p:nvPr/>
        </p:nvSpPr>
        <p:spPr>
          <a:xfrm>
            <a:off x="6816080" y="2420888"/>
            <a:ext cx="4968552" cy="3477875"/>
          </a:xfrm>
          <a:prstGeom prst="rect">
            <a:avLst/>
          </a:prstGeom>
          <a:noFill/>
        </p:spPr>
        <p:txBody>
          <a:bodyPr wrap="square" rtlCol="0">
            <a:spAutoFit/>
          </a:bodyPr>
          <a:lstStyle/>
          <a:p>
            <a:pPr algn="ctr" rtl="0"/>
            <a:r>
              <a:rPr lang="cs-CZ" sz="4400" dirty="0">
                <a:solidFill>
                  <a:srgbClr val="FF0000"/>
                </a:solidFill>
              </a:rPr>
              <a:t>Na obarvanem območju je prepovedana prisotnost plemenskih volkov</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27</a:t>
            </a:fld>
            <a:endParaRPr lang="en-US" dirty="0"/>
          </a:p>
        </p:txBody>
      </p:sp>
      <p:pic>
        <p:nvPicPr>
          <p:cNvPr id="3" name="Obrázek 2" descr="švv.png"/>
          <p:cNvPicPr>
            <a:picLocks noChangeAspect="1"/>
          </p:cNvPicPr>
          <p:nvPr/>
        </p:nvPicPr>
        <p:blipFill>
          <a:blip r:embed="rId2" cstate="print"/>
          <a:stretch>
            <a:fillRect/>
          </a:stretch>
        </p:blipFill>
        <p:spPr>
          <a:xfrm>
            <a:off x="8472264" y="0"/>
            <a:ext cx="3719736" cy="6858000"/>
          </a:xfrm>
          <a:prstGeom prst="rect">
            <a:avLst/>
          </a:prstGeom>
        </p:spPr>
      </p:pic>
      <p:pic>
        <p:nvPicPr>
          <p:cNvPr id="4" name="Obrázek 3" descr="šv.png"/>
          <p:cNvPicPr>
            <a:picLocks noChangeAspect="1"/>
          </p:cNvPicPr>
          <p:nvPr/>
        </p:nvPicPr>
        <p:blipFill>
          <a:blip r:embed="rId3" cstate="print"/>
          <a:stretch>
            <a:fillRect/>
          </a:stretch>
        </p:blipFill>
        <p:spPr>
          <a:xfrm>
            <a:off x="0" y="0"/>
            <a:ext cx="6328763" cy="4653136"/>
          </a:xfrm>
          <a:prstGeom prst="rect">
            <a:avLst/>
          </a:prstGeom>
        </p:spPr>
      </p:pic>
      <p:pic>
        <p:nvPicPr>
          <p:cNvPr id="5" name="Obrázek 4" descr="švvvv.png"/>
          <p:cNvPicPr>
            <a:picLocks noChangeAspect="1"/>
          </p:cNvPicPr>
          <p:nvPr/>
        </p:nvPicPr>
        <p:blipFill>
          <a:blip r:embed="rId4" cstate="print"/>
          <a:stretch>
            <a:fillRect/>
          </a:stretch>
        </p:blipFill>
        <p:spPr>
          <a:xfrm>
            <a:off x="4367808" y="1988840"/>
            <a:ext cx="4044306" cy="4869159"/>
          </a:xfrm>
          <a:prstGeom prst="rect">
            <a:avLst/>
          </a:prstGeom>
        </p:spPr>
      </p:pic>
      <p:sp>
        <p:nvSpPr>
          <p:cNvPr id="6" name="TextovéPole 5"/>
          <p:cNvSpPr txBox="1"/>
          <p:nvPr/>
        </p:nvSpPr>
        <p:spPr>
          <a:xfrm>
            <a:off x="479376" y="6309320"/>
            <a:ext cx="2520280" cy="461665"/>
          </a:xfrm>
          <a:prstGeom prst="rect">
            <a:avLst/>
          </a:prstGeom>
          <a:noFill/>
        </p:spPr>
        <p:txBody>
          <a:bodyPr wrap="square" rtlCol="0">
            <a:spAutoFit/>
          </a:bodyPr>
          <a:lstStyle/>
          <a:p>
            <a:pPr algn="l" rtl="0"/>
            <a:r>
              <a:rPr lang="cs-CZ" sz="800" dirty="0">
                <a:hlinkClick r:id="rId5"/>
              </a:rPr>
              <a:t>http://www.</a:t>
            </a:r>
            <a:r>
              <a:rPr lang="cs-CZ" sz="800" dirty="0" err="1">
                <a:hlinkClick r:id="rId5"/>
              </a:rPr>
              <a:t>protectiondestroupeaux.ch</a:t>
            </a:r>
            <a:r>
              <a:rPr lang="cs-CZ" sz="800" dirty="0">
                <a:hlinkClick r:id="rId5"/>
              </a:rPr>
              <a:t>/</a:t>
            </a:r>
            <a:r>
              <a:rPr lang="cs-CZ" sz="800" dirty="0" err="1">
                <a:hlinkClick r:id="rId5"/>
              </a:rPr>
              <a:t>skrbnik datotek</a:t>
            </a:r>
            <a:r>
              <a:rPr lang="cs-CZ" sz="800" dirty="0">
                <a:hlinkClick r:id="rId5"/>
              </a:rPr>
              <a:t>/doc/</a:t>
            </a:r>
            <a:r>
              <a:rPr lang="cs-CZ" sz="800" dirty="0" err="1">
                <a:hlinkClick r:id="rId5"/>
              </a:rPr>
              <a:t>bil</a:t>
            </a:r>
            <a:r>
              <a:rPr lang="cs-CZ" sz="800" dirty="0">
                <a:hlinkClick r:id="rId5"/>
              </a:rPr>
              <a:t>_tun/N0063_D_18_WEB_</a:t>
            </a:r>
            <a:r>
              <a:rPr lang="cs-CZ" sz="800" dirty="0" err="1">
                <a:hlinkClick r:id="rId5"/>
              </a:rPr>
              <a:t>Stripi</a:t>
            </a:r>
            <a:r>
              <a:rPr lang="cs-CZ" sz="800" dirty="0">
                <a:hlinkClick r:id="rId5"/>
              </a:rPr>
              <a:t>_</a:t>
            </a:r>
            <a:r>
              <a:rPr lang="cs-CZ" sz="800" dirty="0" err="1">
                <a:hlinkClick r:id="rId5"/>
              </a:rPr>
              <a:t>Herdenschutzhunde.pdf</a:t>
            </a:r>
            <a:endParaRPr lang="cs-CZ" sz="800" dirty="0"/>
          </a:p>
        </p:txBody>
      </p:sp>
      <p:pic>
        <p:nvPicPr>
          <p:cNvPr id="7" name="Obrázek 6" descr="Bez názvu.png"/>
          <p:cNvPicPr>
            <a:picLocks noChangeAspect="1"/>
          </p:cNvPicPr>
          <p:nvPr/>
        </p:nvPicPr>
        <p:blipFill>
          <a:blip r:embed="rId6" cstate="print"/>
          <a:stretch>
            <a:fillRect/>
          </a:stretch>
        </p:blipFill>
        <p:spPr>
          <a:xfrm>
            <a:off x="1703512" y="4653136"/>
            <a:ext cx="2656596" cy="1656184"/>
          </a:xfrm>
          <a:prstGeom prst="rect">
            <a:avLst/>
          </a:prstGeom>
        </p:spPr>
      </p:pic>
      <p:pic>
        <p:nvPicPr>
          <p:cNvPr id="8" name="Picture 2" descr="vlajka Švýcarska">
            <a:extLst>
              <a:ext uri="{FF2B5EF4-FFF2-40B4-BE49-F238E27FC236}">
                <a16:creationId xmlns:a16="http://schemas.microsoft.com/office/drawing/2014/main" id="{3481C053-4D6C-F815-B308-011F666125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2085" y="849895"/>
            <a:ext cx="864094" cy="864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13A31BC-9079-BB51-2E91-9D5285704431}"/>
              </a:ext>
            </a:extLst>
          </p:cNvPr>
          <p:cNvSpPr txBox="1"/>
          <p:nvPr/>
        </p:nvSpPr>
        <p:spPr>
          <a:xfrm>
            <a:off x="6528048" y="188640"/>
            <a:ext cx="1584176" cy="707886"/>
          </a:xfrm>
          <a:prstGeom prst="rect">
            <a:avLst/>
          </a:prstGeom>
          <a:noFill/>
        </p:spPr>
        <p:txBody>
          <a:bodyPr wrap="square" rtlCol="0">
            <a:spAutoFit/>
          </a:bodyPr>
          <a:lstStyle/>
          <a:p>
            <a:pPr algn="ctr" rtl="0"/>
            <a:r>
              <a:rPr lang="cs-CZ" sz="2000" dirty="0"/>
              <a:t>Razočarana Švica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E0A1083-6D34-0389-402B-08808394A8BF}"/>
              </a:ext>
            </a:extLst>
          </p:cNvPr>
          <p:cNvSpPr>
            <a:spLocks noGrp="1"/>
          </p:cNvSpPr>
          <p:nvPr>
            <p:ph type="sldNum" sz="quarter" idx="12"/>
          </p:nvPr>
        </p:nvSpPr>
        <p:spPr/>
        <p:txBody>
          <a:bodyPr/>
          <a:lstStyle/>
          <a:p>
            <a:pPr algn="l" rtl="0"/>
            <a:fld id="{4FAB73BC-B049-4115-A692-8D63A059BFB8}" type="slidenum">
              <a:rPr lang="en-US" smtClean="0"/>
              <a:pPr algn="l" rtl="0"/>
              <a:t>28</a:t>
            </a:fld>
            <a:endParaRPr lang="en-US" dirty="0"/>
          </a:p>
        </p:txBody>
      </p:sp>
      <p:sp>
        <p:nvSpPr>
          <p:cNvPr id="3" name="TextovéPole 2">
            <a:extLst>
              <a:ext uri="{FF2B5EF4-FFF2-40B4-BE49-F238E27FC236}">
                <a16:creationId xmlns:a16="http://schemas.microsoft.com/office/drawing/2014/main" id="{AB8A5C56-AEEF-9C7F-4C88-8C71311D2140}"/>
              </a:ext>
            </a:extLst>
          </p:cNvPr>
          <p:cNvSpPr txBox="1"/>
          <p:nvPr/>
        </p:nvSpPr>
        <p:spPr>
          <a:xfrm>
            <a:off x="191344" y="337299"/>
            <a:ext cx="11809312" cy="2123658"/>
          </a:xfrm>
          <a:prstGeom prst="rect">
            <a:avLst/>
          </a:prstGeom>
          <a:noFill/>
        </p:spPr>
        <p:txBody>
          <a:bodyPr wrap="square" rtlCol="0">
            <a:spAutoFit/>
          </a:bodyPr>
          <a:lstStyle/>
          <a:p>
            <a:pPr algn="ctr" rtl="0"/>
            <a:r>
              <a:rPr lang="cs-CZ" sz="2400" b="1" i="0" dirty="0">
                <a:solidFill>
                  <a:srgbClr val="FF0000"/>
                </a:solidFill>
                <a:effectLst/>
                <a:latin typeface="Ubuntu" panose="020B0504030602030204" pitchFamily="34" charset="0"/>
              </a:rPr>
              <a:t>Leta 2022 je švicarski parlament potrdil možnost preventivnega odstrela volkov</a:t>
            </a:r>
          </a:p>
          <a:p>
            <a:pPr algn="ctr" rtl="0"/>
            <a:endParaRPr lang="cs-CZ" b="1" dirty="0">
              <a:solidFill>
                <a:srgbClr val="485D22"/>
              </a:solidFill>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ctr" rtl="0"/>
            <a:r>
              <a:rPr lang="cs-CZ" b="1" i="0" dirty="0">
                <a:solidFill>
                  <a:srgbClr val="485D22"/>
                </a:solidFill>
                <a:effectLst/>
                <a:latin typeface="Ubuntu" panose="020B0504030602030204" pitchFamily="34" charset="0"/>
              </a:rPr>
              <a:t>Posamezni kantoni bodo volkove lahko regulirali od 1. septembra do 31. januarja.</a:t>
            </a:r>
            <a:endParaRPr lang="cs-CZ" b="1" dirty="0">
              <a:solidFill>
                <a:srgbClr val="485D22"/>
              </a:solidFill>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ctr" rtl="0"/>
            <a:r>
              <a:rPr lang="cs-CZ" b="1" i="0" dirty="0">
                <a:solidFill>
                  <a:srgbClr val="555555"/>
                </a:solidFill>
                <a:effectLst/>
                <a:latin typeface="Ubuntu" panose="020B0504030602030204" pitchFamily="34" charset="0"/>
              </a:rPr>
              <a:t>Parlament želi, da se volkove iz previdnosti odstreli, če bi lahko povzročili škodo ali ogrozili ljudi.</a:t>
            </a:r>
          </a:p>
          <a:p>
            <a:pPr algn="ctr" rtl="0"/>
            <a:r>
              <a:rPr lang="cs-CZ" b="1" i="0" dirty="0">
                <a:solidFill>
                  <a:srgbClr val="555555"/>
                </a:solidFill>
                <a:effectLst/>
                <a:latin typeface="Ubuntu" panose="020B0504030602030204" pitchFamily="34" charset="0"/>
              </a:rPr>
              <a:t>Po državnem svetu je o tem odločal še državni svet.</a:t>
            </a:r>
            <a:endParaRPr lang="cs-CZ" b="1" i="0" dirty="0">
              <a:solidFill>
                <a:srgbClr val="485D22"/>
              </a:solidFill>
              <a:effectLst/>
              <a:latin typeface="Ubuntu" panose="020B0504030602030204" pitchFamily="34" charset="0"/>
            </a:endParaRPr>
          </a:p>
        </p:txBody>
      </p:sp>
      <p:pic>
        <p:nvPicPr>
          <p:cNvPr id="5" name="Obrázek 4">
            <a:extLst>
              <a:ext uri="{FF2B5EF4-FFF2-40B4-BE49-F238E27FC236}">
                <a16:creationId xmlns:a16="http://schemas.microsoft.com/office/drawing/2014/main" id="{74DA1DB1-F45E-709C-25EF-48823AC92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254058"/>
            <a:ext cx="3359398" cy="3359398"/>
          </a:xfrm>
          <a:prstGeom prst="rect">
            <a:avLst/>
          </a:prstGeom>
        </p:spPr>
      </p:pic>
      <p:sp>
        <p:nvSpPr>
          <p:cNvPr id="6" name="TextovéPole 5">
            <a:extLst>
              <a:ext uri="{FF2B5EF4-FFF2-40B4-BE49-F238E27FC236}">
                <a16:creationId xmlns:a16="http://schemas.microsoft.com/office/drawing/2014/main" id="{BB30B8A3-4C34-A1FC-932A-2F1C7B0BD5F2}"/>
              </a:ext>
            </a:extLst>
          </p:cNvPr>
          <p:cNvSpPr txBox="1"/>
          <p:nvPr/>
        </p:nvSpPr>
        <p:spPr>
          <a:xfrm>
            <a:off x="2063552" y="6453336"/>
            <a:ext cx="8136904" cy="215444"/>
          </a:xfrm>
          <a:prstGeom prst="rect">
            <a:avLst/>
          </a:prstGeom>
          <a:noFill/>
        </p:spPr>
        <p:txBody>
          <a:bodyPr wrap="square" rtlCol="0">
            <a:spAutoFit/>
          </a:bodyPr>
          <a:lstStyle/>
          <a:p>
            <a:pPr algn="l" rtl="0"/>
            <a:r>
              <a:rPr lang="cs-CZ" sz="800" dirty="0"/>
              <a:t>https://www.parlament.ch/de/services/news/Seiten/2022/20221208133736979194158159038_bsd098.aspx</a:t>
            </a:r>
          </a:p>
        </p:txBody>
      </p:sp>
      <p:pic>
        <p:nvPicPr>
          <p:cNvPr id="8" name="Obrázek 7">
            <a:extLst>
              <a:ext uri="{FF2B5EF4-FFF2-40B4-BE49-F238E27FC236}">
                <a16:creationId xmlns:a16="http://schemas.microsoft.com/office/drawing/2014/main" id="{BF9AC759-623D-F8AB-A2C5-18347467D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2889554"/>
            <a:ext cx="6356737" cy="3968446"/>
          </a:xfrm>
          <a:prstGeom prst="rect">
            <a:avLst/>
          </a:prstGeom>
        </p:spPr>
      </p:pic>
    </p:spTree>
    <p:extLst>
      <p:ext uri="{BB962C8B-B14F-4D97-AF65-F5344CB8AC3E}">
        <p14:creationId xmlns:p14="http://schemas.microsoft.com/office/powerpoint/2010/main" val="237040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6042952-53DD-49D1-B7BF-0151C776814A}"/>
              </a:ext>
            </a:extLst>
          </p:cNvPr>
          <p:cNvSpPr>
            <a:spLocks noGrp="1"/>
          </p:cNvSpPr>
          <p:nvPr>
            <p:ph type="sldNum" sz="quarter" idx="12"/>
          </p:nvPr>
        </p:nvSpPr>
        <p:spPr>
          <a:xfrm>
            <a:off x="8688288" y="6669360"/>
            <a:ext cx="2665511" cy="52115"/>
          </a:xfrm>
        </p:spPr>
        <p:txBody>
          <a:bodyPr/>
          <a:lstStyle/>
          <a:p>
            <a:pPr algn="l" rtl="0"/>
            <a:endParaRPr lang="en-US" dirty="0"/>
          </a:p>
        </p:txBody>
      </p:sp>
      <p:pic>
        <p:nvPicPr>
          <p:cNvPr id="5" name="Picture 2" descr="vlajka Švýcarska">
            <a:extLst>
              <a:ext uri="{FF2B5EF4-FFF2-40B4-BE49-F238E27FC236}">
                <a16:creationId xmlns:a16="http://schemas.microsoft.com/office/drawing/2014/main" id="{C410EC85-69BA-921B-C439-7BA86FB067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8448" y="65440"/>
            <a:ext cx="699263" cy="699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AC3DA1C-E6E9-EAA4-31D1-9102A1B09078}"/>
              </a:ext>
            </a:extLst>
          </p:cNvPr>
          <p:cNvSpPr txBox="1"/>
          <p:nvPr/>
        </p:nvSpPr>
        <p:spPr>
          <a:xfrm>
            <a:off x="8544272" y="1124744"/>
            <a:ext cx="3528393" cy="4154984"/>
          </a:xfrm>
          <a:prstGeom prst="rect">
            <a:avLst/>
          </a:prstGeom>
          <a:noFill/>
        </p:spPr>
        <p:txBody>
          <a:bodyPr wrap="square" rtlCol="0">
            <a:spAutoFit/>
          </a:bodyPr>
          <a:lstStyle/>
          <a:p>
            <a:pPr algn="ctr" rtl="0"/>
            <a:endParaRPr lang="cs-CZ" b="1" dirty="0">
              <a:solidFill>
                <a:srgbClr val="0E1114"/>
              </a:solidFill>
              <a:latin typeface="Fira Sans" panose="020B0604020202020204" pitchFamily="34" charset="0"/>
            </a:endParaRPr>
          </a:p>
          <a:p>
            <a:pPr algn="ctr" rtl="0"/>
            <a:r>
              <a:rPr lang="cs-CZ" sz="2400" b="1" dirty="0">
                <a:solidFill>
                  <a:srgbClr val="FF0000"/>
                </a:solidFill>
                <a:latin typeface="Ubuntu" panose="020B0504030602030204" pitchFamily="34" charset="0"/>
              </a:rPr>
              <a:t>IN</a:t>
            </a:r>
            <a:r>
              <a:rPr lang="cs-CZ" sz="2400" b="1" i="0" dirty="0">
                <a:solidFill>
                  <a:srgbClr val="FF0000"/>
                </a:solidFill>
                <a:effectLst/>
                <a:latin typeface="Ubuntu" panose="020B0504030602030204" pitchFamily="34" charset="0"/>
              </a:rPr>
              <a:t>leta 2022 je ubil</a:t>
            </a:r>
            <a:r>
              <a:rPr lang="cs-CZ" sz="2400" b="1" i="0" dirty="0">
                <a:solidFill>
                  <a:srgbClr val="FF0000"/>
                </a:solidFill>
                <a:effectLst/>
                <a:latin typeface="Fira Sans" panose="020B0503050000020004" pitchFamily="34" charset="0"/>
              </a:rPr>
              <a:t>V Švici</a:t>
            </a:r>
            <a:r>
              <a:rPr lang="cs-CZ" sz="2400" b="1" i="0" dirty="0">
                <a:solidFill>
                  <a:srgbClr val="FF0000"/>
                </a:solidFill>
                <a:effectLst/>
                <a:latin typeface="Ubuntu" panose="020B0504030602030204" pitchFamily="34" charset="0"/>
              </a:rPr>
              <a:t>148 volkov 1480 ovc in govedi! To je največje število v zadnjih letih.</a:t>
            </a:r>
            <a:endParaRPr lang="cs-CZ" sz="2400" b="1" i="0" dirty="0">
              <a:solidFill>
                <a:srgbClr val="FF0000"/>
              </a:solidFill>
              <a:effectLst/>
              <a:latin typeface="Fira Sans" panose="020B0604020202020204" pitchFamily="34" charset="0"/>
            </a:endParaRPr>
          </a:p>
          <a:p>
            <a:pPr algn="ctr" rtl="0"/>
            <a:endParaRPr lang="cs-CZ" b="1" dirty="0">
              <a:solidFill>
                <a:srgbClr val="0E1114"/>
              </a:solidFill>
              <a:latin typeface="Fira Sans" panose="020B0604020202020204" pitchFamily="34" charset="0"/>
            </a:endParaRPr>
          </a:p>
          <a:p>
            <a:pPr algn="ctr" rtl="0"/>
            <a:r>
              <a:rPr lang="cs-CZ" b="1" i="0" dirty="0">
                <a:solidFill>
                  <a:srgbClr val="485D22"/>
                </a:solidFill>
                <a:effectLst/>
                <a:latin typeface="Ubuntu" panose="020B0504030602030204" pitchFamily="34" charset="0"/>
              </a:rPr>
              <a:t>Švicarska država letno porabi 500.000 CHF za spremljanje volkov.</a:t>
            </a:r>
          </a:p>
          <a:p>
            <a:pPr algn="ctr" rtl="0"/>
            <a:r>
              <a:rPr lang="cs-CZ" b="1" i="0" dirty="0">
                <a:solidFill>
                  <a:srgbClr val="485D22"/>
                </a:solidFill>
                <a:effectLst/>
                <a:latin typeface="Ubuntu" panose="020B0504030602030204" pitchFamily="34" charset="0"/>
              </a:rPr>
              <a:t> </a:t>
            </a:r>
          </a:p>
          <a:p>
            <a:pPr algn="ctr" rtl="0"/>
            <a:r>
              <a:rPr lang="cs-CZ" b="1" i="0" dirty="0">
                <a:solidFill>
                  <a:srgbClr val="555555"/>
                </a:solidFill>
                <a:effectLst/>
                <a:latin typeface="Ubuntu" panose="020B0504030602030204" pitchFamily="34" charset="0"/>
              </a:rPr>
              <a:t>To pomeni, da država za opazovanje vsakega volka v Švici porabi 85.000 CZK na leto.</a:t>
            </a:r>
            <a:endParaRPr lang="cs-CZ" b="1" i="0" dirty="0">
              <a:solidFill>
                <a:srgbClr val="485D22"/>
              </a:solidFill>
              <a:effectLst/>
              <a:latin typeface="Ubuntu" panose="020B0504030602030204" pitchFamily="34" charset="0"/>
            </a:endParaRPr>
          </a:p>
        </p:txBody>
      </p:sp>
      <p:pic>
        <p:nvPicPr>
          <p:cNvPr id="13" name="Obrázek 12">
            <a:extLst>
              <a:ext uri="{FF2B5EF4-FFF2-40B4-BE49-F238E27FC236}">
                <a16:creationId xmlns:a16="http://schemas.microsoft.com/office/drawing/2014/main" id="{996CBD28-318B-B001-0A12-BE3168451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78" y="260648"/>
            <a:ext cx="8024555" cy="5662151"/>
          </a:xfrm>
          <a:prstGeom prst="rect">
            <a:avLst/>
          </a:prstGeom>
        </p:spPr>
      </p:pic>
    </p:spTree>
    <p:extLst>
      <p:ext uri="{BB962C8B-B14F-4D97-AF65-F5344CB8AC3E}">
        <p14:creationId xmlns:p14="http://schemas.microsoft.com/office/powerpoint/2010/main" val="302676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D560D1A-5F60-853F-83EF-CD3FA6714DFD}"/>
              </a:ext>
            </a:extLst>
          </p:cNvPr>
          <p:cNvSpPr>
            <a:spLocks noGrp="1"/>
          </p:cNvSpPr>
          <p:nvPr>
            <p:ph type="sldNum" sz="quarter" idx="12"/>
          </p:nvPr>
        </p:nvSpPr>
        <p:spPr/>
        <p:txBody>
          <a:bodyPr/>
          <a:lstStyle/>
          <a:p>
            <a:fld id="{4FAB73BC-B049-4115-A692-8D63A059BFB8}" type="slidenum">
              <a:rPr lang="en-US" smtClean="0"/>
              <a:pPr algn="l" rtl="0"/>
              <a:t>3</a:t>
            </a:fld>
            <a:endParaRPr lang="en-US" dirty="0"/>
          </a:p>
        </p:txBody>
      </p:sp>
      <p:sp>
        <p:nvSpPr>
          <p:cNvPr id="3" name="TextovéPole 2">
            <a:extLst>
              <a:ext uri="{FF2B5EF4-FFF2-40B4-BE49-F238E27FC236}">
                <a16:creationId xmlns:a16="http://schemas.microsoft.com/office/drawing/2014/main" id="{3862A00A-DAF9-6421-669A-E67712036BAA}"/>
              </a:ext>
            </a:extLst>
          </p:cNvPr>
          <p:cNvSpPr txBox="1"/>
          <p:nvPr/>
        </p:nvSpPr>
        <p:spPr>
          <a:xfrm>
            <a:off x="3717885" y="335845"/>
            <a:ext cx="8474115" cy="6463308"/>
          </a:xfrm>
          <a:prstGeom prst="rect">
            <a:avLst/>
          </a:prstGeom>
          <a:noFill/>
        </p:spPr>
        <p:txBody>
          <a:bodyPr wrap="square" rtlCol="0">
            <a:spAutoFit/>
          </a:bodyPr>
          <a:lstStyle/>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Zasedanje Evropske zveze rejcev so francoski rejci pripravili za 29.11.22 vzporedno z 42. zasedanjem Stalnega odbora Bernske konvencije na temo deklasiranja volka.</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Naše zahteve so bile v skladu z osnutkom resolucije Evropskega parlamenta z dne 22. novembra 2022.</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Švicarska država je v zvezi s to zadevo naslovila uradno prošnjo na Stalni odbor Bernske konvencije, a je bila 29. novembra 2022 zavrnjena.</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Ekspanzija volkov zanemarja dejstvo, da se bogatejša biotska raznovrstnost ustvarja prav zaradi paše.</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Ukrepi za zaščito črede rejcem in družbi kot celoti prinašajo ogromne stroške. Kršijo videz in prehodnost pokrajine ter povzročajo velike težave.</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Predvsem zaradi vse večjega števila pastirskih psov so ovira pri delitvi javnih koristi od narave.</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Obstaja merljiv negativen vpliv na krožno gospodarstvo. Nekatera alpska območja že občutijo opazen upad turizma zaradi volkov in posledično vpliva na lokalno zaposlovanje.</a:t>
            </a:r>
          </a:p>
          <a:p>
            <a:pPr algn="l" rtl="0"/>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r>
              <a:rPr lang="cs-CZ"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 strani zagovornikov volkov prihaja do selektivnega izbora informacij za javnost, izkrivljanja dejanskega stanja v posameznih državah in poskusa omalovaževanja celotnega obsega problematike volkov.</a:t>
            </a:r>
            <a:r>
              <a:rPr lang="cs-CZ" sz="1800" dirty="0">
                <a:effectLst/>
                <a:latin typeface="Calibri" panose="020F0502020204030204" pitchFamily="34" charset="0"/>
                <a:ea typeface="Calibri" panose="020F0502020204030204" pitchFamily="34" charset="0"/>
                <a:cs typeface="Times New Roman" panose="02020603050405020304" pitchFamily="18" charset="0"/>
              </a:rPr>
              <a:t>Aktivisti za volkove skušajo omalovaževati probleme v svojih državah in opozarjati na domnevno brez težav prisotnost volkov v drugih državah. Cilj je izobčiti rejce, ki se pritožujejo, in obrniti javno mnenje proti "povzročiteljem težav", ki opozarjajo na vse večje težave z volkovi.</a:t>
            </a:r>
          </a:p>
          <a:p>
            <a:pPr algn="l" rtl="0"/>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pic>
        <p:nvPicPr>
          <p:cNvPr id="5" name="Obrázek 4">
            <a:extLst>
              <a:ext uri="{FF2B5EF4-FFF2-40B4-BE49-F238E27FC236}">
                <a16:creationId xmlns:a16="http://schemas.microsoft.com/office/drawing/2014/main" id="{5EE71FD3-0476-6F7C-5DC1-731821415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04" y="206102"/>
            <a:ext cx="3527849" cy="2806339"/>
          </a:xfrm>
          <a:prstGeom prst="rect">
            <a:avLst/>
          </a:prstGeom>
        </p:spPr>
      </p:pic>
      <p:pic>
        <p:nvPicPr>
          <p:cNvPr id="7" name="Obrázek 6">
            <a:extLst>
              <a:ext uri="{FF2B5EF4-FFF2-40B4-BE49-F238E27FC236}">
                <a16:creationId xmlns:a16="http://schemas.microsoft.com/office/drawing/2014/main" id="{82FB55A3-FC39-688F-B690-4F9D246A7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04" y="3284984"/>
            <a:ext cx="3545765" cy="1002621"/>
          </a:xfrm>
          <a:prstGeom prst="rect">
            <a:avLst/>
          </a:prstGeom>
        </p:spPr>
      </p:pic>
      <p:sp>
        <p:nvSpPr>
          <p:cNvPr id="8" name="TextovéPole 7">
            <a:extLst>
              <a:ext uri="{FF2B5EF4-FFF2-40B4-BE49-F238E27FC236}">
                <a16:creationId xmlns:a16="http://schemas.microsoft.com/office/drawing/2014/main" id="{16387F22-46B0-9C28-056F-34759DDA33CD}"/>
              </a:ext>
            </a:extLst>
          </p:cNvPr>
          <p:cNvSpPr txBox="1"/>
          <p:nvPr/>
        </p:nvSpPr>
        <p:spPr>
          <a:xfrm>
            <a:off x="264659" y="4287605"/>
            <a:ext cx="3423493" cy="2842830"/>
          </a:xfrm>
          <a:prstGeom prst="rect">
            <a:avLst/>
          </a:prstGeom>
          <a:noFill/>
        </p:spPr>
        <p:txBody>
          <a:bodyPr wrap="square" rtlCol="0">
            <a:spAutoFit/>
          </a:bodyPr>
          <a:lstStyle/>
          <a:p>
            <a:pPr algn="ctr" rtl="0">
              <a:lnSpc>
                <a:spcPct val="107000"/>
              </a:lnSpc>
              <a:spcAft>
                <a:spcPts val="800"/>
              </a:spcAft>
            </a:pPr>
            <a:r>
              <a:rPr lang="cs-CZ" sz="1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Jasno je, da je bila v zvezi z živinorejo politika ohranjanja volka v Evropi v zadnjih 30 letih neuspešna! Nadaljnje pretirano varovanje populacije volkov vodi v odpravo paše po Evropi.</a:t>
            </a:r>
            <a:endParaRPr lang="cs-C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44874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15CF18B-25DE-3CE9-EE2B-462A8F25914C}"/>
              </a:ext>
            </a:extLst>
          </p:cNvPr>
          <p:cNvSpPr>
            <a:spLocks noGrp="1"/>
          </p:cNvSpPr>
          <p:nvPr>
            <p:ph type="sldNum" sz="quarter" idx="12"/>
          </p:nvPr>
        </p:nvSpPr>
        <p:spPr/>
        <p:txBody>
          <a:bodyPr/>
          <a:lstStyle/>
          <a:p>
            <a:pPr algn="l" rtl="0"/>
            <a:fld id="{4FAB73BC-B049-4115-A692-8D63A059BFB8}" type="slidenum">
              <a:rPr lang="en-US" smtClean="0"/>
              <a:pPr algn="l" rtl="0"/>
              <a:t>30</a:t>
            </a:fld>
            <a:endParaRPr lang="en-US" dirty="0"/>
          </a:p>
        </p:txBody>
      </p:sp>
      <p:pic>
        <p:nvPicPr>
          <p:cNvPr id="4" name="Obrázek 3">
            <a:extLst>
              <a:ext uri="{FF2B5EF4-FFF2-40B4-BE49-F238E27FC236}">
                <a16:creationId xmlns:a16="http://schemas.microsoft.com/office/drawing/2014/main" id="{4A1920BB-D149-722C-78D9-1E1D47E27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379"/>
            <a:ext cx="5982511" cy="6858000"/>
          </a:xfrm>
          <a:prstGeom prst="rect">
            <a:avLst/>
          </a:prstGeom>
        </p:spPr>
      </p:pic>
      <p:sp>
        <p:nvSpPr>
          <p:cNvPr id="5" name="TextovéPole 4">
            <a:extLst>
              <a:ext uri="{FF2B5EF4-FFF2-40B4-BE49-F238E27FC236}">
                <a16:creationId xmlns:a16="http://schemas.microsoft.com/office/drawing/2014/main" id="{ADE357A3-C130-0271-CBF2-B180D68282AA}"/>
              </a:ext>
            </a:extLst>
          </p:cNvPr>
          <p:cNvSpPr txBox="1"/>
          <p:nvPr/>
        </p:nvSpPr>
        <p:spPr>
          <a:xfrm>
            <a:off x="7248128" y="764704"/>
            <a:ext cx="3672408" cy="5262979"/>
          </a:xfrm>
          <a:prstGeom prst="rect">
            <a:avLst/>
          </a:prstGeom>
          <a:noFill/>
        </p:spPr>
        <p:txBody>
          <a:bodyPr wrap="square" rtlCol="0">
            <a:spAutoFit/>
          </a:bodyPr>
          <a:lstStyle/>
          <a:p>
            <a:pPr algn="ctr" rtl="0"/>
            <a:r>
              <a:rPr lang="cs-CZ" sz="2800" b="1" i="0" dirty="0">
                <a:solidFill>
                  <a:srgbClr val="FF0000"/>
                </a:solidFill>
                <a:effectLst/>
                <a:latin typeface="Frutiger Neue"/>
              </a:rPr>
              <a:t>Cilj upravljanja z volkovi je ustvariti okvirne pogoje za reševanje težav z njihovo naraščajočo populacijo v Švici.</a:t>
            </a:r>
          </a:p>
          <a:p>
            <a:pPr algn="ctr" rtl="0"/>
            <a:endParaRPr lang="cs-CZ" sz="2800" b="1" dirty="0">
              <a:solidFill>
                <a:srgbClr val="FF0000"/>
              </a:solidFill>
              <a:latin typeface="Frutiger Neue"/>
            </a:endParaRPr>
          </a:p>
          <a:p>
            <a:pPr algn="ctr" rtl="0"/>
            <a:r>
              <a:rPr lang="cs-CZ" sz="2800" b="1" i="0" dirty="0">
                <a:solidFill>
                  <a:srgbClr val="FF0000"/>
                </a:solidFill>
                <a:effectLst/>
                <a:latin typeface="Frutiger Neue"/>
              </a:rPr>
              <a:t>Gre predvsem za zagotavljanje varstva divjadi in pašnih živali ter hkratno upoštevanje skrbi prebivalcev.</a:t>
            </a:r>
            <a:endParaRPr lang="cs-CZ" sz="2800" b="1" dirty="0">
              <a:solidFill>
                <a:srgbClr val="FF0000"/>
              </a:solidFill>
            </a:endParaRP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118639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8D58A0-4352-031D-D15F-AFDB46605518}"/>
              </a:ext>
            </a:extLst>
          </p:cNvPr>
          <p:cNvSpPr>
            <a:spLocks noGrp="1"/>
          </p:cNvSpPr>
          <p:nvPr>
            <p:ph type="sldNum" sz="quarter" idx="12"/>
          </p:nvPr>
        </p:nvSpPr>
        <p:spPr/>
        <p:txBody>
          <a:bodyPr/>
          <a:lstStyle/>
          <a:p>
            <a:pPr algn="l" rtl="0"/>
            <a:fld id="{4FAB73BC-B049-4115-A692-8D63A059BFB8}" type="slidenum">
              <a:rPr lang="en-US" smtClean="0"/>
              <a:pPr algn="l" rtl="0"/>
              <a:t>31</a:t>
            </a:fld>
            <a:endParaRPr lang="en-US" dirty="0"/>
          </a:p>
        </p:txBody>
      </p:sp>
      <p:pic>
        <p:nvPicPr>
          <p:cNvPr id="12" name="Obrázek 11">
            <a:extLst>
              <a:ext uri="{FF2B5EF4-FFF2-40B4-BE49-F238E27FC236}">
                <a16:creationId xmlns:a16="http://schemas.microsoft.com/office/drawing/2014/main" id="{8CA8ACC8-1728-D001-916B-CB5580410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88640"/>
            <a:ext cx="3877411" cy="2840530"/>
          </a:xfrm>
          <a:prstGeom prst="rect">
            <a:avLst/>
          </a:prstGeom>
        </p:spPr>
      </p:pic>
      <p:pic>
        <p:nvPicPr>
          <p:cNvPr id="14" name="Obrázek 13">
            <a:extLst>
              <a:ext uri="{FF2B5EF4-FFF2-40B4-BE49-F238E27FC236}">
                <a16:creationId xmlns:a16="http://schemas.microsoft.com/office/drawing/2014/main" id="{483BEE82-0361-21DE-6EA7-C4C775CA1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163185"/>
            <a:ext cx="4527094" cy="2840530"/>
          </a:xfrm>
          <a:prstGeom prst="rect">
            <a:avLst/>
          </a:prstGeom>
        </p:spPr>
      </p:pic>
      <p:sp>
        <p:nvSpPr>
          <p:cNvPr id="15" name="TextovéPole 14">
            <a:extLst>
              <a:ext uri="{FF2B5EF4-FFF2-40B4-BE49-F238E27FC236}">
                <a16:creationId xmlns:a16="http://schemas.microsoft.com/office/drawing/2014/main" id="{899BF105-6350-0708-4198-067BE8E320A1}"/>
              </a:ext>
            </a:extLst>
          </p:cNvPr>
          <p:cNvSpPr txBox="1"/>
          <p:nvPr/>
        </p:nvSpPr>
        <p:spPr>
          <a:xfrm>
            <a:off x="284992" y="6395172"/>
            <a:ext cx="3218719" cy="215444"/>
          </a:xfrm>
          <a:prstGeom prst="rect">
            <a:avLst/>
          </a:prstGeom>
          <a:noFill/>
        </p:spPr>
        <p:txBody>
          <a:bodyPr wrap="square" rtlCol="0">
            <a:spAutoFit/>
          </a:bodyPr>
          <a:lstStyle/>
          <a:p>
            <a:pPr algn="l" rtl="0"/>
            <a:r>
              <a:rPr lang="cs-CZ" sz="800" dirty="0"/>
              <a:t>https://www.fedlex.admin.ch/eli/cc/1988/517_517_517/de#art_9_bis</a:t>
            </a:r>
          </a:p>
        </p:txBody>
      </p:sp>
      <p:sp>
        <p:nvSpPr>
          <p:cNvPr id="16" name="TextovéPole 15">
            <a:extLst>
              <a:ext uri="{FF2B5EF4-FFF2-40B4-BE49-F238E27FC236}">
                <a16:creationId xmlns:a16="http://schemas.microsoft.com/office/drawing/2014/main" id="{77A6E7E0-7768-A812-5EFE-267CF9F2EC2E}"/>
              </a:ext>
            </a:extLst>
          </p:cNvPr>
          <p:cNvSpPr txBox="1"/>
          <p:nvPr/>
        </p:nvSpPr>
        <p:spPr>
          <a:xfrm>
            <a:off x="5087888" y="548680"/>
            <a:ext cx="6840760" cy="4983544"/>
          </a:xfrm>
          <a:prstGeom prst="rect">
            <a:avLst/>
          </a:prstGeom>
          <a:noFill/>
        </p:spPr>
        <p:txBody>
          <a:bodyPr wrap="square" rtlCol="0">
            <a:spAutoFit/>
          </a:bodyPr>
          <a:lstStyle/>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Kanton izpusti volkove za odstrel, ko povzročijo večjo škodo na živini.</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2 Večja škoda na živini zaradi volka nastane, če so:</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A. vsaj 25 domačih živali je ubitih v štirih mesecih;</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B. vsaj 15 domačih živali je ubitih v mesecu; oz</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C. Najmanj 10 glav živine je ubitih v štirih mesecih po prejšnji škodi zaradi volka.</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3 Pri govedu in konjih ter lamah nastane precejšnja škoda, če en volk v štirih mesecih pokonča vsaj dve domači živali.</a:t>
            </a:r>
          </a:p>
          <a:p>
            <a:pPr algn="ctr" rtl="0"/>
            <a:r>
              <a:rPr lang="cs-CZ" sz="2200" b="1" i="0" dirty="0">
                <a:solidFill>
                  <a:srgbClr val="FF0000"/>
                </a:solidFill>
                <a:effectLst/>
                <a:latin typeface="urw-din"/>
              </a:rPr>
              <a:t>Spremenjeni odlok s 1. julijem 2023 dovoljuje odstrel volkov, če so namesto dosedanjih 15 uplenili najmanj 6 ovc ali koz ali eno kravo ali enega konja.</a:t>
            </a:r>
            <a:endParaRPr lang="cs-CZ" sz="2200" b="1" dirty="0">
              <a:solidFill>
                <a:srgbClr val="FF0000"/>
              </a:solidFill>
            </a:endParaRPr>
          </a:p>
        </p:txBody>
      </p:sp>
      <p:pic>
        <p:nvPicPr>
          <p:cNvPr id="18" name="Picture 2" descr="vlajka Švýcarska">
            <a:extLst>
              <a:ext uri="{FF2B5EF4-FFF2-40B4-BE49-F238E27FC236}">
                <a16:creationId xmlns:a16="http://schemas.microsoft.com/office/drawing/2014/main" id="{6F9F8A01-281C-7A12-7FFB-22C3A2E257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3406" y="568487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DA09877-9DF3-AF5E-FEF6-64D91AE918B9}"/>
              </a:ext>
            </a:extLst>
          </p:cNvPr>
          <p:cNvSpPr txBox="1"/>
          <p:nvPr/>
        </p:nvSpPr>
        <p:spPr>
          <a:xfrm>
            <a:off x="8610601" y="6165304"/>
            <a:ext cx="2520250" cy="461665"/>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https://www.uvek.admin.ch/uvek/de/home/uvek/medien/medienmitteilungen.msg-id-95521.html</a:t>
            </a:r>
            <a:endParaRPr lang="cs-CZ" sz="800" dirty="0"/>
          </a:p>
        </p:txBody>
      </p:sp>
    </p:spTree>
    <p:extLst>
      <p:ext uri="{BB962C8B-B14F-4D97-AF65-F5344CB8AC3E}">
        <p14:creationId xmlns:p14="http://schemas.microsoft.com/office/powerpoint/2010/main" val="3495742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588353-ED2F-4C5D-A11E-B7C3FE4C6B32}"/>
              </a:ext>
            </a:extLst>
          </p:cNvPr>
          <p:cNvSpPr>
            <a:spLocks noGrp="1"/>
          </p:cNvSpPr>
          <p:nvPr>
            <p:ph type="sldNum" sz="quarter" idx="12"/>
          </p:nvPr>
        </p:nvSpPr>
        <p:spPr/>
        <p:txBody>
          <a:bodyPr/>
          <a:lstStyle/>
          <a:p>
            <a:pPr algn="l" rtl="0"/>
            <a:fld id="{4FAB73BC-B049-4115-A692-8D63A059BFB8}" type="slidenum">
              <a:rPr lang="en-US" smtClean="0"/>
              <a:pPr algn="l" rtl="0"/>
              <a:t>32</a:t>
            </a:fld>
            <a:endParaRPr lang="en-US" dirty="0"/>
          </a:p>
        </p:txBody>
      </p:sp>
      <p:pic>
        <p:nvPicPr>
          <p:cNvPr id="4" name="Obrázek 3">
            <a:extLst>
              <a:ext uri="{FF2B5EF4-FFF2-40B4-BE49-F238E27FC236}">
                <a16:creationId xmlns:a16="http://schemas.microsoft.com/office/drawing/2014/main" id="{1FE35578-78FE-41C7-81C3-34F610928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88640"/>
            <a:ext cx="5549147" cy="4725144"/>
          </a:xfrm>
          <a:prstGeom prst="rect">
            <a:avLst/>
          </a:prstGeom>
        </p:spPr>
      </p:pic>
      <p:pic>
        <p:nvPicPr>
          <p:cNvPr id="6" name="Obrázek 5">
            <a:extLst>
              <a:ext uri="{FF2B5EF4-FFF2-40B4-BE49-F238E27FC236}">
                <a16:creationId xmlns:a16="http://schemas.microsoft.com/office/drawing/2014/main" id="{9D92E880-46CC-43E0-8AFF-53F7D3FCE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76" y="668658"/>
            <a:ext cx="5862066" cy="4245126"/>
          </a:xfrm>
          <a:prstGeom prst="rect">
            <a:avLst/>
          </a:prstGeom>
        </p:spPr>
      </p:pic>
      <p:sp>
        <p:nvSpPr>
          <p:cNvPr id="7" name="TextovéPole 6">
            <a:extLst>
              <a:ext uri="{FF2B5EF4-FFF2-40B4-BE49-F238E27FC236}">
                <a16:creationId xmlns:a16="http://schemas.microsoft.com/office/drawing/2014/main" id="{7F538DAE-22E9-4C40-B19F-CA99069C9998}"/>
              </a:ext>
            </a:extLst>
          </p:cNvPr>
          <p:cNvSpPr txBox="1"/>
          <p:nvPr/>
        </p:nvSpPr>
        <p:spPr>
          <a:xfrm>
            <a:off x="943945" y="5247435"/>
            <a:ext cx="10441159" cy="1200329"/>
          </a:xfrm>
          <a:prstGeom prst="rect">
            <a:avLst/>
          </a:prstGeom>
          <a:noFill/>
        </p:spPr>
        <p:txBody>
          <a:bodyPr wrap="square" rtlCol="0">
            <a:spAutoFit/>
          </a:bodyPr>
          <a:lstStyle/>
          <a:p>
            <a:pPr algn="ctr" rtl="0"/>
            <a:r>
              <a:rPr lang="cs-CZ" b="0" i="0" dirty="0">
                <a:solidFill>
                  <a:srgbClr val="333333"/>
                </a:solidFill>
                <a:effectLst/>
                <a:latin typeface="Helvetica Neue"/>
              </a:rPr>
              <a:t>Turisti se lahko pred odhodom v gore pozanimajo o prisotnosti pastirskih psov na danem zemljevidu (za podrobnejše informacije kliknite na vijolična območja). Na splošno ti psi čuvajo čredo ovac skozi celo poletno obdobje, ki v nižinah traja od sredine maja do konca septembra. Ta zemljevid prikazuje samo lokacije, kjer delajo uradni psi za zaščito živine.</a:t>
            </a:r>
            <a:endParaRPr lang="cs-CZ" dirty="0"/>
          </a:p>
        </p:txBody>
      </p:sp>
      <p:sp>
        <p:nvSpPr>
          <p:cNvPr id="8" name="TextovéPole 7">
            <a:extLst>
              <a:ext uri="{FF2B5EF4-FFF2-40B4-BE49-F238E27FC236}">
                <a16:creationId xmlns:a16="http://schemas.microsoft.com/office/drawing/2014/main" id="{070BE589-9790-44B6-A4A7-5541B368B3EC}"/>
              </a:ext>
            </a:extLst>
          </p:cNvPr>
          <p:cNvSpPr txBox="1"/>
          <p:nvPr/>
        </p:nvSpPr>
        <p:spPr>
          <a:xfrm>
            <a:off x="5015880" y="6381328"/>
            <a:ext cx="2743200" cy="184666"/>
          </a:xfrm>
          <a:prstGeom prst="rect">
            <a:avLst/>
          </a:prstGeom>
          <a:noFill/>
        </p:spPr>
        <p:txBody>
          <a:bodyPr wrap="square" rtlCol="0">
            <a:spAutoFit/>
          </a:bodyPr>
          <a:lstStyle/>
          <a:p>
            <a:pPr algn="l" rtl="0"/>
            <a:r>
              <a:rPr lang="cs-CZ" sz="600" dirty="0">
                <a:solidFill>
                  <a:srgbClr val="0070C0"/>
                </a:solidFill>
              </a:rPr>
              <a:t>http://www.protectiondestroupeaux.ch/en/map/</a:t>
            </a:r>
          </a:p>
        </p:txBody>
      </p:sp>
      <p:pic>
        <p:nvPicPr>
          <p:cNvPr id="9" name="Picture 2" descr="vlajka Švýcarska">
            <a:extLst>
              <a:ext uri="{FF2B5EF4-FFF2-40B4-BE49-F238E27FC236}">
                <a16:creationId xmlns:a16="http://schemas.microsoft.com/office/drawing/2014/main" id="{4C22A64E-8825-ACE5-572F-D77093AFAD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496" y="26552"/>
            <a:ext cx="1047750" cy="104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33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BAF373-31BB-C752-B9B0-635D37311B7E}"/>
              </a:ext>
            </a:extLst>
          </p:cNvPr>
          <p:cNvSpPr>
            <a:spLocks noGrp="1"/>
          </p:cNvSpPr>
          <p:nvPr>
            <p:ph type="sldNum" sz="quarter" idx="12"/>
          </p:nvPr>
        </p:nvSpPr>
        <p:spPr/>
        <p:txBody>
          <a:bodyPr/>
          <a:lstStyle/>
          <a:p>
            <a:pPr algn="l" rtl="0"/>
            <a:fld id="{4FAB73BC-B049-4115-A692-8D63A059BFB8}" type="slidenum">
              <a:rPr lang="en-US" smtClean="0"/>
              <a:pPr algn="l" rtl="0"/>
              <a:t>33</a:t>
            </a:fld>
            <a:endParaRPr lang="en-US" dirty="0"/>
          </a:p>
        </p:txBody>
      </p:sp>
      <p:pic>
        <p:nvPicPr>
          <p:cNvPr id="4" name="Obrázek 3">
            <a:extLst>
              <a:ext uri="{FF2B5EF4-FFF2-40B4-BE49-F238E27FC236}">
                <a16:creationId xmlns:a16="http://schemas.microsoft.com/office/drawing/2014/main" id="{C5CCCD54-8FCA-7389-B10B-D870632E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628800"/>
            <a:ext cx="7536833" cy="3048264"/>
          </a:xfrm>
          <a:prstGeom prst="rect">
            <a:avLst/>
          </a:prstGeom>
        </p:spPr>
      </p:pic>
    </p:spTree>
    <p:extLst>
      <p:ext uri="{BB962C8B-B14F-4D97-AF65-F5344CB8AC3E}">
        <p14:creationId xmlns:p14="http://schemas.microsoft.com/office/powerpoint/2010/main" val="25815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697E844-9371-7ABF-8DF4-4DE21F72FC7E}"/>
              </a:ext>
            </a:extLst>
          </p:cNvPr>
          <p:cNvSpPr>
            <a:spLocks noGrp="1"/>
          </p:cNvSpPr>
          <p:nvPr>
            <p:ph type="sldNum" sz="quarter" idx="12"/>
          </p:nvPr>
        </p:nvSpPr>
        <p:spPr/>
        <p:txBody>
          <a:bodyPr/>
          <a:lstStyle/>
          <a:p>
            <a:pPr algn="l" rtl="0"/>
            <a:fld id="{4FAB73BC-B049-4115-A692-8D63A059BFB8}" type="slidenum">
              <a:rPr lang="en-US" smtClean="0"/>
              <a:pPr algn="l" rtl="0"/>
              <a:t>34</a:t>
            </a:fld>
            <a:endParaRPr lang="en-US" dirty="0"/>
          </a:p>
        </p:txBody>
      </p:sp>
      <p:pic>
        <p:nvPicPr>
          <p:cNvPr id="4" name="Obrázek 3">
            <a:extLst>
              <a:ext uri="{FF2B5EF4-FFF2-40B4-BE49-F238E27FC236}">
                <a16:creationId xmlns:a16="http://schemas.microsoft.com/office/drawing/2014/main" id="{D0C509E9-4671-49CB-5B04-DECB9E9EA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49" y="136525"/>
            <a:ext cx="6352187" cy="3868539"/>
          </a:xfrm>
          <a:prstGeom prst="rect">
            <a:avLst/>
          </a:prstGeom>
        </p:spPr>
      </p:pic>
      <p:sp>
        <p:nvSpPr>
          <p:cNvPr id="5" name="TextovéPole 4">
            <a:extLst>
              <a:ext uri="{FF2B5EF4-FFF2-40B4-BE49-F238E27FC236}">
                <a16:creationId xmlns:a16="http://schemas.microsoft.com/office/drawing/2014/main" id="{2D451210-CBA8-B8FC-0A35-064AA07D4CCA}"/>
              </a:ext>
            </a:extLst>
          </p:cNvPr>
          <p:cNvSpPr txBox="1"/>
          <p:nvPr/>
        </p:nvSpPr>
        <p:spPr>
          <a:xfrm>
            <a:off x="551384" y="3922900"/>
            <a:ext cx="3384376" cy="646331"/>
          </a:xfrm>
          <a:prstGeom prst="rect">
            <a:avLst/>
          </a:prstGeom>
          <a:noFill/>
        </p:spPr>
        <p:txBody>
          <a:bodyPr wrap="square" rtlCol="0">
            <a:spAutoFit/>
          </a:bodyPr>
          <a:lstStyle/>
          <a:p>
            <a:pPr algn="l" rtl="0"/>
            <a:r>
              <a:rPr lang="cs-CZ" b="1" i="0" dirty="0">
                <a:solidFill>
                  <a:srgbClr val="0F0F0F"/>
                </a:solidFill>
                <a:effectLst/>
                <a:latin typeface="YouTube Sans"/>
              </a:rPr>
              <a:t>Volk kot nevarnost za človeka?</a:t>
            </a:r>
          </a:p>
          <a:p>
            <a:pPr algn="l" rtl="0"/>
            <a:endParaRPr lang="cs-CZ" dirty="0"/>
          </a:p>
        </p:txBody>
      </p:sp>
      <p:sp>
        <p:nvSpPr>
          <p:cNvPr id="6" name="TextovéPole 5">
            <a:extLst>
              <a:ext uri="{FF2B5EF4-FFF2-40B4-BE49-F238E27FC236}">
                <a16:creationId xmlns:a16="http://schemas.microsoft.com/office/drawing/2014/main" id="{1D8806F1-9221-3580-6D62-F93122AE7B4A}"/>
              </a:ext>
            </a:extLst>
          </p:cNvPr>
          <p:cNvSpPr txBox="1"/>
          <p:nvPr/>
        </p:nvSpPr>
        <p:spPr>
          <a:xfrm>
            <a:off x="6312024" y="128064"/>
            <a:ext cx="5879976" cy="4231928"/>
          </a:xfrm>
          <a:prstGeom prst="rect">
            <a:avLst/>
          </a:prstGeom>
          <a:noFill/>
        </p:spPr>
        <p:txBody>
          <a:bodyPr wrap="square" rtlCol="0">
            <a:spAutoFit/>
          </a:bodyPr>
          <a:lstStyle/>
          <a:p>
            <a:pPr algn="ctr" rtl="0"/>
            <a:r>
              <a:rPr lang="cs-CZ" b="0" i="0" dirty="0">
                <a:solidFill>
                  <a:srgbClr val="131313"/>
                </a:solidFill>
                <a:effectLst/>
                <a:latin typeface="Roboto" panose="02000000000000000000" pitchFamily="2" charset="0"/>
              </a:rPr>
              <a:t>Švicarski biolog in ekolog</a:t>
            </a:r>
            <a:r>
              <a:rPr lang="cs-CZ" b="1" i="0" dirty="0">
                <a:solidFill>
                  <a:srgbClr val="5F6368"/>
                </a:solidFill>
                <a:effectLst/>
                <a:latin typeface="arial" panose="020B0604020202020204" pitchFamily="34" charset="0"/>
              </a:rPr>
              <a:t>Marcel</a:t>
            </a:r>
            <a:r>
              <a:rPr lang="cs-CZ" b="1" i="0" dirty="0" err="1">
                <a:solidFill>
                  <a:srgbClr val="5F6368"/>
                </a:solidFill>
                <a:effectLst/>
                <a:latin typeface="arial" panose="020B0604020202020204" pitchFamily="34" charset="0"/>
              </a:rPr>
              <a:t>Züger</a:t>
            </a:r>
            <a:r>
              <a:rPr lang="cs-CZ" b="1" i="0" dirty="0">
                <a:solidFill>
                  <a:srgbClr val="5F6368"/>
                </a:solidFill>
                <a:effectLst/>
                <a:latin typeface="arial" panose="020B0604020202020204" pitchFamily="34" charset="0"/>
              </a:rPr>
              <a:t> </a:t>
            </a:r>
            <a:r>
              <a:rPr lang="cs-CZ" b="0" i="0" dirty="0">
                <a:solidFill>
                  <a:srgbClr val="131313"/>
                </a:solidFill>
                <a:effectLst/>
                <a:latin typeface="Roboto" panose="02000000000000000000" pitchFamily="2" charset="0"/>
              </a:rPr>
              <a:t>pozorno spremlja dogajanje okoli volkov in ima predloge rešitev. Zaščita črede ne deluje dovolj dobro. Po njegovih besedah ​​se volk hitro uči in se nam vse bolj približuje.</a:t>
            </a:r>
          </a:p>
          <a:p>
            <a:pPr algn="l" rtl="0"/>
            <a:endParaRPr lang="cs-CZ" dirty="0">
              <a:solidFill>
                <a:srgbClr val="131313"/>
              </a:solidFill>
              <a:latin typeface="Roboto" panose="02000000000000000000" pitchFamily="2" charset="0"/>
            </a:endParaRPr>
          </a:p>
          <a:p>
            <a:pPr algn="ctr" rtl="0"/>
            <a:r>
              <a:rPr lang="cs-CZ" sz="2300" b="1" i="0" dirty="0">
                <a:solidFill>
                  <a:srgbClr val="FF0000"/>
                </a:solidFill>
                <a:effectLst/>
                <a:latin typeface="Ubuntu" panose="020B0504030602030204" pitchFamily="34" charset="0"/>
              </a:rPr>
              <a:t>»To, kar se danes dogaja v Evropi, je tako imenovana habituacija,« pojasnjuje</a:t>
            </a:r>
            <a:r>
              <a:rPr lang="cs-CZ" sz="2300" b="1" i="0" dirty="0" err="1">
                <a:solidFill>
                  <a:srgbClr val="FF0000"/>
                </a:solidFill>
                <a:effectLst/>
                <a:latin typeface="Ubuntu" panose="020B0504030602030204" pitchFamily="34" charset="0"/>
              </a:rPr>
              <a:t>Züger</a:t>
            </a:r>
            <a:r>
              <a:rPr lang="cs-CZ" sz="2300" b="1" i="0" dirty="0">
                <a:solidFill>
                  <a:srgbClr val="FF0000"/>
                </a:solidFill>
                <a:effectLst/>
                <a:latin typeface="Ubuntu" panose="020B0504030602030204" pitchFamily="34" charset="0"/>
              </a:rPr>
              <a:t>nevaren pristop aktivistov do volkov.</a:t>
            </a:r>
          </a:p>
          <a:p>
            <a:pPr algn="ctr" rtl="0"/>
            <a:r>
              <a:rPr lang="cs-CZ" sz="2300" b="1" i="0" dirty="0">
                <a:solidFill>
                  <a:srgbClr val="FF0000"/>
                </a:solidFill>
                <a:effectLst/>
                <a:latin typeface="Ubuntu" panose="020B0504030602030204" pitchFamily="34" charset="0"/>
              </a:rPr>
              <a:t>»Naravni volk postane kulturni volk, ki nima razloga, da bi se zadrževal zunaj območja človekove poselitve. "</a:t>
            </a:r>
            <a:endParaRPr lang="cs-CZ" sz="2300" b="0" i="0" dirty="0">
              <a:solidFill>
                <a:srgbClr val="131313"/>
              </a:solidFill>
              <a:effectLst/>
              <a:latin typeface="Roboto" panose="02000000000000000000" pitchFamily="2" charset="0"/>
            </a:endParaRPr>
          </a:p>
          <a:p>
            <a:pPr algn="l" rtl="0"/>
            <a:r>
              <a:rPr lang="cs-CZ" b="0" i="0" dirty="0">
                <a:solidFill>
                  <a:srgbClr val="131313"/>
                </a:solidFill>
                <a:effectLst/>
                <a:latin typeface="Roboto" panose="02000000000000000000" pitchFamily="2" charset="0"/>
              </a:rPr>
              <a:t> </a:t>
            </a:r>
            <a:r>
              <a:rPr lang="cs-CZ" sz="900" b="1" i="0" dirty="0">
                <a:solidFill>
                  <a:schemeClr val="accent1">
                    <a:lumMod val="75000"/>
                  </a:schemeClr>
                </a:solidFill>
                <a:effectLst/>
                <a:latin typeface="Arial" panose="020B0604020202020204" pitchFamily="34" charset="0"/>
              </a:rPr>
              <a:t>Navajenost</a:t>
            </a:r>
            <a:r>
              <a:rPr lang="cs-CZ" sz="900" b="0" i="0" dirty="0">
                <a:solidFill>
                  <a:schemeClr val="accent1">
                    <a:lumMod val="75000"/>
                  </a:schemeClr>
                </a:solidFill>
                <a:effectLst/>
                <a:latin typeface="Arial" panose="020B0604020202020204" pitchFamily="34" charset="0"/>
              </a:rPr>
              <a:t>je najenostavnejša vrsta učenja, pomeni zmanjšanje odziva na ponavljanje istega dražljaja</a:t>
            </a:r>
            <a:endParaRPr lang="cs-CZ" sz="900" dirty="0">
              <a:solidFill>
                <a:schemeClr val="accent1">
                  <a:lumMod val="75000"/>
                </a:schemeClr>
              </a:solidFill>
            </a:endParaRPr>
          </a:p>
        </p:txBody>
      </p:sp>
      <p:sp>
        <p:nvSpPr>
          <p:cNvPr id="7" name="TextovéPole 6">
            <a:extLst>
              <a:ext uri="{FF2B5EF4-FFF2-40B4-BE49-F238E27FC236}">
                <a16:creationId xmlns:a16="http://schemas.microsoft.com/office/drawing/2014/main" id="{CABBCD1A-5972-38D4-4892-086F40DADD0C}"/>
              </a:ext>
            </a:extLst>
          </p:cNvPr>
          <p:cNvSpPr txBox="1"/>
          <p:nvPr/>
        </p:nvSpPr>
        <p:spPr>
          <a:xfrm>
            <a:off x="2063552" y="6305976"/>
            <a:ext cx="8496944" cy="830997"/>
          </a:xfrm>
          <a:prstGeom prst="rect">
            <a:avLst/>
          </a:prstGeom>
          <a:noFill/>
        </p:spPr>
        <p:txBody>
          <a:bodyPr wrap="square" rtlCol="0">
            <a:spAutoFit/>
          </a:bodyPr>
          <a:lstStyle/>
          <a:p>
            <a:pPr algn="l" rtl="0"/>
            <a:r>
              <a:rPr lang="cs-CZ" sz="800" dirty="0">
                <a:hlinkClick r:id="rId3"/>
              </a:rPr>
              <a:t>https://www.blick.ch/schweiz/graubuenden/nach-wolfs-vorfall-am-piz-beverin-warnt-biologe-marcel-zueger-wird-nichts-getan-sind-die-woelfe-bald-in- den-doerfern-id16797583.html</a:t>
            </a:r>
            <a:endParaRPr lang="cs-CZ" sz="800" dirty="0"/>
          </a:p>
          <a:p>
            <a:pPr algn="l" rtl="0"/>
            <a:r>
              <a:rPr lang="cs-CZ" sz="800" b="1" i="0" u="sng" dirty="0">
                <a:solidFill>
                  <a:srgbClr val="485D22"/>
                </a:solidFill>
                <a:effectLst/>
                <a:latin typeface="Ubuntu" panose="020B0504030602030204" pitchFamily="34" charset="0"/>
                <a:hlinkClick r:id="rId4"/>
              </a:rPr>
              <a:t>https://www.stgallerbauer.ch/tiere/wer-woelfe-will-muss-die-kosten-tragen/</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5"/>
              </a:rPr>
              <a:t>https://www.youtube.com/watch?v=NLmOv_AqGxI</a:t>
            </a:r>
            <a:r>
              <a:rPr lang="cs-CZ" sz="800" b="1" i="0" u="sng" dirty="0">
                <a:solidFill>
                  <a:srgbClr val="485D22"/>
                </a:solidFill>
                <a:effectLst/>
                <a:latin typeface="Ubuntu" panose="020B0504030602030204" pitchFamily="34" charset="0"/>
              </a:rPr>
              <a:t> </a:t>
            </a:r>
            <a:r>
              <a:rPr lang="cs-CZ" sz="800" b="1" i="0" u="sng" dirty="0">
                <a:solidFill>
                  <a:srgbClr val="485D22"/>
                </a:solidFill>
                <a:effectLst/>
                <a:latin typeface="Ubuntu" panose="020B0504030602030204" pitchFamily="34" charset="0"/>
                <a:hlinkClick r:id="rId6"/>
              </a:rPr>
              <a:t>https://cs.wikipedia.org/wiki/Habituation</a:t>
            </a:r>
            <a:endParaRPr lang="cs-CZ" sz="800" b="1" i="0" u="sng" dirty="0">
              <a:solidFill>
                <a:srgbClr val="485D22"/>
              </a:solidFill>
              <a:effectLst/>
              <a:latin typeface="Ubuntu" panose="020B0504030602030204" pitchFamily="34" charset="0"/>
            </a:endParaRPr>
          </a:p>
          <a:p>
            <a:pPr algn="l" rtl="0"/>
            <a:endParaRPr lang="cs-CZ" sz="800" b="1" u="sng" dirty="0">
              <a:solidFill>
                <a:srgbClr val="485D22"/>
              </a:solidFill>
              <a:latin typeface="Ubuntu" panose="020B0504030602030204" pitchFamily="34" charset="0"/>
            </a:endParaRPr>
          </a:p>
          <a:p>
            <a:pPr algn="l" rtl="0"/>
            <a:endParaRPr lang="cs-CZ" sz="800" b="1" i="0" u="sng" dirty="0">
              <a:solidFill>
                <a:srgbClr val="485D22"/>
              </a:solidFill>
              <a:effectLst/>
              <a:latin typeface="Ubuntu" panose="020B0504030602030204" pitchFamily="34" charset="0"/>
            </a:endParaRPr>
          </a:p>
          <a:p>
            <a:pPr algn="l" rtl="0"/>
            <a:endParaRPr lang="cs-CZ" sz="800" dirty="0"/>
          </a:p>
        </p:txBody>
      </p:sp>
      <p:sp>
        <p:nvSpPr>
          <p:cNvPr id="8" name="TextovéPole 7">
            <a:extLst>
              <a:ext uri="{FF2B5EF4-FFF2-40B4-BE49-F238E27FC236}">
                <a16:creationId xmlns:a16="http://schemas.microsoft.com/office/drawing/2014/main" id="{3F5168EF-0066-888C-F095-04DAE4B3AC4E}"/>
              </a:ext>
            </a:extLst>
          </p:cNvPr>
          <p:cNvSpPr txBox="1"/>
          <p:nvPr/>
        </p:nvSpPr>
        <p:spPr>
          <a:xfrm>
            <a:off x="175084" y="4372794"/>
            <a:ext cx="11969588" cy="1938992"/>
          </a:xfrm>
          <a:prstGeom prst="rect">
            <a:avLst/>
          </a:prstGeom>
          <a:noFill/>
        </p:spPr>
        <p:txBody>
          <a:bodyPr wrap="square" rtlCol="0">
            <a:spAutoFit/>
          </a:bodyPr>
          <a:lstStyle/>
          <a:p>
            <a:pPr algn="ctr" rtl="0"/>
            <a:r>
              <a:rPr lang="cs-CZ" sz="2400" b="0" i="0" dirty="0">
                <a:solidFill>
                  <a:srgbClr val="1F1F1F"/>
                </a:solidFill>
                <a:effectLst/>
                <a:latin typeface="Source Sans Pro" panose="020B0503030403020204" pitchFamily="34" charset="0"/>
              </a:rPr>
              <a:t>»Volčji trop je kot skupina najstnikov, kot mladinska tolpa v velikem mestu.</a:t>
            </a:r>
          </a:p>
          <a:p>
            <a:pPr algn="ctr" rtl="0"/>
            <a:r>
              <a:rPr lang="cs-CZ" sz="2400" b="0" i="0" dirty="0">
                <a:solidFill>
                  <a:srgbClr val="1F1F1F"/>
                </a:solidFill>
                <a:effectLst/>
                <a:latin typeface="Source Sans Pro" panose="020B0503030403020204" pitchFamily="34" charset="0"/>
              </a:rPr>
              <a:t>Preizkušajo, kaj si lahko privoščijo in ko ne čutijo meja, gredo naprej.</a:t>
            </a:r>
          </a:p>
          <a:p>
            <a:pPr algn="ctr" rtl="0"/>
            <a:r>
              <a:rPr lang="cs-CZ" sz="2400" b="0" i="0" dirty="0">
                <a:solidFill>
                  <a:srgbClr val="1F1F1F"/>
                </a:solidFill>
                <a:effectLst/>
                <a:latin typeface="Source Sans Pro" panose="020B0503030403020204" pitchFamily="34" charset="0"/>
              </a:rPr>
              <a:t>Biti sramežljiv je bil edini način za preživetje volkov tisočletja, ko so jih lovili.</a:t>
            </a:r>
          </a:p>
          <a:p>
            <a:pPr algn="ctr" rtl="0"/>
            <a:r>
              <a:rPr lang="cs-CZ" sz="2400" b="0" i="0" dirty="0">
                <a:solidFill>
                  <a:srgbClr val="1F1F1F"/>
                </a:solidFill>
                <a:effectLst/>
                <a:latin typeface="Source Sans Pro" panose="020B0503030403020204" pitchFamily="34" charset="0"/>
              </a:rPr>
              <a:t>Danes strah pred ljudmi ni več prednost.</a:t>
            </a:r>
          </a:p>
          <a:p>
            <a:pPr algn="ctr" rtl="0"/>
            <a:r>
              <a:rPr lang="cs-CZ" sz="2400" b="0" i="0" dirty="0">
                <a:solidFill>
                  <a:srgbClr val="1F1F1F"/>
                </a:solidFill>
                <a:effectLst/>
                <a:latin typeface="Source Sans Pro" panose="020B0503030403020204" pitchFamily="34" charset="0"/>
              </a:rPr>
              <a:t>Ravno nasprotno. Volkove učimo, da svet pripada predrznežem."</a:t>
            </a:r>
            <a:endParaRPr lang="cs-CZ" sz="2400" dirty="0"/>
          </a:p>
        </p:txBody>
      </p:sp>
    </p:spTree>
    <p:extLst>
      <p:ext uri="{BB962C8B-B14F-4D97-AF65-F5344CB8AC3E}">
        <p14:creationId xmlns:p14="http://schemas.microsoft.com/office/powerpoint/2010/main" val="1612721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D5C1AD5-C167-4DB2-8E01-4FF39EC67EFF}"/>
              </a:ext>
            </a:extLst>
          </p:cNvPr>
          <p:cNvSpPr>
            <a:spLocks noGrp="1"/>
          </p:cNvSpPr>
          <p:nvPr>
            <p:ph type="sldNum" sz="quarter" idx="12"/>
          </p:nvPr>
        </p:nvSpPr>
        <p:spPr/>
        <p:txBody>
          <a:bodyPr/>
          <a:lstStyle/>
          <a:p>
            <a:pPr algn="l" rtl="0"/>
            <a:fld id="{4FAB73BC-B049-4115-A692-8D63A059BFB8}" type="slidenum">
              <a:rPr lang="en-US" smtClean="0"/>
              <a:pPr algn="l" rtl="0"/>
              <a:t>35</a:t>
            </a:fld>
            <a:endParaRPr lang="en-US" dirty="0"/>
          </a:p>
        </p:txBody>
      </p:sp>
      <p:sp>
        <p:nvSpPr>
          <p:cNvPr id="3" name="TextovéPole 2">
            <a:extLst>
              <a:ext uri="{FF2B5EF4-FFF2-40B4-BE49-F238E27FC236}">
                <a16:creationId xmlns:a16="http://schemas.microsoft.com/office/drawing/2014/main" id="{CC481243-DF89-796A-FB37-86FFF17388A8}"/>
              </a:ext>
            </a:extLst>
          </p:cNvPr>
          <p:cNvSpPr txBox="1"/>
          <p:nvPr/>
        </p:nvSpPr>
        <p:spPr>
          <a:xfrm>
            <a:off x="191344" y="243512"/>
            <a:ext cx="12000656" cy="6494085"/>
          </a:xfrm>
          <a:prstGeom prst="rect">
            <a:avLst/>
          </a:prstGeom>
          <a:noFill/>
        </p:spPr>
        <p:txBody>
          <a:bodyPr wrap="square" rtlCol="0">
            <a:spAutoFit/>
          </a:bodyPr>
          <a:lstStyle/>
          <a:p>
            <a:pPr algn="ctr" rtl="0"/>
            <a:r>
              <a:rPr lang="cs-CZ" sz="3200" b="1" i="0" dirty="0">
                <a:solidFill>
                  <a:srgbClr val="FF0000"/>
                </a:solidFill>
                <a:effectLst/>
                <a:latin typeface="Source Sans Pro" panose="020B0503030403020204" pitchFamily="34" charset="0"/>
              </a:rPr>
              <a:t>NOVICA z dne 11.1.2023</a:t>
            </a:r>
          </a:p>
          <a:p>
            <a:pPr algn="ctr" rtl="0"/>
            <a:r>
              <a:rPr lang="cs-CZ" sz="2400" b="1" i="0" dirty="0">
                <a:solidFill>
                  <a:srgbClr val="0070C0"/>
                </a:solidFill>
                <a:effectLst/>
                <a:latin typeface="Source Sans Pro" panose="020B0503030403020204" pitchFamily="34" charset="0"/>
              </a:rPr>
              <a:t>V Švici bo odstreljenih 70 odstotkov volkov</a:t>
            </a:r>
          </a:p>
          <a:p>
            <a:pPr algn="ctr" rtl="0"/>
            <a:endParaRPr lang="cs-CZ" sz="2400" b="0" i="0" dirty="0">
              <a:solidFill>
                <a:srgbClr val="1F1F1F"/>
              </a:solidFill>
              <a:effectLst/>
              <a:latin typeface="Source Sans Pro" panose="020B0503030403020204" pitchFamily="34" charset="0"/>
            </a:endParaRPr>
          </a:p>
          <a:p>
            <a:pPr algn="ctr" rtl="0"/>
            <a:endParaRPr lang="cs-CZ" sz="2400" dirty="0">
              <a:solidFill>
                <a:srgbClr val="1F1F1F"/>
              </a:solidFill>
              <a:latin typeface="Source Sans Pro" panose="020B0503030403020204" pitchFamily="34" charset="0"/>
            </a:endParaRPr>
          </a:p>
          <a:p>
            <a:pPr algn="ctr" rtl="0"/>
            <a:r>
              <a:rPr lang="cs-CZ" sz="2400" b="0" i="0" dirty="0">
                <a:solidFill>
                  <a:srgbClr val="1F1F1F"/>
                </a:solidFill>
                <a:effectLst/>
                <a:latin typeface="Source Sans Pro" panose="020B0503030403020204" pitchFamily="34" charset="0"/>
              </a:rPr>
              <a:t>Zvezni urad za okolje (BAFU) želi odpraviti večino volkov v Švici.</a:t>
            </a:r>
          </a:p>
          <a:p>
            <a:pPr algn="ctr" rtl="0"/>
            <a:endParaRPr lang="cs-CZ" sz="2400" b="0" i="0" dirty="0">
              <a:solidFill>
                <a:srgbClr val="1F1F1F"/>
              </a:solidFill>
              <a:effectLst/>
              <a:latin typeface="Source Sans Pro" panose="020B0503030403020204" pitchFamily="34" charset="0"/>
            </a:endParaRPr>
          </a:p>
          <a:p>
            <a:pPr algn="ctr" rtl="0"/>
            <a:r>
              <a:rPr lang="cs-CZ" sz="2400" b="0" i="0" dirty="0">
                <a:solidFill>
                  <a:srgbClr val="1F1F1F"/>
                </a:solidFill>
                <a:effectLst/>
                <a:latin typeface="Source Sans Pro" panose="020B0503030403020204" pitchFamily="34" charset="0"/>
              </a:rPr>
              <a:t>Celoten zvezni svet (</a:t>
            </a:r>
            <a:r>
              <a:rPr lang="cs-CZ" sz="2400" b="0" i="1" dirty="0" err="1">
                <a:solidFill>
                  <a:srgbClr val="202122"/>
                </a:solidFill>
                <a:effectLst/>
                <a:latin typeface="Arial" panose="020B0604020202020204" pitchFamily="34" charset="0"/>
              </a:rPr>
              <a:t>Bundesrat</a:t>
            </a:r>
            <a:r>
              <a:rPr lang="cs-CZ" sz="2400" b="0" i="1" dirty="0">
                <a:solidFill>
                  <a:srgbClr val="202122"/>
                </a:solidFill>
                <a:effectLst/>
                <a:latin typeface="Arial" panose="020B0604020202020204" pitchFamily="34" charset="0"/>
              </a:rPr>
              <a:t>-</a:t>
            </a:r>
            <a:r>
              <a:rPr lang="cs-CZ" sz="2400" b="0" i="0" dirty="0">
                <a:solidFill>
                  <a:srgbClr val="1F1F1F"/>
                </a:solidFill>
                <a:effectLst/>
                <a:latin typeface="Source Sans Pro" panose="020B0503030403020204" pitchFamily="34" charset="0"/>
              </a:rPr>
              <a:t>vlada Švicarske konfederacije) je v sredo, 1. novembra 2023, potrdila spremembo zakona o lovstvu.</a:t>
            </a:r>
          </a:p>
          <a:p>
            <a:pPr algn="ctr" rtl="0"/>
            <a:r>
              <a:rPr lang="cs-CZ" sz="2400" b="0" i="0" dirty="0">
                <a:solidFill>
                  <a:srgbClr val="1F1F1F"/>
                </a:solidFill>
                <a:effectLst/>
                <a:latin typeface="Source Sans Pro" panose="020B0503030403020204" pitchFamily="34" charset="0"/>
              </a:rPr>
              <a:t>Kantoni lahko zdaj preventivno ubijejo volkove, da preprečijo morebitno škodo – in ne šele potem, ko je škoda že nastala.</a:t>
            </a:r>
          </a:p>
          <a:p>
            <a:pPr algn="ctr" rtl="0"/>
            <a:endParaRPr lang="cs-CZ" sz="2400" dirty="0">
              <a:solidFill>
                <a:srgbClr val="1F1F1F"/>
              </a:solidFill>
              <a:latin typeface="Source Sans Pro" panose="020B0503030403020204" pitchFamily="34" charset="0"/>
            </a:endParaRPr>
          </a:p>
          <a:p>
            <a:pPr algn="ctr" rtl="0"/>
            <a:r>
              <a:rPr lang="cs-CZ" sz="2400" b="1" i="0" dirty="0">
                <a:solidFill>
                  <a:srgbClr val="FF0000"/>
                </a:solidFill>
                <a:effectLst/>
                <a:latin typeface="Source Sans Pro" panose="020B0503030403020204" pitchFamily="34" charset="0"/>
              </a:rPr>
              <a:t>V Švici je lahko celo 300 volkov v 32 krdelih. Vse razen 12 teh tropov je treba iztrebiti, populacijo pa zmanjšati za 70 odstotkov – kot previdnostni ukrep, ne da bi kateri od teh volkov najprej pokončal živino, kot so ovce ali govedo.</a:t>
            </a:r>
          </a:p>
          <a:p>
            <a:pPr algn="ctr" rtl="0"/>
            <a:endParaRPr lang="cs-CZ" sz="2400" b="1" i="0" dirty="0">
              <a:solidFill>
                <a:srgbClr val="FF0000"/>
              </a:solidFill>
              <a:effectLst/>
              <a:latin typeface="Source Sans Pro" panose="020B0503030403020204" pitchFamily="34" charset="0"/>
            </a:endParaRPr>
          </a:p>
          <a:p>
            <a:pPr algn="ctr" rtl="0"/>
            <a:r>
              <a:rPr lang="cs-CZ" sz="2400" dirty="0">
                <a:solidFill>
                  <a:srgbClr val="1F1F1F"/>
                </a:solidFill>
                <a:latin typeface="Source Sans Pro" panose="020B0503030403020204" pitchFamily="34" charset="0"/>
              </a:rPr>
              <a:t>p</a:t>
            </a:r>
            <a:r>
              <a:rPr lang="cs-CZ" sz="2400" b="0" i="0" dirty="0">
                <a:solidFill>
                  <a:srgbClr val="1F1F1F"/>
                </a:solidFill>
                <a:effectLst/>
                <a:latin typeface="Source Sans Pro" panose="020B0503030403020204" pitchFamily="34" charset="0"/>
              </a:rPr>
              <a:t>strožja zakonodaja bo povzročila, da se bodo volkovi izogibali živini in človeškim naseljem</a:t>
            </a:r>
            <a:endParaRPr lang="cs-CZ" sz="2400" dirty="0">
              <a:solidFill>
                <a:srgbClr val="1F1F1F"/>
              </a:solidFill>
              <a:latin typeface="Source Sans Pro" panose="020B0503030403020204" pitchFamily="34" charset="0"/>
            </a:endParaRPr>
          </a:p>
          <a:p>
            <a:pPr algn="ctr" rtl="0"/>
            <a:endParaRPr lang="cs-CZ" sz="2400" dirty="0"/>
          </a:p>
        </p:txBody>
      </p:sp>
      <p:sp>
        <p:nvSpPr>
          <p:cNvPr id="4" name="TextovéPole 3">
            <a:extLst>
              <a:ext uri="{FF2B5EF4-FFF2-40B4-BE49-F238E27FC236}">
                <a16:creationId xmlns:a16="http://schemas.microsoft.com/office/drawing/2014/main" id="{B740EBB5-6DA3-CBD4-78D6-9943E4D4AC8D}"/>
              </a:ext>
            </a:extLst>
          </p:cNvPr>
          <p:cNvSpPr txBox="1"/>
          <p:nvPr/>
        </p:nvSpPr>
        <p:spPr>
          <a:xfrm>
            <a:off x="3585345" y="6538912"/>
            <a:ext cx="10585176" cy="584775"/>
          </a:xfrm>
          <a:prstGeom prst="rect">
            <a:avLst/>
          </a:prstGeom>
          <a:noFill/>
        </p:spPr>
        <p:txBody>
          <a:bodyPr wrap="square" rtlCol="0">
            <a:spAutoFit/>
          </a:bodyPr>
          <a:lstStyle/>
          <a:p>
            <a:pPr algn="l" rtl="0"/>
            <a:r>
              <a:rPr lang="cs-CZ" sz="800" dirty="0">
                <a:hlinkClick r:id="rId2"/>
              </a:rPr>
              <a:t>https://www.blick.ch/politik/medienkonferenz-um-15-uhr-roesti-stellt-seine-wolfs-abschussplaene-vor-id19100803.html</a:t>
            </a:r>
            <a:endParaRPr lang="cs-CZ" sz="800" dirty="0"/>
          </a:p>
          <a:p>
            <a:pPr algn="l" rtl="0"/>
            <a:r>
              <a:rPr lang="cs-CZ" sz="800" dirty="0">
                <a:hlinkClick r:id="rId3"/>
              </a:rPr>
              <a:t>https://www.admin.ch/gov/de/start/dokumentation/medienmitteilungen.msg-id-98407.html</a:t>
            </a:r>
            <a:endParaRPr lang="cs-CZ" sz="800" dirty="0"/>
          </a:p>
          <a:p>
            <a:pPr algn="l" rtl="0"/>
            <a:endParaRPr lang="cs-CZ" sz="800" dirty="0"/>
          </a:p>
          <a:p>
            <a:pPr algn="l" rtl="0"/>
            <a:endParaRPr lang="cs-CZ" sz="800" dirty="0"/>
          </a:p>
        </p:txBody>
      </p:sp>
      <p:pic>
        <p:nvPicPr>
          <p:cNvPr id="6" name="Obrázek 5">
            <a:extLst>
              <a:ext uri="{FF2B5EF4-FFF2-40B4-BE49-F238E27FC236}">
                <a16:creationId xmlns:a16="http://schemas.microsoft.com/office/drawing/2014/main" id="{2E15B5A5-3D2B-B98F-6A3F-DE14641D2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179015"/>
            <a:ext cx="2072144" cy="1653965"/>
          </a:xfrm>
          <a:prstGeom prst="rect">
            <a:avLst/>
          </a:prstGeom>
        </p:spPr>
      </p:pic>
      <p:pic>
        <p:nvPicPr>
          <p:cNvPr id="8" name="Obrázek 7">
            <a:extLst>
              <a:ext uri="{FF2B5EF4-FFF2-40B4-BE49-F238E27FC236}">
                <a16:creationId xmlns:a16="http://schemas.microsoft.com/office/drawing/2014/main" id="{2688F42A-A639-DBFF-10F5-278E36E6E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2395" y="179015"/>
            <a:ext cx="1639069" cy="1639069"/>
          </a:xfrm>
          <a:prstGeom prst="rect">
            <a:avLst/>
          </a:prstGeom>
        </p:spPr>
      </p:pic>
    </p:spTree>
    <p:extLst>
      <p:ext uri="{BB962C8B-B14F-4D97-AF65-F5344CB8AC3E}">
        <p14:creationId xmlns:p14="http://schemas.microsoft.com/office/powerpoint/2010/main" val="20503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AD09C-EBF4-4AF7-9665-A9A4B84E6FBA}"/>
              </a:ext>
            </a:extLst>
          </p:cNvPr>
          <p:cNvSpPr>
            <a:spLocks noGrp="1"/>
          </p:cNvSpPr>
          <p:nvPr>
            <p:ph type="title"/>
          </p:nvPr>
        </p:nvSpPr>
        <p:spPr>
          <a:xfrm>
            <a:off x="841130" y="150576"/>
            <a:ext cx="10515600" cy="1325563"/>
          </a:xfrm>
        </p:spPr>
        <p:txBody>
          <a:bodyPr>
            <a:normAutofit/>
          </a:bodyPr>
          <a:lstStyle/>
          <a:p>
            <a:pPr algn="ctr" rtl="0"/>
            <a:r>
              <a:rPr lang="cs-CZ" sz="4800" b="1" dirty="0"/>
              <a:t>Razmere v Franciji</a:t>
            </a:r>
          </a:p>
        </p:txBody>
      </p:sp>
      <p:sp>
        <p:nvSpPr>
          <p:cNvPr id="3" name="Zástupný obsah 2">
            <a:extLst>
              <a:ext uri="{FF2B5EF4-FFF2-40B4-BE49-F238E27FC236}">
                <a16:creationId xmlns:a16="http://schemas.microsoft.com/office/drawing/2014/main" id="{FF72BD2E-D324-4F11-A5E8-65B3BE28AF12}"/>
              </a:ext>
            </a:extLst>
          </p:cNvPr>
          <p:cNvSpPr>
            <a:spLocks noGrp="1"/>
          </p:cNvSpPr>
          <p:nvPr>
            <p:ph idx="1"/>
          </p:nvPr>
        </p:nvSpPr>
        <p:spPr>
          <a:xfrm>
            <a:off x="119336" y="1323386"/>
            <a:ext cx="11593288" cy="3240360"/>
          </a:xfrm>
        </p:spPr>
        <p:txBody>
          <a:bodyPr>
            <a:normAutofit fontScale="92500" lnSpcReduction="20000"/>
          </a:bodyPr>
          <a:lstStyle/>
          <a:p>
            <a:pPr algn="ctr" rtl="0">
              <a:buNone/>
            </a:pPr>
            <a:r>
              <a:rPr lang="cs-CZ" sz="3600" b="1" dirty="0">
                <a:solidFill>
                  <a:srgbClr val="FF0000"/>
                </a:solidFill>
              </a:rPr>
              <a:t> </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Samo leta 2022 v Franciji stroški</a:t>
            </a:r>
            <a:r>
              <a:rPr lang="cs-CZ" sz="1800" kern="50" dirty="0">
                <a:latin typeface="Times New Roman" panose="02020603050405020304" pitchFamily="18" charset="0"/>
                <a:ea typeface="SimSun" panose="02010600030101010101" pitchFamily="2" charset="-122"/>
                <a:cs typeface="Mangal" panose="02040503050203030202" pitchFamily="18" charset="0"/>
              </a:rPr>
              <a:t>n</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in zaščita čred dosegla 44 milijonov EUR (1</a:t>
            </a:r>
            <a:r>
              <a:rPr lang="cs-CZ" sz="1800" kern="50" dirty="0">
                <a:latin typeface="Times New Roman" panose="02020603050405020304" pitchFamily="18" charset="0"/>
                <a:ea typeface="SimSun" panose="02010600030101010101" pitchFamily="2" charset="-122"/>
                <a:cs typeface="Mangal" panose="02040503050203030202" pitchFamily="18" charset="0"/>
              </a:rPr>
              <a:t>,</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1 milijardo kron)</a:t>
            </a:r>
            <a:r>
              <a:rPr lang="cs-CZ" sz="1800" kern="50" dirty="0">
                <a:latin typeface="Times New Roman" panose="02020603050405020304" pitchFamily="18" charset="0"/>
                <a:ea typeface="SimSun" panose="02010600030101010101" pitchFamily="2" charset="-122"/>
                <a:cs typeface="Mangal" panose="02040503050203030202" pitchFamily="18" charset="0"/>
              </a:rPr>
              <a:t>,</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80 %</a:t>
            </a:r>
            <a:r>
              <a:rPr lang="cs-CZ" sz="1800" kern="50" dirty="0">
                <a:latin typeface="Times New Roman" panose="02020603050405020304" pitchFamily="18" charset="0"/>
                <a:ea typeface="SimSun" panose="02010600030101010101" pitchFamily="2" charset="-122"/>
                <a:cs typeface="Mangal" panose="02040503050203030202" pitchFamily="18" charset="0"/>
              </a:rPr>
              <a:t>plača država.</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Odškodnine za živali, za katere je bilo ugotovljeno, da so jih volkovi pokončali, so leta 2022 državo stale približno 3,5 milijona evrov (90 milijonov kron).</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 </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V letu 2021 je bilo s strani države financiranih 5642 pastirskih psov (leta 2020 jih je bilo 4920).</a:t>
            </a:r>
          </a:p>
          <a:p>
            <a:pPr algn="ctr" rtl="0">
              <a:buNone/>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Od leta 2010 živinorejci sklepajo »varstvene pogodbe«, ki jih financirajo država in lokalne oblasti.</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Leta 2020 je bilo sklenjenih 2.790 pogodb o varstvu črede.</a:t>
            </a:r>
          </a:p>
          <a:p>
            <a:pPr algn="ctr" rtl="0">
              <a:buNone/>
            </a:pPr>
            <a:endParaRPr lang="cs-CZ"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0" indent="0"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Šele v letu 2018 je obrambni odstrel volkov, ki napadajo črede, prispeval k zaustavitvi strmega povečevanja škode.</a:t>
            </a:r>
          </a:p>
          <a:p>
            <a:pPr marL="0" indent="0" algn="ctr" rtl="0">
              <a:buNone/>
            </a:pPr>
            <a:r>
              <a:rPr lang="cs-CZ" sz="1800" kern="50" dirty="0">
                <a:latin typeface="Times New Roman" panose="02020603050405020304" pitchFamily="18" charset="0"/>
                <a:ea typeface="SimSun" panose="02010600030101010101" pitchFamily="2" charset="-122"/>
                <a:cs typeface="Mangal" panose="02040503050203030202" pitchFamily="18" charset="0"/>
              </a:rPr>
              <a:t>p</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V letu 2023 je predvidena kvota odstrela volkov</a:t>
            </a:r>
            <a:r>
              <a:rPr lang="cs-CZ" sz="1800" kern="50" dirty="0">
                <a:latin typeface="Times New Roman" panose="02020603050405020304" pitchFamily="18" charset="0"/>
                <a:ea typeface="SimSun" panose="02010600030101010101" pitchFamily="2" charset="-122"/>
                <a:cs typeface="Mangal" panose="02040503050203030202" pitchFamily="18" charset="0"/>
              </a:rPr>
              <a:t>209</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kosov.</a:t>
            </a: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p:txBody>
      </p:sp>
      <p:sp>
        <p:nvSpPr>
          <p:cNvPr id="7" name="Zástupný symbol pro číslo snímku 6">
            <a:extLst>
              <a:ext uri="{FF2B5EF4-FFF2-40B4-BE49-F238E27FC236}">
                <a16:creationId xmlns:a16="http://schemas.microsoft.com/office/drawing/2014/main" id="{13989C90-1E8F-4000-B8A7-61692F8F4511}"/>
              </a:ext>
            </a:extLst>
          </p:cNvPr>
          <p:cNvSpPr>
            <a:spLocks noGrp="1"/>
          </p:cNvSpPr>
          <p:nvPr>
            <p:ph type="sldNum" sz="quarter" idx="12"/>
          </p:nvPr>
        </p:nvSpPr>
        <p:spPr/>
        <p:txBody>
          <a:bodyPr/>
          <a:lstStyle/>
          <a:p>
            <a:pPr algn="l" rtl="0"/>
            <a:fld id="{20264769-77EF-4CD0-90DE-F7D7F2D423C4}" type="slidenum">
              <a:rPr lang="cs-CZ" smtClean="0"/>
              <a:pPr algn="l" rtl="0"/>
              <a:t>36</a:t>
            </a:fld>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270" y="204610"/>
            <a:ext cx="1732338" cy="1152793"/>
          </a:xfrm>
          <a:prstGeom prst="rect">
            <a:avLst/>
          </a:prstGeom>
        </p:spPr>
      </p:pic>
      <p:pic>
        <p:nvPicPr>
          <p:cNvPr id="1026" name="Picture 2" descr="Image result for Fr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0710" y="130834"/>
            <a:ext cx="1440160" cy="134530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descr="huge.3.18524.jpg"/>
          <p:cNvPicPr>
            <a:picLocks noChangeAspect="1"/>
          </p:cNvPicPr>
          <p:nvPr/>
        </p:nvPicPr>
        <p:blipFill>
          <a:blip r:embed="rId5" cstate="print"/>
          <a:stretch>
            <a:fillRect/>
          </a:stretch>
        </p:blipFill>
        <p:spPr>
          <a:xfrm>
            <a:off x="2591560" y="4730080"/>
            <a:ext cx="2137420" cy="2127920"/>
          </a:xfrm>
          <a:prstGeom prst="rect">
            <a:avLst/>
          </a:prstGeom>
        </p:spPr>
      </p:pic>
      <p:pic>
        <p:nvPicPr>
          <p:cNvPr id="10" name="Obrázek 9" descr="Obsah obrázku osoba, muž, držení  Popis byl vytvořen automaticky">
            <a:extLst>
              <a:ext uri="{FF2B5EF4-FFF2-40B4-BE49-F238E27FC236}">
                <a16:creationId xmlns:a16="http://schemas.microsoft.com/office/drawing/2014/main" id="{1619FD35-43BD-43A2-96AF-C78AEFE5BF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410" y="4709572"/>
            <a:ext cx="1616380" cy="2124454"/>
          </a:xfrm>
          <a:prstGeom prst="rect">
            <a:avLst/>
          </a:prstGeom>
        </p:spPr>
      </p:pic>
      <p:sp>
        <p:nvSpPr>
          <p:cNvPr id="4" name="TextovéPole 3">
            <a:extLst>
              <a:ext uri="{FF2B5EF4-FFF2-40B4-BE49-F238E27FC236}">
                <a16:creationId xmlns:a16="http://schemas.microsoft.com/office/drawing/2014/main" id="{18488759-EF4D-54E8-125F-76E62C6E8C98}"/>
              </a:ext>
            </a:extLst>
          </p:cNvPr>
          <p:cNvSpPr txBox="1"/>
          <p:nvPr/>
        </p:nvSpPr>
        <p:spPr>
          <a:xfrm>
            <a:off x="263352" y="5722539"/>
            <a:ext cx="1368152" cy="984885"/>
          </a:xfrm>
          <a:prstGeom prst="rect">
            <a:avLst/>
          </a:prstGeom>
          <a:noFill/>
        </p:spPr>
        <p:txBody>
          <a:bodyPr wrap="square" rtlCol="0">
            <a:spAutoFit/>
          </a:bodyPr>
          <a:lstStyle/>
          <a:p>
            <a:pPr algn="l" rtl="0"/>
            <a:r>
              <a:rPr lang="cs-CZ"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https://www.leseleveursfaceauxpredateurs.fr/wp-content/uploads/2023/07/Dossier-2022_Pastoralisme-en-danger-FNO-web.pdf</a:t>
            </a:r>
            <a:endParaRPr lang="cs-CZ" sz="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85408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D524CAE-9C3F-BC1E-5C32-17E48EAE6A0B}"/>
              </a:ext>
            </a:extLst>
          </p:cNvPr>
          <p:cNvSpPr>
            <a:spLocks noGrp="1"/>
          </p:cNvSpPr>
          <p:nvPr>
            <p:ph type="sldNum" sz="quarter" idx="12"/>
          </p:nvPr>
        </p:nvSpPr>
        <p:spPr/>
        <p:txBody>
          <a:bodyPr/>
          <a:lstStyle/>
          <a:p>
            <a:pPr algn="l" rtl="0"/>
            <a:fld id="{4FAB73BC-B049-4115-A692-8D63A059BFB8}" type="slidenum">
              <a:rPr lang="en-US" smtClean="0"/>
              <a:pPr algn="l" rtl="0"/>
              <a:t>37</a:t>
            </a:fld>
            <a:endParaRPr lang="en-US" dirty="0"/>
          </a:p>
        </p:txBody>
      </p:sp>
      <p:pic>
        <p:nvPicPr>
          <p:cNvPr id="4" name="Obrázek 3">
            <a:extLst>
              <a:ext uri="{FF2B5EF4-FFF2-40B4-BE49-F238E27FC236}">
                <a16:creationId xmlns:a16="http://schemas.microsoft.com/office/drawing/2014/main" id="{07EAD962-B2C0-A11E-1CA9-8D3F29E94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5807968" cy="3473592"/>
          </a:xfrm>
          <a:prstGeom prst="rect">
            <a:avLst/>
          </a:prstGeom>
        </p:spPr>
      </p:pic>
      <p:pic>
        <p:nvPicPr>
          <p:cNvPr id="6" name="Obrázek 5">
            <a:extLst>
              <a:ext uri="{FF2B5EF4-FFF2-40B4-BE49-F238E27FC236}">
                <a16:creationId xmlns:a16="http://schemas.microsoft.com/office/drawing/2014/main" id="{9C8FEA41-4B2A-F943-727C-553220DAE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858" y="260648"/>
            <a:ext cx="6335968" cy="2952328"/>
          </a:xfrm>
          <a:prstGeom prst="rect">
            <a:avLst/>
          </a:prstGeom>
        </p:spPr>
      </p:pic>
      <p:pic>
        <p:nvPicPr>
          <p:cNvPr id="8" name="Obrázek 7">
            <a:extLst>
              <a:ext uri="{FF2B5EF4-FFF2-40B4-BE49-F238E27FC236}">
                <a16:creationId xmlns:a16="http://schemas.microsoft.com/office/drawing/2014/main" id="{7B9C0AC1-F02E-B15E-5702-2C8829168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6858" y="3662232"/>
            <a:ext cx="6255806" cy="3061480"/>
          </a:xfrm>
          <a:prstGeom prst="rect">
            <a:avLst/>
          </a:prstGeom>
        </p:spPr>
      </p:pic>
      <p:sp>
        <p:nvSpPr>
          <p:cNvPr id="9" name="TextovéPole 8">
            <a:extLst>
              <a:ext uri="{FF2B5EF4-FFF2-40B4-BE49-F238E27FC236}">
                <a16:creationId xmlns:a16="http://schemas.microsoft.com/office/drawing/2014/main" id="{BBB4A2C9-C581-6D80-8708-5037B89C4BC2}"/>
              </a:ext>
            </a:extLst>
          </p:cNvPr>
          <p:cNvSpPr txBox="1"/>
          <p:nvPr/>
        </p:nvSpPr>
        <p:spPr>
          <a:xfrm>
            <a:off x="191344" y="6429087"/>
            <a:ext cx="4392488" cy="584775"/>
          </a:xfrm>
          <a:prstGeom prst="rect">
            <a:avLst/>
          </a:prstGeom>
          <a:noFill/>
        </p:spPr>
        <p:txBody>
          <a:bodyPr wrap="square" rtlCol="0">
            <a:spAutoFit/>
          </a:bodyPr>
          <a:lstStyle/>
          <a:p>
            <a:pPr algn="l" rtl="0"/>
            <a:r>
              <a:rPr lang="cs-CZ" sz="800" dirty="0">
                <a:hlinkClick r:id="rId5"/>
              </a:rPr>
              <a:t>https://www.youtube.com/watch?v=1siSZMJGMRs&amp;t=119s</a:t>
            </a:r>
            <a:endParaRPr lang="cs-CZ" sz="800" dirty="0"/>
          </a:p>
          <a:p>
            <a:pPr algn="l" rtl="0"/>
            <a:r>
              <a:rPr lang="cs-CZ" sz="800" dirty="0">
                <a:hlinkClick r:id="rId6"/>
              </a:rPr>
              <a:t>https://leloupdanslabergerie.fr/</a:t>
            </a:r>
            <a:endParaRPr lang="cs-CZ" sz="800" dirty="0"/>
          </a:p>
          <a:p>
            <a:pPr algn="l" rtl="0"/>
            <a:endParaRPr lang="cs-CZ" sz="800" dirty="0"/>
          </a:p>
          <a:p>
            <a:pPr algn="l" rtl="0"/>
            <a:endParaRPr lang="cs-CZ" sz="800" dirty="0"/>
          </a:p>
        </p:txBody>
      </p:sp>
      <p:sp>
        <p:nvSpPr>
          <p:cNvPr id="10" name="TextovéPole 9">
            <a:extLst>
              <a:ext uri="{FF2B5EF4-FFF2-40B4-BE49-F238E27FC236}">
                <a16:creationId xmlns:a16="http://schemas.microsoft.com/office/drawing/2014/main" id="{69E40935-FE4D-AAA4-9A72-490E642A4CFA}"/>
              </a:ext>
            </a:extLst>
          </p:cNvPr>
          <p:cNvSpPr txBox="1"/>
          <p:nvPr/>
        </p:nvSpPr>
        <p:spPr>
          <a:xfrm>
            <a:off x="119336" y="3782209"/>
            <a:ext cx="5616624" cy="2646878"/>
          </a:xfrm>
          <a:prstGeom prst="rect">
            <a:avLst/>
          </a:prstGeom>
          <a:noFill/>
        </p:spPr>
        <p:txBody>
          <a:bodyPr wrap="square" rtlCol="0">
            <a:spAutoFit/>
          </a:bodyPr>
          <a:lstStyle/>
          <a:p>
            <a:pPr algn="ctr" rtl="0"/>
            <a:r>
              <a:rPr lang="cs-CZ" dirty="0">
                <a:solidFill>
                  <a:srgbClr val="000000"/>
                </a:solidFill>
                <a:latin typeface="Open Sans" panose="020B0606030504020204" pitchFamily="34" charset="0"/>
              </a:rPr>
              <a:t>p</a:t>
            </a:r>
            <a:r>
              <a:rPr lang="cs-CZ" b="0" i="0" dirty="0">
                <a:solidFill>
                  <a:srgbClr val="000000"/>
                </a:solidFill>
                <a:effectLst/>
                <a:latin typeface="Open Sans" panose="020B0606030504020204" pitchFamily="34" charset="0"/>
              </a:rPr>
              <a:t>stran</a:t>
            </a:r>
            <a:r>
              <a:rPr lang="cs-CZ" b="1" i="0" dirty="0">
                <a:solidFill>
                  <a:srgbClr val="000000"/>
                </a:solidFill>
                <a:effectLst/>
                <a:latin typeface="Open Sans" panose="020B0606030504020204" pitchFamily="34" charset="0"/>
              </a:rPr>
              <a:t>OFB</a:t>
            </a:r>
            <a:r>
              <a:rPr lang="cs-CZ" b="0" i="0" dirty="0">
                <a:solidFill>
                  <a:srgbClr val="000000"/>
                </a:solidFill>
                <a:effectLst/>
                <a:latin typeface="Open Sans" panose="020B0606030504020204" pitchFamily="34" charset="0"/>
              </a:rPr>
              <a:t>(Francoski organ za biotsko raznovrstnost) volkovi</a:t>
            </a:r>
            <a:r>
              <a:rPr lang="cs-CZ" b="1" i="0" dirty="0">
                <a:solidFill>
                  <a:srgbClr val="000000"/>
                </a:solidFill>
                <a:effectLst/>
                <a:latin typeface="Open Sans" panose="020B0606030504020204" pitchFamily="34" charset="0"/>
              </a:rPr>
              <a:t>vsako leto ubije okoli 12.000 domačih živali</a:t>
            </a:r>
            <a:r>
              <a:rPr lang="cs-CZ" b="0" i="0" dirty="0">
                <a:solidFill>
                  <a:srgbClr val="000000"/>
                </a:solidFill>
                <a:effectLst/>
                <a:latin typeface="Open Sans" panose="020B0606030504020204" pitchFamily="34" charset="0"/>
              </a:rPr>
              <a:t>. To so uradne številke, a daleč od realnosti.</a:t>
            </a:r>
          </a:p>
          <a:p>
            <a:pPr algn="ctr" rtl="0"/>
            <a:r>
              <a:rPr lang="cs-CZ" sz="2000" b="1" i="0" dirty="0">
                <a:solidFill>
                  <a:srgbClr val="FF0000"/>
                </a:solidFill>
                <a:effectLst/>
                <a:latin typeface="Open Sans" panose="020B0606030504020204" pitchFamily="34" charset="0"/>
              </a:rPr>
              <a:t>Resnično</a:t>
            </a:r>
            <a:r>
              <a:rPr lang="cs-CZ" sz="2000" b="0" i="0" dirty="0">
                <a:solidFill>
                  <a:srgbClr val="FF0000"/>
                </a:solidFill>
                <a:effectLst/>
                <a:latin typeface="Open Sans" panose="020B0606030504020204" pitchFamily="34" charset="0"/>
              </a:rPr>
              <a:t> </a:t>
            </a:r>
            <a:r>
              <a:rPr lang="cs-CZ" sz="2000" b="1" i="0" dirty="0">
                <a:solidFill>
                  <a:srgbClr val="FF0000"/>
                </a:solidFill>
                <a:effectLst/>
                <a:latin typeface="Open Sans" panose="020B0606030504020204" pitchFamily="34" charset="0"/>
              </a:rPr>
              <a:t>število žrtev se giblje okoli 18.000 živali</a:t>
            </a:r>
            <a:r>
              <a:rPr lang="cs-CZ" b="1" i="0" dirty="0">
                <a:solidFill>
                  <a:srgbClr val="000000"/>
                </a:solidFill>
                <a:effectLst/>
                <a:latin typeface="Open Sans" panose="020B0606030504020204" pitchFamily="34" charset="0"/>
              </a:rPr>
              <a:t>.</a:t>
            </a:r>
            <a:r>
              <a:rPr lang="cs-CZ" b="0" i="0" dirty="0">
                <a:solidFill>
                  <a:srgbClr val="000000"/>
                </a:solidFill>
                <a:effectLst/>
                <a:latin typeface="Open Sans" panose="020B0606030504020204" pitchFamily="34" charset="0"/>
              </a:rPr>
              <a:t> </a:t>
            </a:r>
          </a:p>
          <a:p>
            <a:pPr algn="ctr" rtl="0"/>
            <a:r>
              <a:rPr lang="cs-CZ" b="0" i="0" dirty="0">
                <a:solidFill>
                  <a:srgbClr val="000000"/>
                </a:solidFill>
                <a:effectLst/>
                <a:latin typeface="Open Sans" panose="020B0606030504020204" pitchFamily="34" charset="0"/>
              </a:rPr>
              <a:t>Splošno sprejeto je, da je za vsaki dve ubiti živali tretjina izgubljena, vendar ni upoštevana in odškodnina</a:t>
            </a:r>
            <a:endParaRPr lang="cs-CZ" dirty="0"/>
          </a:p>
        </p:txBody>
      </p:sp>
    </p:spTree>
    <p:extLst>
      <p:ext uri="{BB962C8B-B14F-4D97-AF65-F5344CB8AC3E}">
        <p14:creationId xmlns:p14="http://schemas.microsoft.com/office/powerpoint/2010/main" val="2826257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1D03B05-472E-5D74-2B36-A78304089482}"/>
              </a:ext>
            </a:extLst>
          </p:cNvPr>
          <p:cNvSpPr>
            <a:spLocks noGrp="1"/>
          </p:cNvSpPr>
          <p:nvPr>
            <p:ph type="sldNum" sz="quarter" idx="12"/>
          </p:nvPr>
        </p:nvSpPr>
        <p:spPr/>
        <p:txBody>
          <a:bodyPr/>
          <a:lstStyle/>
          <a:p>
            <a:pPr algn="l" rtl="0"/>
            <a:fld id="{4FAB73BC-B049-4115-A692-8D63A059BFB8}" type="slidenum">
              <a:rPr lang="en-US" smtClean="0"/>
              <a:pPr algn="l" rtl="0"/>
              <a:t>38</a:t>
            </a:fld>
            <a:endParaRPr lang="en-US" dirty="0"/>
          </a:p>
        </p:txBody>
      </p:sp>
      <p:pic>
        <p:nvPicPr>
          <p:cNvPr id="4" name="Obrázek 3">
            <a:extLst>
              <a:ext uri="{FF2B5EF4-FFF2-40B4-BE49-F238E27FC236}">
                <a16:creationId xmlns:a16="http://schemas.microsoft.com/office/drawing/2014/main" id="{B6FEC7E4-CB56-2A7C-7E92-B41AA1C0F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824" y="1231744"/>
            <a:ext cx="7220525" cy="4094112"/>
          </a:xfrm>
          <a:prstGeom prst="rect">
            <a:avLst/>
          </a:prstGeom>
        </p:spPr>
      </p:pic>
      <p:cxnSp>
        <p:nvCxnSpPr>
          <p:cNvPr id="6" name="Přímá spojnice se šipkou 5">
            <a:extLst>
              <a:ext uri="{FF2B5EF4-FFF2-40B4-BE49-F238E27FC236}">
                <a16:creationId xmlns:a16="http://schemas.microsoft.com/office/drawing/2014/main" id="{96870EE1-D705-AA6A-59E5-892BEB8A5580}"/>
              </a:ext>
            </a:extLst>
          </p:cNvPr>
          <p:cNvCxnSpPr>
            <a:cxnSpLocks/>
          </p:cNvCxnSpPr>
          <p:nvPr/>
        </p:nvCxnSpPr>
        <p:spPr>
          <a:xfrm>
            <a:off x="3071664" y="1825530"/>
            <a:ext cx="1800200"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46DB7A10-4FC1-772F-4BA0-8A51287A790D}"/>
              </a:ext>
            </a:extLst>
          </p:cNvPr>
          <p:cNvCxnSpPr/>
          <p:nvPr/>
        </p:nvCxnSpPr>
        <p:spPr>
          <a:xfrm>
            <a:off x="2927648" y="3409887"/>
            <a:ext cx="2088232"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21B80BE6-DD63-112E-4C20-42219411DE39}"/>
              </a:ext>
            </a:extLst>
          </p:cNvPr>
          <p:cNvCxnSpPr/>
          <p:nvPr/>
        </p:nvCxnSpPr>
        <p:spPr>
          <a:xfrm>
            <a:off x="2927648" y="3893366"/>
            <a:ext cx="208823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71A1C7FF-2FF2-D910-99EE-9F25369C7029}"/>
              </a:ext>
            </a:extLst>
          </p:cNvPr>
          <p:cNvSpPr txBox="1"/>
          <p:nvPr/>
        </p:nvSpPr>
        <p:spPr>
          <a:xfrm>
            <a:off x="1631504" y="1556792"/>
            <a:ext cx="1728192" cy="2585323"/>
          </a:xfrm>
          <a:prstGeom prst="rect">
            <a:avLst/>
          </a:prstGeom>
          <a:noFill/>
        </p:spPr>
        <p:txBody>
          <a:bodyPr wrap="square" rtlCol="0">
            <a:spAutoFit/>
          </a:bodyPr>
          <a:lstStyle/>
          <a:p>
            <a:pPr algn="l" rtl="0"/>
            <a:r>
              <a:rPr lang="cs-CZ" dirty="0"/>
              <a:t>Ministrstvo za kmetijstvo</a:t>
            </a:r>
          </a:p>
          <a:p>
            <a:pPr algn="l" rtl="0"/>
            <a:endParaRPr lang="cs-CZ" dirty="0"/>
          </a:p>
          <a:p>
            <a:pPr algn="l" rtl="0"/>
            <a:endParaRPr lang="cs-CZ" dirty="0"/>
          </a:p>
          <a:p>
            <a:pPr algn="l" rtl="0"/>
            <a:endParaRPr lang="cs-CZ" dirty="0"/>
          </a:p>
          <a:p>
            <a:pPr algn="l" rtl="0"/>
            <a:endParaRPr lang="cs-CZ" dirty="0"/>
          </a:p>
          <a:p>
            <a:pPr algn="l" rtl="0"/>
            <a:r>
              <a:rPr lang="cs-CZ" dirty="0"/>
              <a:t>Rejci</a:t>
            </a:r>
          </a:p>
          <a:p>
            <a:pPr algn="l" rtl="0"/>
            <a:endParaRPr lang="cs-CZ" dirty="0"/>
          </a:p>
          <a:p>
            <a:pPr algn="l" rtl="0"/>
            <a:r>
              <a:rPr lang="cs-CZ" dirty="0"/>
              <a:t>Odškodnina</a:t>
            </a:r>
          </a:p>
        </p:txBody>
      </p:sp>
      <p:cxnSp>
        <p:nvCxnSpPr>
          <p:cNvPr id="16" name="Přímá spojnice se šipkou 15">
            <a:extLst>
              <a:ext uri="{FF2B5EF4-FFF2-40B4-BE49-F238E27FC236}">
                <a16:creationId xmlns:a16="http://schemas.microsoft.com/office/drawing/2014/main" id="{E2543819-152A-27C1-F825-F5CB51BC6248}"/>
              </a:ext>
            </a:extLst>
          </p:cNvPr>
          <p:cNvCxnSpPr/>
          <p:nvPr/>
        </p:nvCxnSpPr>
        <p:spPr>
          <a:xfrm flipH="1">
            <a:off x="2783632" y="4142115"/>
            <a:ext cx="2088232" cy="511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AE1D6250-2BF6-42DC-FC37-FEE51D865F06}"/>
              </a:ext>
            </a:extLst>
          </p:cNvPr>
          <p:cNvSpPr txBox="1"/>
          <p:nvPr/>
        </p:nvSpPr>
        <p:spPr>
          <a:xfrm>
            <a:off x="0" y="4695420"/>
            <a:ext cx="4234185" cy="2062103"/>
          </a:xfrm>
          <a:prstGeom prst="rect">
            <a:avLst/>
          </a:prstGeom>
          <a:noFill/>
        </p:spPr>
        <p:txBody>
          <a:bodyPr wrap="square" rtlCol="0">
            <a:spAutoFit/>
          </a:bodyPr>
          <a:lstStyle/>
          <a:p>
            <a:pPr algn="ctr" rtl="0"/>
            <a:r>
              <a:rPr lang="cs-CZ" sz="3200" b="1" dirty="0">
                <a:solidFill>
                  <a:srgbClr val="FF0000"/>
                </a:solidFill>
              </a:rPr>
              <a:t>Vsak volk je Francijo leta 2020 stal 1.600.000 CZK neposrednih stroškov</a:t>
            </a:r>
          </a:p>
        </p:txBody>
      </p:sp>
    </p:spTree>
    <p:extLst>
      <p:ext uri="{BB962C8B-B14F-4D97-AF65-F5344CB8AC3E}">
        <p14:creationId xmlns:p14="http://schemas.microsoft.com/office/powerpoint/2010/main" val="2419064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E7D3CAB-F744-419C-8346-A57E67487AC7}"/>
              </a:ext>
            </a:extLst>
          </p:cNvPr>
          <p:cNvSpPr>
            <a:spLocks noGrp="1"/>
          </p:cNvSpPr>
          <p:nvPr>
            <p:ph type="sldNum" sz="quarter" idx="12"/>
          </p:nvPr>
        </p:nvSpPr>
        <p:spPr/>
        <p:txBody>
          <a:bodyPr/>
          <a:lstStyle/>
          <a:p>
            <a:pPr algn="l" rtl="0"/>
            <a:fld id="{4FAB73BC-B049-4115-A692-8D63A059BFB8}" type="slidenum">
              <a:rPr lang="en-US" smtClean="0"/>
              <a:pPr algn="l" rtl="0"/>
              <a:t>39</a:t>
            </a:fld>
            <a:endParaRPr lang="en-US" dirty="0"/>
          </a:p>
        </p:txBody>
      </p:sp>
      <p:pic>
        <p:nvPicPr>
          <p:cNvPr id="4" name="Obrázek 3">
            <a:extLst>
              <a:ext uri="{FF2B5EF4-FFF2-40B4-BE49-F238E27FC236}">
                <a16:creationId xmlns:a16="http://schemas.microsoft.com/office/drawing/2014/main" id="{6AE4D0BE-F3CB-42E1-A73E-8F424349D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895" y="0"/>
            <a:ext cx="10172210" cy="6858000"/>
          </a:xfrm>
          <a:prstGeom prst="rect">
            <a:avLst/>
          </a:prstGeom>
        </p:spPr>
      </p:pic>
    </p:spTree>
    <p:extLst>
      <p:ext uri="{BB962C8B-B14F-4D97-AF65-F5344CB8AC3E}">
        <p14:creationId xmlns:p14="http://schemas.microsoft.com/office/powerpoint/2010/main" val="275191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B473BE4-925E-666E-3C2B-C0FD58FE4C82}"/>
              </a:ext>
            </a:extLst>
          </p:cNvPr>
          <p:cNvSpPr>
            <a:spLocks noGrp="1"/>
          </p:cNvSpPr>
          <p:nvPr>
            <p:ph type="sldNum" sz="quarter" idx="12"/>
          </p:nvPr>
        </p:nvSpPr>
        <p:spPr/>
        <p:txBody>
          <a:bodyPr/>
          <a:lstStyle/>
          <a:p>
            <a:fld id="{4FAB73BC-B049-4115-A692-8D63A059BFB8}" type="slidenum">
              <a:rPr lang="en-US" smtClean="0"/>
              <a:pPr algn="l" rtl="0"/>
              <a:t>4</a:t>
            </a:fld>
            <a:endParaRPr lang="en-US" dirty="0"/>
          </a:p>
        </p:txBody>
      </p:sp>
      <p:pic>
        <p:nvPicPr>
          <p:cNvPr id="4" name="Obrázek 3">
            <a:extLst>
              <a:ext uri="{FF2B5EF4-FFF2-40B4-BE49-F238E27FC236}">
                <a16:creationId xmlns:a16="http://schemas.microsoft.com/office/drawing/2014/main" id="{4475BD0E-1315-13D0-C1E8-CF21558DC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12" y="30208"/>
            <a:ext cx="4091947" cy="3068960"/>
          </a:xfrm>
          <a:prstGeom prst="rect">
            <a:avLst/>
          </a:prstGeom>
        </p:spPr>
      </p:pic>
      <p:pic>
        <p:nvPicPr>
          <p:cNvPr id="6" name="Obrázek 5">
            <a:extLst>
              <a:ext uri="{FF2B5EF4-FFF2-40B4-BE49-F238E27FC236}">
                <a16:creationId xmlns:a16="http://schemas.microsoft.com/office/drawing/2014/main" id="{C368A338-A16B-7A0E-BD33-AC7E82587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08" y="3114904"/>
            <a:ext cx="4086267" cy="2952328"/>
          </a:xfrm>
          <a:prstGeom prst="rect">
            <a:avLst/>
          </a:prstGeom>
        </p:spPr>
      </p:pic>
      <p:sp>
        <p:nvSpPr>
          <p:cNvPr id="7" name="TextovéPole 6">
            <a:extLst>
              <a:ext uri="{FF2B5EF4-FFF2-40B4-BE49-F238E27FC236}">
                <a16:creationId xmlns:a16="http://schemas.microsoft.com/office/drawing/2014/main" id="{F077FD40-9390-2FBF-2F23-62B2031172D0}"/>
              </a:ext>
            </a:extLst>
          </p:cNvPr>
          <p:cNvSpPr txBox="1"/>
          <p:nvPr/>
        </p:nvSpPr>
        <p:spPr>
          <a:xfrm>
            <a:off x="-55127" y="6067232"/>
            <a:ext cx="4564136" cy="646331"/>
          </a:xfrm>
          <a:prstGeom prst="rect">
            <a:avLst/>
          </a:prstGeom>
          <a:noFill/>
        </p:spPr>
        <p:txBody>
          <a:bodyPr wrap="square" rtlCol="0">
            <a:spAutoFit/>
          </a:bodyPr>
          <a:lstStyle/>
          <a:p>
            <a:pPr algn="ctr"/>
            <a:r>
              <a:rPr lang="cs-CZ" b="0" i="0" dirty="0" err="1">
                <a:solidFill>
                  <a:srgbClr val="000000"/>
                </a:solidFill>
                <a:effectLst/>
                <a:latin typeface="arial" panose="020B0604020202020204" pitchFamily="34" charset="0"/>
              </a:rPr>
              <a:t>Mélanie</a:t>
            </a:r>
            <a:r>
              <a:rPr lang="cs-CZ" b="0" i="0" dirty="0">
                <a:solidFill>
                  <a:srgbClr val="000000"/>
                </a:solidFill>
                <a:effectLst/>
                <a:latin typeface="arial" panose="020B0604020202020204" pitchFamily="34" charset="0"/>
              </a:rPr>
              <a:t> Brunet </a:t>
            </a:r>
          </a:p>
          <a:p>
            <a:pPr algn="ctr" rtl="0"/>
            <a:r>
              <a:rPr lang="cs-CZ" b="0" i="0" dirty="0" err="1">
                <a:solidFill>
                  <a:srgbClr val="000000"/>
                </a:solidFill>
                <a:effectLst/>
                <a:latin typeface="arial" panose="020B0604020202020204" pitchFamily="34" charset="0"/>
              </a:rPr>
              <a:t>Združenje</a:t>
            </a:r>
            <a:r>
              <a:rPr lang="cs-CZ" b="0" i="0" dirty="0">
                <a:solidFill>
                  <a:srgbClr val="000000"/>
                </a:solidFill>
                <a:effectLst/>
                <a:latin typeface="arial" panose="020B0604020202020204" pitchFamily="34" charset="0"/>
              </a:rPr>
              <a:t> za pašo in biodiverziteto</a:t>
            </a:r>
            <a:endParaRPr lang="cs-CZ" dirty="0"/>
          </a:p>
        </p:txBody>
      </p:sp>
      <p:pic>
        <p:nvPicPr>
          <p:cNvPr id="9" name="Obrázek 8">
            <a:extLst>
              <a:ext uri="{FF2B5EF4-FFF2-40B4-BE49-F238E27FC236}">
                <a16:creationId xmlns:a16="http://schemas.microsoft.com/office/drawing/2014/main" id="{B115114C-1835-076B-C2F6-BBCEB3EE8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848" y="188640"/>
            <a:ext cx="2495766" cy="3120660"/>
          </a:xfrm>
          <a:prstGeom prst="rect">
            <a:avLst/>
          </a:prstGeom>
        </p:spPr>
      </p:pic>
      <p:pic>
        <p:nvPicPr>
          <p:cNvPr id="11" name="Obrázek 10">
            <a:extLst>
              <a:ext uri="{FF2B5EF4-FFF2-40B4-BE49-F238E27FC236}">
                <a16:creationId xmlns:a16="http://schemas.microsoft.com/office/drawing/2014/main" id="{54E9D950-0AE9-6014-224D-6EE0AA1B3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5429" y="188641"/>
            <a:ext cx="2556827" cy="3120660"/>
          </a:xfrm>
          <a:prstGeom prst="rect">
            <a:avLst/>
          </a:prstGeom>
        </p:spPr>
      </p:pic>
      <p:pic>
        <p:nvPicPr>
          <p:cNvPr id="13" name="Obrázek 12">
            <a:extLst>
              <a:ext uri="{FF2B5EF4-FFF2-40B4-BE49-F238E27FC236}">
                <a16:creationId xmlns:a16="http://schemas.microsoft.com/office/drawing/2014/main" id="{D313031A-A651-C928-421B-1DB6E9ACAE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8823" y="360697"/>
            <a:ext cx="2389465" cy="2992379"/>
          </a:xfrm>
          <a:prstGeom prst="rect">
            <a:avLst/>
          </a:prstGeom>
        </p:spPr>
      </p:pic>
      <p:pic>
        <p:nvPicPr>
          <p:cNvPr id="15" name="Obrázek 14">
            <a:extLst>
              <a:ext uri="{FF2B5EF4-FFF2-40B4-BE49-F238E27FC236}">
                <a16:creationId xmlns:a16="http://schemas.microsoft.com/office/drawing/2014/main" id="{437095F2-5347-45FD-3B3C-ECC58A4C89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8554" y="3607542"/>
            <a:ext cx="2146904" cy="2713448"/>
          </a:xfrm>
          <a:prstGeom prst="rect">
            <a:avLst/>
          </a:prstGeom>
        </p:spPr>
      </p:pic>
      <p:pic>
        <p:nvPicPr>
          <p:cNvPr id="17" name="Obrázek 16">
            <a:extLst>
              <a:ext uri="{FF2B5EF4-FFF2-40B4-BE49-F238E27FC236}">
                <a16:creationId xmlns:a16="http://schemas.microsoft.com/office/drawing/2014/main" id="{92C4DAAA-A935-B0C4-2283-463DDCE167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5812" y="3508423"/>
            <a:ext cx="2303011" cy="2891990"/>
          </a:xfrm>
          <a:prstGeom prst="rect">
            <a:avLst/>
          </a:prstGeom>
        </p:spPr>
      </p:pic>
      <p:pic>
        <p:nvPicPr>
          <p:cNvPr id="19" name="Obrázek 18">
            <a:extLst>
              <a:ext uri="{FF2B5EF4-FFF2-40B4-BE49-F238E27FC236}">
                <a16:creationId xmlns:a16="http://schemas.microsoft.com/office/drawing/2014/main" id="{85D75A43-22A6-16FE-2FD8-9E9F5EA715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1378" y="3504925"/>
            <a:ext cx="2544353" cy="3188294"/>
          </a:xfrm>
          <a:prstGeom prst="rect">
            <a:avLst/>
          </a:prstGeom>
        </p:spPr>
      </p:pic>
      <p:sp>
        <p:nvSpPr>
          <p:cNvPr id="20" name="TextovéPole 19">
            <a:extLst>
              <a:ext uri="{FF2B5EF4-FFF2-40B4-BE49-F238E27FC236}">
                <a16:creationId xmlns:a16="http://schemas.microsoft.com/office/drawing/2014/main" id="{129AFD1D-BC67-3BD2-2B15-7211EAF2D5DA}"/>
              </a:ext>
            </a:extLst>
          </p:cNvPr>
          <p:cNvSpPr txBox="1"/>
          <p:nvPr/>
        </p:nvSpPr>
        <p:spPr>
          <a:xfrm>
            <a:off x="9362532" y="5019975"/>
            <a:ext cx="2743199" cy="1477328"/>
          </a:xfrm>
          <a:prstGeom prst="rect">
            <a:avLst/>
          </a:prstGeom>
          <a:noFill/>
        </p:spPr>
        <p:txBody>
          <a:bodyPr wrap="square" rtlCol="0">
            <a:spAutoFit/>
          </a:bodyPr>
          <a:lstStyle/>
          <a:p>
            <a:pPr algn="ctr" rtl="0"/>
            <a:r>
              <a:rPr lang="cs-CZ" dirty="0"/>
              <a:t>Končno izjavo so podpisali predstavniki 45 organizacij po vsej Evropi, podprli pa so jo tudi poslanci Evropskega parlamenta.</a:t>
            </a:r>
          </a:p>
        </p:txBody>
      </p:sp>
    </p:spTree>
    <p:extLst>
      <p:ext uri="{BB962C8B-B14F-4D97-AF65-F5344CB8AC3E}">
        <p14:creationId xmlns:p14="http://schemas.microsoft.com/office/powerpoint/2010/main" val="3941874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8022A6D-F6C8-43BC-9236-FBEE31D87DD3}"/>
              </a:ext>
            </a:extLst>
          </p:cNvPr>
          <p:cNvSpPr>
            <a:spLocks noGrp="1"/>
          </p:cNvSpPr>
          <p:nvPr>
            <p:ph type="sldNum" sz="quarter" idx="12"/>
          </p:nvPr>
        </p:nvSpPr>
        <p:spPr/>
        <p:txBody>
          <a:bodyPr/>
          <a:lstStyle/>
          <a:p>
            <a:pPr algn="l" rtl="0"/>
            <a:fld id="{4FAB73BC-B049-4115-A692-8D63A059BFB8}" type="slidenum">
              <a:rPr lang="en-US" smtClean="0"/>
              <a:pPr algn="l" rtl="0"/>
              <a:t>40</a:t>
            </a:fld>
            <a:endParaRPr lang="en-US" dirty="0"/>
          </a:p>
        </p:txBody>
      </p:sp>
      <p:pic>
        <p:nvPicPr>
          <p:cNvPr id="4" name="Obrázek 3">
            <a:extLst>
              <a:ext uri="{FF2B5EF4-FFF2-40B4-BE49-F238E27FC236}">
                <a16:creationId xmlns:a16="http://schemas.microsoft.com/office/drawing/2014/main" id="{E602E1E0-7756-4377-AEFB-54E73B361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236" y="0"/>
            <a:ext cx="10192570" cy="6858000"/>
          </a:xfrm>
          <a:prstGeom prst="rect">
            <a:avLst/>
          </a:prstGeom>
        </p:spPr>
      </p:pic>
      <p:sp>
        <p:nvSpPr>
          <p:cNvPr id="3" name="TextovéPole 2">
            <a:extLst>
              <a:ext uri="{FF2B5EF4-FFF2-40B4-BE49-F238E27FC236}">
                <a16:creationId xmlns:a16="http://schemas.microsoft.com/office/drawing/2014/main" id="{9DA9D1A4-D321-48E7-96EF-42262C9D2AF0}"/>
              </a:ext>
            </a:extLst>
          </p:cNvPr>
          <p:cNvSpPr txBox="1"/>
          <p:nvPr/>
        </p:nvSpPr>
        <p:spPr>
          <a:xfrm>
            <a:off x="29021" y="116632"/>
            <a:ext cx="1944215" cy="4001095"/>
          </a:xfrm>
          <a:prstGeom prst="rect">
            <a:avLst/>
          </a:prstGeom>
          <a:noFill/>
        </p:spPr>
        <p:txBody>
          <a:bodyPr wrap="square" rtlCol="0">
            <a:spAutoFit/>
          </a:bodyPr>
          <a:lstStyle/>
          <a:p>
            <a:pPr algn="ctr" rtl="0"/>
            <a:r>
              <a:rPr lang="cs-CZ" sz="800" b="0" i="0" dirty="0">
                <a:solidFill>
                  <a:srgbClr val="000000"/>
                </a:solidFill>
                <a:effectLst/>
                <a:latin typeface="Dosis" panose="020B0604020202020204" pitchFamily="2" charset="-18"/>
              </a:rPr>
              <a:t>29. avgusta 2021 je v Švici potekala mednarodna konferenca o pašnih živalih in volkovih z naslovom</a:t>
            </a:r>
            <a:r>
              <a:rPr lang="cs-CZ" sz="800" b="0" i="1" dirty="0">
                <a:solidFill>
                  <a:srgbClr val="000000"/>
                </a:solidFill>
                <a:effectLst/>
                <a:latin typeface="Dosis" panose="020B0604020202020204" pitchFamily="2" charset="-18"/>
              </a:rPr>
              <a:t>»Volk</a:t>
            </a:r>
            <a:r>
              <a:rPr lang="cs-CZ" sz="800" b="0" i="1" dirty="0" err="1">
                <a:solidFill>
                  <a:srgbClr val="000000"/>
                </a:solidFill>
                <a:effectLst/>
                <a:latin typeface="Dosis" panose="020B0604020202020204" pitchFamily="2" charset="-18"/>
              </a:rPr>
              <a:t>in</a:t>
            </a:r>
            <a:r>
              <a:rPr lang="cs-CZ" sz="800" b="0" i="1" dirty="0">
                <a:solidFill>
                  <a:srgbClr val="000000"/>
                </a:solidFill>
                <a:effectLst/>
                <a:latin typeface="Dosis" panose="020B0604020202020204" pitchFamily="2" charset="-18"/>
              </a:rPr>
              <a:t> </a:t>
            </a:r>
            <a:r>
              <a:rPr lang="cs-CZ" sz="800" b="0" i="1" dirty="0" err="1">
                <a:solidFill>
                  <a:srgbClr val="000000"/>
                </a:solidFill>
                <a:effectLst/>
                <a:latin typeface="Dosis" panose="020B0604020202020204" pitchFamily="2" charset="-18"/>
              </a:rPr>
              <a:t>Hedenschutz</a:t>
            </a:r>
            <a:r>
              <a:rPr lang="cs-CZ" sz="800" b="0" i="1" dirty="0">
                <a:solidFill>
                  <a:srgbClr val="000000"/>
                </a:solidFill>
                <a:effectLst/>
                <a:latin typeface="Dosis" panose="020B0604020202020204" pitchFamily="2" charset="-18"/>
              </a:rPr>
              <a:t>-</a:t>
            </a:r>
            <a:r>
              <a:rPr lang="cs-CZ" sz="800" b="0" i="1" dirty="0" err="1">
                <a:solidFill>
                  <a:srgbClr val="000000"/>
                </a:solidFill>
                <a:effectLst/>
                <a:latin typeface="Dosis" panose="020B0604020202020204" pitchFamily="2" charset="-18"/>
              </a:rPr>
              <a:t>umre</a:t>
            </a:r>
            <a:r>
              <a:rPr lang="cs-CZ" sz="800" b="0" i="1" dirty="0">
                <a:solidFill>
                  <a:srgbClr val="000000"/>
                </a:solidFill>
                <a:effectLst/>
                <a:latin typeface="Dosis" panose="020B0604020202020204" pitchFamily="2" charset="-18"/>
              </a:rPr>
              <a:t> </a:t>
            </a:r>
            <a:r>
              <a:rPr lang="cs-CZ" sz="800" b="0" i="1" dirty="0" err="1">
                <a:solidFill>
                  <a:srgbClr val="000000"/>
                </a:solidFill>
                <a:effectLst/>
                <a:latin typeface="Dosis" panose="020B0604020202020204" pitchFamily="2" charset="-18"/>
              </a:rPr>
              <a:t>Meje</a:t>
            </a:r>
            <a:r>
              <a:rPr lang="cs-CZ" sz="800" b="0" i="1" dirty="0">
                <a:solidFill>
                  <a:srgbClr val="000000"/>
                </a:solidFill>
                <a:effectLst/>
                <a:latin typeface="Dosis" panose="020B0604020202020204" pitchFamily="2" charset="-18"/>
              </a:rPr>
              <a:t>"(</a:t>
            </a:r>
            <a:r>
              <a:rPr lang="pl-PL" sz="800" b="0" i="1" dirty="0">
                <a:solidFill>
                  <a:srgbClr val="000000"/>
                </a:solidFill>
                <a:effectLst/>
                <a:latin typeface="Dosis" panose="020B0604020202020204" pitchFamily="2" charset="-18"/>
              </a:rPr>
              <a:t>Volk in zaščita čred - meje)</a:t>
            </a:r>
            <a:r>
              <a:rPr lang="cs-CZ" sz="800" b="0" i="1" dirty="0">
                <a:solidFill>
                  <a:srgbClr val="000000"/>
                </a:solidFill>
                <a:effectLst/>
                <a:latin typeface="Dosis" panose="020B0604020202020204" pitchFamily="2" charset="-18"/>
              </a:rPr>
              <a:t>,</a:t>
            </a:r>
            <a:r>
              <a:rPr lang="cs-CZ" sz="800" b="0" dirty="0">
                <a:solidFill>
                  <a:srgbClr val="000000"/>
                </a:solidFill>
                <a:effectLst/>
                <a:latin typeface="Dosis" panose="020B0604020202020204" pitchFamily="2" charset="-18"/>
              </a:rPr>
              <a:t>ki</a:t>
            </a:r>
            <a:r>
              <a:rPr lang="cs-CZ" sz="800" b="0" i="0" dirty="0">
                <a:solidFill>
                  <a:srgbClr val="000000"/>
                </a:solidFill>
                <a:effectLst/>
                <a:latin typeface="Dosis" panose="020B0604020202020204" pitchFamily="2" charset="-18"/>
              </a:rPr>
              <a:t>omogočil izmenjavo švicarskih, nemških in francoskih izkušenj.</a:t>
            </a:r>
          </a:p>
          <a:p>
            <a:pPr algn="ctr" rtl="0"/>
            <a:endParaRPr lang="cs-CZ" sz="800" b="0" i="0" dirty="0">
              <a:solidFill>
                <a:srgbClr val="000000"/>
              </a:solidFill>
              <a:effectLst/>
              <a:latin typeface="Dosis" panose="020B0604020202020204" pitchFamily="2" charset="-18"/>
            </a:endParaRPr>
          </a:p>
          <a:p>
            <a:pPr algn="ctr" rtl="0"/>
            <a:r>
              <a:rPr lang="cs-CZ" sz="1100" kern="50" dirty="0">
                <a:effectLst/>
                <a:latin typeface="Times New Roman" panose="02020603050405020304" pitchFamily="18" charset="0"/>
                <a:ea typeface="SimSun" panose="02010600030101010101" pitchFamily="2" charset="-122"/>
                <a:cs typeface="Mangal" panose="02040503050203030202" pitchFamily="18" charset="0"/>
              </a:rPr>
              <a:t>Spregovoril je dr. Laurent Garde iz Francije, doktor ekologije in antropologije, ki dela na raziskovalnem inštitutu za upravljanje pašnikov v Alpah (CERPAM) in velja za enega najboljših strokovnjakov za ohranjanje čred v Evropi.</a:t>
            </a:r>
          </a:p>
          <a:p>
            <a:pPr algn="ctr" rtl="0"/>
            <a:r>
              <a:rPr lang="cs-CZ" sz="1100" kern="50" dirty="0">
                <a:effectLst/>
                <a:latin typeface="Times New Roman" panose="02020603050405020304" pitchFamily="18" charset="0"/>
                <a:ea typeface="SimSun" panose="02010600030101010101" pitchFamily="2" charset="-122"/>
                <a:cs typeface="Mangal" panose="02040503050203030202" pitchFamily="18" charset="0"/>
              </a:rPr>
              <a:t>Že 20 let se ukvarja z raziskovanjem in praktičnim izvajanjem ukrepov za zaščito čred v Franciji.</a:t>
            </a:r>
          </a:p>
          <a:p>
            <a:pPr algn="ctr" rtl="0"/>
            <a:r>
              <a:rPr lang="cs-CZ" sz="1100" kern="50" dirty="0">
                <a:latin typeface="Times New Roman" panose="02020603050405020304" pitchFamily="18" charset="0"/>
                <a:ea typeface="SimSun" panose="02010600030101010101" pitchFamily="2" charset="-122"/>
                <a:cs typeface="Mangal" panose="02040503050203030202" pitchFamily="18" charset="0"/>
              </a:rPr>
              <a:t>p</a:t>
            </a:r>
            <a:r>
              <a:rPr lang="cs-CZ" sz="1100" kern="50" dirty="0">
                <a:effectLst/>
                <a:latin typeface="Times New Roman" panose="02020603050405020304" pitchFamily="18" charset="0"/>
                <a:ea typeface="SimSun" panose="02010600030101010101" pitchFamily="2" charset="-122"/>
                <a:cs typeface="Mangal" panose="02040503050203030202" pitchFamily="18" charset="0"/>
              </a:rPr>
              <a:t>predstavila jasna dejstva.</a:t>
            </a:r>
          </a:p>
          <a:p>
            <a:pPr algn="ctr" rtl="0"/>
            <a:endParaRPr lang="cs-CZ" sz="1100"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200" b="1" kern="50" dirty="0">
                <a:solidFill>
                  <a:srgbClr val="C00000"/>
                </a:solidFill>
                <a:effectLst/>
                <a:latin typeface="Times New Roman" panose="02020603050405020304" pitchFamily="18" charset="0"/>
                <a:ea typeface="SimSun" panose="02010600030101010101" pitchFamily="2" charset="-122"/>
                <a:cs typeface="Mangal" panose="02040503050203030202" pitchFamily="18" charset="0"/>
              </a:rPr>
              <a:t>Brez usodnega posega se volkovi prilagodijo zaščitnim ukrepom.</a:t>
            </a:r>
            <a:endParaRPr lang="cs-CZ" sz="1200" b="1" dirty="0">
              <a:solidFill>
                <a:srgbClr val="C00000"/>
              </a:solidFill>
            </a:endParaRPr>
          </a:p>
        </p:txBody>
      </p:sp>
      <p:pic>
        <p:nvPicPr>
          <p:cNvPr id="6" name="Obrázek 5">
            <a:extLst>
              <a:ext uri="{FF2B5EF4-FFF2-40B4-BE49-F238E27FC236}">
                <a16:creationId xmlns:a16="http://schemas.microsoft.com/office/drawing/2014/main" id="{4E665BFF-03DE-4D37-AFFF-EE1CB8AC8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80" y="4441882"/>
            <a:ext cx="1499897" cy="2091962"/>
          </a:xfrm>
          <a:prstGeom prst="rect">
            <a:avLst/>
          </a:prstGeom>
        </p:spPr>
      </p:pic>
      <p:sp>
        <p:nvSpPr>
          <p:cNvPr id="7" name="TextovéPole 6">
            <a:extLst>
              <a:ext uri="{FF2B5EF4-FFF2-40B4-BE49-F238E27FC236}">
                <a16:creationId xmlns:a16="http://schemas.microsoft.com/office/drawing/2014/main" id="{795DECBD-8F73-4018-9E6F-29D43816633A}"/>
              </a:ext>
            </a:extLst>
          </p:cNvPr>
          <p:cNvSpPr txBox="1"/>
          <p:nvPr/>
        </p:nvSpPr>
        <p:spPr>
          <a:xfrm>
            <a:off x="117321" y="6629142"/>
            <a:ext cx="1765035" cy="184666"/>
          </a:xfrm>
          <a:prstGeom prst="rect">
            <a:avLst/>
          </a:prstGeom>
          <a:noFill/>
        </p:spPr>
        <p:txBody>
          <a:bodyPr wrap="none" rtlCol="0">
            <a:spAutoFit/>
          </a:bodyPr>
          <a:lstStyle/>
          <a:p>
            <a:pPr algn="l" rtl="0"/>
            <a:r>
              <a:rPr lang="cs-CZ" sz="600" u="sng" kern="50" dirty="0">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https://www.youtube.com/</a:t>
            </a:r>
            <a:r>
              <a:rPr lang="cs-CZ" sz="600" u="sng" kern="50" dirty="0" err="1">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gledati?v</a:t>
            </a:r>
            <a:r>
              <a:rPr lang="cs-CZ" sz="600" u="sng" kern="50" dirty="0">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a:t>
            </a:r>
            <a:r>
              <a:rPr lang="cs-CZ" sz="600" u="sng" kern="50" dirty="0" err="1">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PtccfgiYYEM</a:t>
            </a:r>
            <a:r>
              <a:rPr lang="cs-CZ" sz="600" kern="50" dirty="0">
                <a:effectLst/>
                <a:latin typeface="Times New Roman" panose="02020603050405020304" pitchFamily="18" charset="0"/>
                <a:ea typeface="SimSun" panose="02010600030101010101" pitchFamily="2" charset="-122"/>
                <a:cs typeface="Mangal" panose="02040503050203030202" pitchFamily="18" charset="0"/>
              </a:rPr>
              <a:t>)</a:t>
            </a:r>
            <a:endParaRPr lang="cs-CZ" sz="600" dirty="0"/>
          </a:p>
        </p:txBody>
      </p:sp>
    </p:spTree>
    <p:extLst>
      <p:ext uri="{BB962C8B-B14F-4D97-AF65-F5344CB8AC3E}">
        <p14:creationId xmlns:p14="http://schemas.microsoft.com/office/powerpoint/2010/main" val="4127148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326D39F-F7B7-CB5D-70B3-8790CC03A165}"/>
              </a:ext>
            </a:extLst>
          </p:cNvPr>
          <p:cNvSpPr>
            <a:spLocks noGrp="1"/>
          </p:cNvSpPr>
          <p:nvPr>
            <p:ph type="sldNum" sz="quarter" idx="12"/>
          </p:nvPr>
        </p:nvSpPr>
        <p:spPr/>
        <p:txBody>
          <a:bodyPr/>
          <a:lstStyle/>
          <a:p>
            <a:pPr algn="l" rtl="0"/>
            <a:fld id="{4FAB73BC-B049-4115-A692-8D63A059BFB8}" type="slidenum">
              <a:rPr lang="en-US" smtClean="0"/>
              <a:pPr algn="l" rtl="0"/>
              <a:t>41</a:t>
            </a:fld>
            <a:endParaRPr lang="en-US" dirty="0"/>
          </a:p>
        </p:txBody>
      </p:sp>
      <p:pic>
        <p:nvPicPr>
          <p:cNvPr id="4" name="Obrázek 3">
            <a:extLst>
              <a:ext uri="{FF2B5EF4-FFF2-40B4-BE49-F238E27FC236}">
                <a16:creationId xmlns:a16="http://schemas.microsoft.com/office/drawing/2014/main" id="{2F5EC456-157C-0EA3-C6B8-010EF3412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908720"/>
            <a:ext cx="6264696" cy="5674940"/>
          </a:xfrm>
          <a:prstGeom prst="rect">
            <a:avLst/>
          </a:prstGeom>
        </p:spPr>
      </p:pic>
      <p:sp>
        <p:nvSpPr>
          <p:cNvPr id="5" name="TextovéPole 4">
            <a:extLst>
              <a:ext uri="{FF2B5EF4-FFF2-40B4-BE49-F238E27FC236}">
                <a16:creationId xmlns:a16="http://schemas.microsoft.com/office/drawing/2014/main" id="{3DB4DC72-B36D-D784-B751-07EE1F724A89}"/>
              </a:ext>
            </a:extLst>
          </p:cNvPr>
          <p:cNvSpPr txBox="1"/>
          <p:nvPr/>
        </p:nvSpPr>
        <p:spPr>
          <a:xfrm>
            <a:off x="479375" y="260648"/>
            <a:ext cx="11558041" cy="369332"/>
          </a:xfrm>
          <a:prstGeom prst="rect">
            <a:avLst/>
          </a:prstGeom>
          <a:noFill/>
        </p:spPr>
        <p:txBody>
          <a:bodyPr wrap="square" rtlCol="0">
            <a:spAutoFit/>
          </a:bodyPr>
          <a:lstStyle/>
          <a:p>
            <a:pPr algn="l" rtl="0"/>
            <a:r>
              <a:rPr lang="cs-CZ" dirty="0"/>
              <a:t>Razvoj neposrednih stroškov zaradi volkov v Franciji – odškodnine žrtvam in državna pomoč</a:t>
            </a:r>
            <a:r>
              <a:rPr lang="pl-PL" dirty="0"/>
              <a:t>pri izvajanju zaščitnih sredstev</a:t>
            </a:r>
            <a:r>
              <a:rPr lang="cs-CZ" dirty="0"/>
              <a:t> </a:t>
            </a:r>
          </a:p>
        </p:txBody>
      </p:sp>
      <p:pic>
        <p:nvPicPr>
          <p:cNvPr id="1026" name="Picture 2" descr="Chovatelé čelí predátorům">
            <a:extLst>
              <a:ext uri="{FF2B5EF4-FFF2-40B4-BE49-F238E27FC236}">
                <a16:creationId xmlns:a16="http://schemas.microsoft.com/office/drawing/2014/main" id="{C245158E-25BA-A0E2-9F81-84D031F061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215" y="1512093"/>
            <a:ext cx="5218202" cy="257309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4F1F2E49-E279-931C-0B3C-CD83B5993B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206" y="4221088"/>
            <a:ext cx="2672220" cy="1292632"/>
          </a:xfrm>
          <a:prstGeom prst="rect">
            <a:avLst/>
          </a:prstGeom>
        </p:spPr>
      </p:pic>
    </p:spTree>
    <p:extLst>
      <p:ext uri="{BB962C8B-B14F-4D97-AF65-F5344CB8AC3E}">
        <p14:creationId xmlns:p14="http://schemas.microsoft.com/office/powerpoint/2010/main" val="626145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A6B036D-06F5-CD54-7DB3-B6229CF0D383}"/>
              </a:ext>
            </a:extLst>
          </p:cNvPr>
          <p:cNvSpPr>
            <a:spLocks noGrp="1"/>
          </p:cNvSpPr>
          <p:nvPr>
            <p:ph type="sldNum" sz="quarter" idx="12"/>
          </p:nvPr>
        </p:nvSpPr>
        <p:spPr/>
        <p:txBody>
          <a:bodyPr/>
          <a:lstStyle/>
          <a:p>
            <a:pPr algn="l" rtl="0"/>
            <a:fld id="{4FAB73BC-B049-4115-A692-8D63A059BFB8}" type="slidenum">
              <a:rPr lang="en-US" smtClean="0"/>
              <a:pPr algn="l" rtl="0"/>
              <a:t>42</a:t>
            </a:fld>
            <a:endParaRPr lang="en-US" dirty="0"/>
          </a:p>
        </p:txBody>
      </p:sp>
      <p:pic>
        <p:nvPicPr>
          <p:cNvPr id="4" name="Obrázek 3">
            <a:extLst>
              <a:ext uri="{FF2B5EF4-FFF2-40B4-BE49-F238E27FC236}">
                <a16:creationId xmlns:a16="http://schemas.microsoft.com/office/drawing/2014/main" id="{D1D70326-7E68-2E3A-611C-D09F338DE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 y="0"/>
            <a:ext cx="4946382" cy="6858000"/>
          </a:xfrm>
          <a:prstGeom prst="rect">
            <a:avLst/>
          </a:prstGeom>
        </p:spPr>
      </p:pic>
      <p:pic>
        <p:nvPicPr>
          <p:cNvPr id="6" name="Obrázek 5">
            <a:extLst>
              <a:ext uri="{FF2B5EF4-FFF2-40B4-BE49-F238E27FC236}">
                <a16:creationId xmlns:a16="http://schemas.microsoft.com/office/drawing/2014/main" id="{3AB57126-4DCA-4F4E-3C93-E3AAF3B94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40" y="476672"/>
            <a:ext cx="7096881" cy="2458845"/>
          </a:xfrm>
          <a:prstGeom prst="rect">
            <a:avLst/>
          </a:prstGeom>
        </p:spPr>
      </p:pic>
      <p:sp>
        <p:nvSpPr>
          <p:cNvPr id="7" name="Šipka: nahoru 6">
            <a:extLst>
              <a:ext uri="{FF2B5EF4-FFF2-40B4-BE49-F238E27FC236}">
                <a16:creationId xmlns:a16="http://schemas.microsoft.com/office/drawing/2014/main" id="{E75880D0-178B-ACF3-899A-5F27BAC45A41}"/>
              </a:ext>
            </a:extLst>
          </p:cNvPr>
          <p:cNvSpPr/>
          <p:nvPr/>
        </p:nvSpPr>
        <p:spPr>
          <a:xfrm>
            <a:off x="7342880" y="2852936"/>
            <a:ext cx="646032" cy="129614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CB40ABD9-44CA-8966-C115-3B3DDF4DFEF5}"/>
              </a:ext>
            </a:extLst>
          </p:cNvPr>
          <p:cNvSpPr txBox="1"/>
          <p:nvPr/>
        </p:nvSpPr>
        <p:spPr>
          <a:xfrm>
            <a:off x="5900024" y="6150495"/>
            <a:ext cx="4608512" cy="461665"/>
          </a:xfrm>
          <a:prstGeom prst="rect">
            <a:avLst/>
          </a:prstGeom>
          <a:noFill/>
        </p:spPr>
        <p:txBody>
          <a:bodyPr wrap="square" rtlCol="0">
            <a:spAutoFit/>
          </a:bodyPr>
          <a:lstStyle/>
          <a:p>
            <a:pPr algn="l" rtl="0"/>
            <a:r>
              <a:rPr lang="fr-FR" sz="800" dirty="0">
                <a:hlinkClick r:id="rId4"/>
              </a:rPr>
              <a:t>Le loup | OFB | Le loup en France (loupfrance.fr)</a:t>
            </a:r>
            <a:r>
              <a:rPr lang="cs-CZ" sz="800" dirty="0"/>
              <a:t> </a:t>
            </a:r>
          </a:p>
          <a:p>
            <a:pPr algn="l" rtl="0"/>
            <a:r>
              <a:rPr lang="cs-CZ" sz="800" dirty="0">
                <a:hlinkClick r:id="rId5"/>
              </a:rPr>
              <a:t>Bulletin-Reseau-Loup-2012-N27_regime.alimentaire.pdf (loupfrance.fr)</a:t>
            </a:r>
            <a:endParaRPr lang="cs-CZ" sz="800" dirty="0"/>
          </a:p>
          <a:p>
            <a:pPr algn="l" rtl="0"/>
            <a:endParaRPr lang="cs-CZ" sz="800" dirty="0"/>
          </a:p>
        </p:txBody>
      </p:sp>
      <p:sp>
        <p:nvSpPr>
          <p:cNvPr id="9" name="TextovéPole 8">
            <a:extLst>
              <a:ext uri="{FF2B5EF4-FFF2-40B4-BE49-F238E27FC236}">
                <a16:creationId xmlns:a16="http://schemas.microsoft.com/office/drawing/2014/main" id="{4484F1D8-A0F3-48CA-E44C-583951D631AD}"/>
              </a:ext>
            </a:extLst>
          </p:cNvPr>
          <p:cNvSpPr txBox="1"/>
          <p:nvPr/>
        </p:nvSpPr>
        <p:spPr>
          <a:xfrm>
            <a:off x="4959202" y="4149080"/>
            <a:ext cx="6914806" cy="1569660"/>
          </a:xfrm>
          <a:prstGeom prst="rect">
            <a:avLst/>
          </a:prstGeom>
          <a:noFill/>
        </p:spPr>
        <p:txBody>
          <a:bodyPr wrap="square" rtlCol="0">
            <a:spAutoFit/>
          </a:bodyPr>
          <a:lstStyle/>
          <a:p>
            <a:pPr algn="ctr" rtl="0"/>
            <a:r>
              <a:rPr lang="cs-CZ" sz="2400" b="1" dirty="0">
                <a:solidFill>
                  <a:srgbClr val="FF0000"/>
                </a:solidFill>
              </a:rPr>
              <a:t>Glede na študijo "O prehrani volkov: pregled prehrane različnih tropov volkov v Franciji", je prehrana volkov sestavljena iz povprečno 16% domačih živali. Odvisno od sezone in obnašanja posameznih tropov.</a:t>
            </a:r>
          </a:p>
        </p:txBody>
      </p:sp>
    </p:spTree>
    <p:extLst>
      <p:ext uri="{BB962C8B-B14F-4D97-AF65-F5344CB8AC3E}">
        <p14:creationId xmlns:p14="http://schemas.microsoft.com/office/powerpoint/2010/main" val="165434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E603BDA-070C-48A2-9D5D-11508E811EFA}"/>
              </a:ext>
            </a:extLst>
          </p:cNvPr>
          <p:cNvSpPr>
            <a:spLocks noGrp="1"/>
          </p:cNvSpPr>
          <p:nvPr>
            <p:ph type="sldNum" sz="quarter" idx="12"/>
          </p:nvPr>
        </p:nvSpPr>
        <p:spPr/>
        <p:txBody>
          <a:bodyPr/>
          <a:lstStyle/>
          <a:p>
            <a:pPr algn="l" rtl="0"/>
            <a:fld id="{4FAB73BC-B049-4115-A692-8D63A059BFB8}" type="slidenum">
              <a:rPr lang="en-US" smtClean="0"/>
              <a:pPr algn="l" rtl="0"/>
              <a:t>43</a:t>
            </a:fld>
            <a:endParaRPr lang="en-US" dirty="0"/>
          </a:p>
        </p:txBody>
      </p:sp>
      <p:pic>
        <p:nvPicPr>
          <p:cNvPr id="4" name="Obrázek 3">
            <a:extLst>
              <a:ext uri="{FF2B5EF4-FFF2-40B4-BE49-F238E27FC236}">
                <a16:creationId xmlns:a16="http://schemas.microsoft.com/office/drawing/2014/main" id="{2FAE8E72-5EDE-4D0A-8FDC-E7C4625C5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748" y="0"/>
            <a:ext cx="7466504" cy="68580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600447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44</a:t>
            </a:fld>
            <a:endParaRPr lang="en-US" dirty="0"/>
          </a:p>
        </p:txBody>
      </p:sp>
      <p:pic>
        <p:nvPicPr>
          <p:cNvPr id="3" name="Obrázek 2" descr="francie střelba.png"/>
          <p:cNvPicPr>
            <a:picLocks noChangeAspect="1"/>
          </p:cNvPicPr>
          <p:nvPr/>
        </p:nvPicPr>
        <p:blipFill>
          <a:blip r:embed="rId2" cstate="print"/>
          <a:stretch>
            <a:fillRect/>
          </a:stretch>
        </p:blipFill>
        <p:spPr>
          <a:xfrm>
            <a:off x="0" y="0"/>
            <a:ext cx="11019187" cy="5479776"/>
          </a:xfrm>
          <a:prstGeom prst="rect">
            <a:avLst/>
          </a:prstGeom>
        </p:spPr>
      </p:pic>
      <p:pic>
        <p:nvPicPr>
          <p:cNvPr id="5" name="Obrázek 4" descr="fr střel výcvik.png"/>
          <p:cNvPicPr>
            <a:picLocks noChangeAspect="1"/>
          </p:cNvPicPr>
          <p:nvPr/>
        </p:nvPicPr>
        <p:blipFill>
          <a:blip r:embed="rId3" cstate="print"/>
          <a:stretch>
            <a:fillRect/>
          </a:stretch>
        </p:blipFill>
        <p:spPr>
          <a:xfrm>
            <a:off x="7342990" y="2132856"/>
            <a:ext cx="4849010" cy="4330796"/>
          </a:xfrm>
          <a:prstGeom prst="rect">
            <a:avLst/>
          </a:prstGeom>
        </p:spPr>
      </p:pic>
      <p:sp>
        <p:nvSpPr>
          <p:cNvPr id="6" name="TextovéPole 5"/>
          <p:cNvSpPr txBox="1"/>
          <p:nvPr/>
        </p:nvSpPr>
        <p:spPr>
          <a:xfrm>
            <a:off x="479376" y="6381328"/>
            <a:ext cx="4752528" cy="215444"/>
          </a:xfrm>
          <a:prstGeom prst="rect">
            <a:avLst/>
          </a:prstGeom>
          <a:noFill/>
        </p:spPr>
        <p:txBody>
          <a:bodyPr wrap="square" rtlCol="0">
            <a:spAutoFit/>
          </a:bodyPr>
          <a:lstStyle/>
          <a:p>
            <a:pPr algn="l" rtl="0"/>
            <a:r>
              <a:rPr lang="cs-CZ" sz="800" dirty="0">
                <a:hlinkClick r:id="rId4"/>
              </a:rPr>
              <a:t>https://www.loupfrance.fr/gestion-des-impacts-du-loup/protection-des-troupeaux/</a:t>
            </a:r>
            <a:endParaRPr lang="cs-CZ" sz="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66D8B16-D22F-EA85-6D8A-3535529AC178}"/>
              </a:ext>
            </a:extLst>
          </p:cNvPr>
          <p:cNvSpPr>
            <a:spLocks noGrp="1"/>
          </p:cNvSpPr>
          <p:nvPr>
            <p:ph type="sldNum" sz="quarter" idx="12"/>
          </p:nvPr>
        </p:nvSpPr>
        <p:spPr/>
        <p:txBody>
          <a:bodyPr/>
          <a:lstStyle/>
          <a:p>
            <a:pPr algn="l" rtl="0"/>
            <a:fld id="{4FAB73BC-B049-4115-A692-8D63A059BFB8}" type="slidenum">
              <a:rPr lang="en-US" smtClean="0"/>
              <a:pPr algn="l" rtl="0"/>
              <a:t>45</a:t>
            </a:fld>
            <a:endParaRPr lang="en-US" dirty="0"/>
          </a:p>
        </p:txBody>
      </p:sp>
      <p:sp>
        <p:nvSpPr>
          <p:cNvPr id="3" name="TextovéPole 2">
            <a:extLst>
              <a:ext uri="{FF2B5EF4-FFF2-40B4-BE49-F238E27FC236}">
                <a16:creationId xmlns:a16="http://schemas.microsoft.com/office/drawing/2014/main" id="{C408A0DE-32AA-67DA-E10A-C7AA6758BB64}"/>
              </a:ext>
            </a:extLst>
          </p:cNvPr>
          <p:cNvSpPr txBox="1"/>
          <p:nvPr/>
        </p:nvSpPr>
        <p:spPr>
          <a:xfrm>
            <a:off x="587388" y="328812"/>
            <a:ext cx="11017224" cy="369332"/>
          </a:xfrm>
          <a:prstGeom prst="rect">
            <a:avLst/>
          </a:prstGeom>
          <a:noFill/>
        </p:spPr>
        <p:txBody>
          <a:bodyPr wrap="square" rtlCol="0">
            <a:spAutoFit/>
          </a:bodyPr>
          <a:lstStyle/>
          <a:p>
            <a:pPr algn="l" rtl="0"/>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Po navedbah uradnika</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in</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in</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Pogl</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pri</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dati od</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Francija je rast zaustavila le streljanje</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in</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in</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število</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pri</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teče in pobit vol</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in</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ud</a:t>
            </a:r>
            <a:endParaRPr lang="cs-CZ" dirty="0"/>
          </a:p>
        </p:txBody>
      </p:sp>
      <p:pic>
        <p:nvPicPr>
          <p:cNvPr id="4" name="Obrázek 3">
            <a:extLst>
              <a:ext uri="{FF2B5EF4-FFF2-40B4-BE49-F238E27FC236}">
                <a16:creationId xmlns:a16="http://schemas.microsoft.com/office/drawing/2014/main" id="{7A4962C9-91DB-B03C-5116-C68842C18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3265" y="2996952"/>
            <a:ext cx="646331" cy="646331"/>
          </a:xfrm>
          <a:prstGeom prst="rect">
            <a:avLst/>
          </a:prstGeom>
        </p:spPr>
      </p:pic>
      <p:pic>
        <p:nvPicPr>
          <p:cNvPr id="6" name="Obrázek 5">
            <a:extLst>
              <a:ext uri="{FF2B5EF4-FFF2-40B4-BE49-F238E27FC236}">
                <a16:creationId xmlns:a16="http://schemas.microsoft.com/office/drawing/2014/main" id="{B4EC9C17-B5E9-9889-1672-4CFFF729F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063700"/>
            <a:ext cx="6264697" cy="4730599"/>
          </a:xfrm>
          <a:prstGeom prst="rect">
            <a:avLst/>
          </a:prstGeom>
        </p:spPr>
      </p:pic>
      <p:pic>
        <p:nvPicPr>
          <p:cNvPr id="7" name="Obrázek 6">
            <a:extLst>
              <a:ext uri="{FF2B5EF4-FFF2-40B4-BE49-F238E27FC236}">
                <a16:creationId xmlns:a16="http://schemas.microsoft.com/office/drawing/2014/main" id="{AC8D2BF4-27AA-8305-5500-B6BA55148A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739" y="3501008"/>
            <a:ext cx="646331" cy="646331"/>
          </a:xfrm>
          <a:prstGeom prst="rect">
            <a:avLst/>
          </a:prstGeom>
        </p:spPr>
      </p:pic>
      <p:pic>
        <p:nvPicPr>
          <p:cNvPr id="8" name="Obrázek 7">
            <a:extLst>
              <a:ext uri="{FF2B5EF4-FFF2-40B4-BE49-F238E27FC236}">
                <a16:creationId xmlns:a16="http://schemas.microsoft.com/office/drawing/2014/main" id="{05BE5D5B-38C4-ED33-D548-D3961A1E4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213" y="4005064"/>
            <a:ext cx="646331" cy="646331"/>
          </a:xfrm>
          <a:prstGeom prst="rect">
            <a:avLst/>
          </a:prstGeom>
        </p:spPr>
      </p:pic>
      <p:pic>
        <p:nvPicPr>
          <p:cNvPr id="9" name="Obrázek 8">
            <a:extLst>
              <a:ext uri="{FF2B5EF4-FFF2-40B4-BE49-F238E27FC236}">
                <a16:creationId xmlns:a16="http://schemas.microsoft.com/office/drawing/2014/main" id="{1738F23E-30EF-F067-FA51-FB68F6A54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469" y="4637539"/>
            <a:ext cx="646331" cy="646331"/>
          </a:xfrm>
          <a:prstGeom prst="rect">
            <a:avLst/>
          </a:prstGeom>
        </p:spPr>
      </p:pic>
      <p:pic>
        <p:nvPicPr>
          <p:cNvPr id="10" name="Obrázek 9">
            <a:extLst>
              <a:ext uri="{FF2B5EF4-FFF2-40B4-BE49-F238E27FC236}">
                <a16:creationId xmlns:a16="http://schemas.microsoft.com/office/drawing/2014/main" id="{B0703B27-565D-8E25-7A96-0A8BE4F27F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469" y="5141594"/>
            <a:ext cx="646331" cy="646331"/>
          </a:xfrm>
          <a:prstGeom prst="rect">
            <a:avLst/>
          </a:prstGeom>
        </p:spPr>
      </p:pic>
    </p:spTree>
    <p:extLst>
      <p:ext uri="{BB962C8B-B14F-4D97-AF65-F5344CB8AC3E}">
        <p14:creationId xmlns:p14="http://schemas.microsoft.com/office/powerpoint/2010/main" val="2267219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1AF90E7-B86F-496E-B179-E9E824415557}"/>
              </a:ext>
            </a:extLst>
          </p:cNvPr>
          <p:cNvSpPr>
            <a:spLocks noGrp="1"/>
          </p:cNvSpPr>
          <p:nvPr>
            <p:ph type="sldNum" sz="quarter" idx="12"/>
          </p:nvPr>
        </p:nvSpPr>
        <p:spPr/>
        <p:txBody>
          <a:bodyPr/>
          <a:lstStyle/>
          <a:p>
            <a:pPr algn="l" rtl="0"/>
            <a:fld id="{4FAB73BC-B049-4115-A692-8D63A059BFB8}" type="slidenum">
              <a:rPr lang="en-US" smtClean="0"/>
              <a:pPr algn="l" rtl="0"/>
              <a:t>46</a:t>
            </a:fld>
            <a:endParaRPr lang="en-US" dirty="0"/>
          </a:p>
        </p:txBody>
      </p:sp>
      <p:graphicFrame>
        <p:nvGraphicFramePr>
          <p:cNvPr id="8" name="Tabulka 7">
            <a:extLst>
              <a:ext uri="{FF2B5EF4-FFF2-40B4-BE49-F238E27FC236}">
                <a16:creationId xmlns:a16="http://schemas.microsoft.com/office/drawing/2014/main" id="{024FE1E8-1AEF-454F-B6F9-97A4869C26A1}"/>
              </a:ext>
            </a:extLst>
          </p:cNvPr>
          <p:cNvGraphicFramePr>
            <a:graphicFrameLocks noGrp="1"/>
          </p:cNvGraphicFramePr>
          <p:nvPr/>
        </p:nvGraphicFramePr>
        <p:xfrm>
          <a:off x="119336" y="6304508"/>
          <a:ext cx="10515600" cy="518160"/>
        </p:xfrm>
        <a:graphic>
          <a:graphicData uri="http://schemas.openxmlformats.org/drawingml/2006/table">
            <a:tbl>
              <a:tblPr/>
              <a:tblGrid>
                <a:gridCol w="10515600">
                  <a:extLst>
                    <a:ext uri="{9D8B030D-6E8A-4147-A177-3AD203B41FA5}">
                      <a16:colId xmlns:a16="http://schemas.microsoft.com/office/drawing/2014/main" val="1467438218"/>
                    </a:ext>
                  </a:extLst>
                </a:gridCol>
              </a:tblGrid>
              <a:tr h="0">
                <a:tc>
                  <a:txBody>
                    <a:bodyPr/>
                    <a:lstStyle/>
                    <a:p>
                      <a:pPr algn="l" rtl="0" fontAlgn="b"/>
                      <a:r>
                        <a:rPr lang="cs-CZ" sz="1100" dirty="0">
                          <a:solidFill>
                            <a:srgbClr val="00B0F0"/>
                          </a:solidFill>
                          <a:effectLst/>
                        </a:rPr>
                        <a:t>DREAL</a:t>
                      </a:r>
                      <a:r>
                        <a:rPr lang="cs-CZ" sz="1100" dirty="0" err="1">
                          <a:solidFill>
                            <a:srgbClr val="00B0F0"/>
                          </a:solidFill>
                          <a:effectLst/>
                        </a:rPr>
                        <a:t>Auvergne-Rhône-Alpes</a:t>
                      </a:r>
                      <a:endParaRPr lang="cs-CZ" sz="1100" dirty="0">
                        <a:solidFill>
                          <a:srgbClr val="00B0F0"/>
                        </a:solidFill>
                        <a:effectLst/>
                      </a:endParaRPr>
                    </a:p>
                  </a:txBody>
                  <a:tcPr anchor="b">
                    <a:lnL>
                      <a:noFill/>
                    </a:lnL>
                    <a:lnR>
                      <a:noFill/>
                    </a:lnR>
                    <a:lnT>
                      <a:noFill/>
                    </a:lnT>
                    <a:lnB>
                      <a:noFill/>
                    </a:lnB>
                  </a:tcPr>
                </a:tc>
                <a:extLst>
                  <a:ext uri="{0D108BD9-81ED-4DB2-BD59-A6C34878D82A}">
                    <a16:rowId xmlns:a16="http://schemas.microsoft.com/office/drawing/2014/main" val="3653803787"/>
                  </a:ext>
                </a:extLst>
              </a:tr>
              <a:tr h="0">
                <a:tc>
                  <a:txBody>
                    <a:bodyPr/>
                    <a:lstStyle/>
                    <a:p>
                      <a:pPr algn="l" rtl="0" fontAlgn="t"/>
                      <a:r>
                        <a:rPr lang="cs-CZ" sz="1100" b="0" dirty="0">
                          <a:solidFill>
                            <a:srgbClr val="00B0F0"/>
                          </a:solidFill>
                          <a:effectLst/>
                        </a:rPr>
                        <a:t>Regionalni direktorat za okolje, načrtovanje in stanovanja</a:t>
                      </a:r>
                      <a:r>
                        <a:rPr lang="cs-CZ" sz="800" b="0" dirty="0">
                          <a:solidFill>
                            <a:srgbClr val="00B0F0"/>
                          </a:solidFill>
                          <a:effectLst/>
                        </a:rPr>
                        <a:t>https://www.auvergne-rhone-alpes.developpement-durable.gouv.fr/IMG/pdf/230112_donnees_dommages_au_31_oct_2022_internet.pdf</a:t>
                      </a:r>
                    </a:p>
                  </a:txBody>
                  <a:tcPr>
                    <a:lnL>
                      <a:noFill/>
                    </a:lnL>
                    <a:lnR>
                      <a:noFill/>
                    </a:lnR>
                    <a:lnT>
                      <a:noFill/>
                    </a:lnT>
                    <a:lnB>
                      <a:noFill/>
                    </a:lnB>
                  </a:tcPr>
                </a:tc>
                <a:extLst>
                  <a:ext uri="{0D108BD9-81ED-4DB2-BD59-A6C34878D82A}">
                    <a16:rowId xmlns:a16="http://schemas.microsoft.com/office/drawing/2014/main" val="1632091523"/>
                  </a:ext>
                </a:extLst>
              </a:tr>
            </a:tbl>
          </a:graphicData>
        </a:graphic>
      </p:graphicFrame>
      <p:sp>
        <p:nvSpPr>
          <p:cNvPr id="9" name="Rectangle 2">
            <a:extLst>
              <a:ext uri="{FF2B5EF4-FFF2-40B4-BE49-F238E27FC236}">
                <a16:creationId xmlns:a16="http://schemas.microsoft.com/office/drawing/2014/main" id="{3A5270AC-D37D-42F7-912A-0148177E57BE}"/>
              </a:ext>
            </a:extLst>
          </p:cNvPr>
          <p:cNvSpPr>
            <a:spLocks noChangeArrowheads="1"/>
          </p:cNvSpPr>
          <p:nvPr/>
        </p:nvSpPr>
        <p:spPr bwMode="auto">
          <a:xfrm>
            <a:off x="404936" y="6052487"/>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200" b="0" i="0" u="none" strike="noStrike" cap="none" normalizeH="0" baseline="0">
                <a:ln>
                  <a:noFill/>
                </a:ln>
                <a:solidFill>
                  <a:schemeClr val="tx1"/>
                </a:solidFill>
                <a:effectLst/>
                <a:latin typeface="Arial" panose="020B0604020202020204" pitchFamily="34" charset="0"/>
              </a:rPr>
            </a:br>
            <a:endParaRPr kumimoji="0" lang="cs-CZ" altLang="cs-CZ" sz="1200" b="0" i="0" u="none" strike="noStrike" cap="none" normalizeH="0" baseline="0">
              <a:ln>
                <a:noFill/>
              </a:ln>
              <a:solidFill>
                <a:schemeClr val="tx1"/>
              </a:solidFill>
              <a:effectLst/>
              <a:latin typeface="Arial" panose="020B0604020202020204" pitchFamily="34" charset="0"/>
            </a:endParaRPr>
          </a:p>
        </p:txBody>
      </p:sp>
      <p:pic>
        <p:nvPicPr>
          <p:cNvPr id="13" name="Grafický objekt 12">
            <a:extLst>
              <a:ext uri="{FF2B5EF4-FFF2-40B4-BE49-F238E27FC236}">
                <a16:creationId xmlns:a16="http://schemas.microsoft.com/office/drawing/2014/main" id="{D8EB560E-48C0-4101-BA5A-D72F47E989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336" y="260648"/>
            <a:ext cx="1028700" cy="1076325"/>
          </a:xfrm>
          <a:prstGeom prst="rect">
            <a:avLst/>
          </a:prstGeom>
        </p:spPr>
      </p:pic>
      <p:sp>
        <p:nvSpPr>
          <p:cNvPr id="5" name="TextovéPole 4">
            <a:extLst>
              <a:ext uri="{FF2B5EF4-FFF2-40B4-BE49-F238E27FC236}">
                <a16:creationId xmlns:a16="http://schemas.microsoft.com/office/drawing/2014/main" id="{AA8C55D5-7FCA-1FFD-1DF7-8694695DDBB9}"/>
              </a:ext>
            </a:extLst>
          </p:cNvPr>
          <p:cNvSpPr txBox="1"/>
          <p:nvPr/>
        </p:nvSpPr>
        <p:spPr>
          <a:xfrm>
            <a:off x="633686" y="3573016"/>
            <a:ext cx="10862914" cy="2062103"/>
          </a:xfrm>
          <a:prstGeom prst="rect">
            <a:avLst/>
          </a:prstGeom>
          <a:noFill/>
        </p:spPr>
        <p:txBody>
          <a:bodyPr wrap="square" rtlCol="0">
            <a:spAutoFit/>
          </a:bodyPr>
          <a:lstStyle/>
          <a:p>
            <a:pPr algn="ctr" rtl="0"/>
            <a:r>
              <a:rPr lang="cs-CZ" dirty="0"/>
              <a:t> </a:t>
            </a:r>
            <a:r>
              <a:rPr lang="cs-CZ" sz="3200" dirty="0"/>
              <a:t>V letu 2022 je bilo v preiskavi 4.181 napadov, 3.848 potrjenih, 12.526 preiskanih žrtev in 11.616 potrjenih žrtev napadov volkov, ki so upravičeni do odškodnine.</a:t>
            </a:r>
          </a:p>
          <a:p>
            <a:pPr algn="ctr" rtl="0"/>
            <a:r>
              <a:rPr lang="cs-CZ" sz="3200" dirty="0"/>
              <a:t>Medletno povečanje potrjenih napadov je 7,26 %.</a:t>
            </a:r>
          </a:p>
        </p:txBody>
      </p:sp>
      <p:pic>
        <p:nvPicPr>
          <p:cNvPr id="6" name="Obrázek 5">
            <a:extLst>
              <a:ext uri="{FF2B5EF4-FFF2-40B4-BE49-F238E27FC236}">
                <a16:creationId xmlns:a16="http://schemas.microsoft.com/office/drawing/2014/main" id="{D044C98D-96EF-B721-C8F8-0153E7F3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 y="1588994"/>
            <a:ext cx="12192000" cy="1439646"/>
          </a:xfrm>
          <a:prstGeom prst="rect">
            <a:avLst/>
          </a:prstGeom>
        </p:spPr>
      </p:pic>
    </p:spTree>
    <p:extLst>
      <p:ext uri="{BB962C8B-B14F-4D97-AF65-F5344CB8AC3E}">
        <p14:creationId xmlns:p14="http://schemas.microsoft.com/office/powerpoint/2010/main" val="3191273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9D3C8A5-BD24-4D7C-0C8F-C674EC53FFC6}"/>
              </a:ext>
            </a:extLst>
          </p:cNvPr>
          <p:cNvSpPr>
            <a:spLocks noGrp="1"/>
          </p:cNvSpPr>
          <p:nvPr>
            <p:ph type="sldNum" sz="quarter" idx="12"/>
          </p:nvPr>
        </p:nvSpPr>
        <p:spPr/>
        <p:txBody>
          <a:bodyPr/>
          <a:lstStyle/>
          <a:p>
            <a:pPr algn="l" rtl="0"/>
            <a:fld id="{4FAB73BC-B049-4115-A692-8D63A059BFB8}" type="slidenum">
              <a:rPr lang="en-US" smtClean="0"/>
              <a:pPr algn="l" rtl="0"/>
              <a:t>47</a:t>
            </a:fld>
            <a:endParaRPr lang="en-US" dirty="0"/>
          </a:p>
        </p:txBody>
      </p:sp>
      <p:sp>
        <p:nvSpPr>
          <p:cNvPr id="3" name="TextovéPole 2">
            <a:extLst>
              <a:ext uri="{FF2B5EF4-FFF2-40B4-BE49-F238E27FC236}">
                <a16:creationId xmlns:a16="http://schemas.microsoft.com/office/drawing/2014/main" id="{A47762EA-D295-6286-E1EF-8C0206EB998F}"/>
              </a:ext>
            </a:extLst>
          </p:cNvPr>
          <p:cNvSpPr txBox="1"/>
          <p:nvPr/>
        </p:nvSpPr>
        <p:spPr>
          <a:xfrm>
            <a:off x="839416" y="836712"/>
            <a:ext cx="10514384" cy="6032421"/>
          </a:xfrm>
          <a:prstGeom prst="rect">
            <a:avLst/>
          </a:prstGeom>
          <a:noFill/>
        </p:spPr>
        <p:txBody>
          <a:bodyPr wrap="square" rtlCol="0">
            <a:spAutoFit/>
          </a:bodyPr>
          <a:lstStyle/>
          <a:p>
            <a:pPr algn="l" rtl="0"/>
            <a:r>
              <a:rPr lang="cs-CZ" b="0" i="0" dirty="0">
                <a:solidFill>
                  <a:srgbClr val="222222"/>
                </a:solidFill>
                <a:effectLst/>
                <a:latin typeface="Open Sans" panose="020B0606030504020204" pitchFamily="34" charset="0"/>
              </a:rPr>
              <a:t>»Mnogi mislijo, da je sožitje volkov in rejcev možno z zagotavljanjem sredstev za zaščito čred, žal pa ta predsodek ne odraža realnosti.</a:t>
            </a:r>
          </a:p>
          <a:p>
            <a:pPr algn="l" rtl="0"/>
            <a:r>
              <a:rPr lang="cs-CZ" b="0" i="0" dirty="0">
                <a:solidFill>
                  <a:srgbClr val="222222"/>
                </a:solidFill>
                <a:effectLst/>
                <a:latin typeface="Open Sans" panose="020B0606030504020204" pitchFamily="34" charset="0"/>
              </a:rPr>
              <a:t>Če lahko ohranitveni ukrepi omejijo škodo na čredah, danes v Alpah</a:t>
            </a:r>
            <a:r>
              <a:rPr lang="cs-CZ" b="1" i="0" dirty="0">
                <a:solidFill>
                  <a:srgbClr val="222222"/>
                </a:solidFill>
                <a:effectLst/>
                <a:latin typeface="Open Sans" panose="020B0606030504020204" pitchFamily="34" charset="0"/>
              </a:rPr>
              <a:t>92 % napadenih čred je tako imenovanih "zaščitenih" čred</a:t>
            </a:r>
            <a:r>
              <a:rPr lang="cs-CZ" b="0" i="0" dirty="0">
                <a:solidFill>
                  <a:srgbClr val="222222"/>
                </a:solidFill>
                <a:effectLst/>
                <a:latin typeface="Open Sans" panose="020B0606030504020204" pitchFamily="34" charset="0"/>
              </a:rPr>
              <a:t>, To pomeni da</a:t>
            </a:r>
            <a:r>
              <a:rPr lang="cs-CZ" b="1" i="0" dirty="0">
                <a:solidFill>
                  <a:srgbClr val="222222"/>
                </a:solidFill>
                <a:effectLst/>
                <a:latin typeface="Open Sans" panose="020B0606030504020204" pitchFamily="34" charset="0"/>
              </a:rPr>
              <a:t>imeti vsaj dve zaščitni sredstvi</a:t>
            </a:r>
            <a:r>
              <a:rPr lang="cs-CZ" b="0" i="0" dirty="0">
                <a:solidFill>
                  <a:srgbClr val="222222"/>
                </a:solidFill>
                <a:effectLst/>
                <a:latin typeface="Open Sans" panose="020B0606030504020204" pitchFamily="34" charset="0"/>
              </a:rPr>
              <a:t>(psi čuvaji, stalna prisotnost pastirjev, nočno združevanje, električna ograja ipd.).</a:t>
            </a:r>
          </a:p>
          <a:p>
            <a:pPr algn="ctr" rtl="0"/>
            <a:r>
              <a:rPr lang="cs-CZ" sz="2000" b="1" i="0" dirty="0">
                <a:solidFill>
                  <a:srgbClr val="FF0000"/>
                </a:solidFill>
                <a:effectLst/>
                <a:latin typeface="Open Sans" panose="020B0606030504020204" pitchFamily="34" charset="0"/>
              </a:rPr>
              <a:t>Kljub temu se število poginulih živali vsako leto poveča, saj se volkovi prilagajajo vsem načinom zaščite.</a:t>
            </a:r>
          </a:p>
          <a:p>
            <a:pPr algn="l" rtl="0"/>
            <a:r>
              <a:rPr lang="cs-CZ" b="1" i="0" dirty="0">
                <a:solidFill>
                  <a:srgbClr val="222222"/>
                </a:solidFill>
                <a:effectLst/>
                <a:latin typeface="Open Sans" panose="020B0606030504020204" pitchFamily="34" charset="0"/>
              </a:rPr>
              <a:t>Obolele so vse domače živali, ovce, koze, konji, krave, psi, lame, alpake itd.</a:t>
            </a:r>
          </a:p>
          <a:p>
            <a:pPr algn="l" rtl="0"/>
            <a:endParaRPr lang="cs-CZ" b="1" dirty="0">
              <a:solidFill>
                <a:srgbClr val="222222"/>
              </a:solidFill>
              <a:latin typeface="Open Sans" panose="020B0606030504020204" pitchFamily="34" charset="0"/>
            </a:endParaRPr>
          </a:p>
          <a:p>
            <a:pPr algn="ctr" rtl="0"/>
            <a:r>
              <a:rPr lang="cs-CZ" sz="2000" b="1" i="0" dirty="0">
                <a:solidFill>
                  <a:srgbClr val="FF0000"/>
                </a:solidFill>
                <a:effectLst/>
                <a:latin typeface="Open Sans" panose="020B0606030504020204" pitchFamily="34" charset="0"/>
              </a:rPr>
              <a:t>Ker zaščitni ukrepi ne predstavljajo smrtnega tveganja, se volkovi naučijo te ukrepe zaobiti, zaradi česar postanejo manj učinkoviti in celo nepotrebni.</a:t>
            </a:r>
          </a:p>
          <a:p>
            <a:pPr algn="l" rtl="0"/>
            <a:endParaRPr lang="cs-CZ" b="1" dirty="0">
              <a:solidFill>
                <a:srgbClr val="FF0000"/>
              </a:solidFill>
              <a:latin typeface="Open Sans" panose="020B0606030504020204" pitchFamily="34" charset="0"/>
            </a:endParaRPr>
          </a:p>
          <a:p>
            <a:pPr algn="l" rtl="0"/>
            <a:r>
              <a:rPr lang="cs-CZ" b="0" i="0" dirty="0">
                <a:solidFill>
                  <a:srgbClr val="222222"/>
                </a:solidFill>
                <a:effectLst/>
                <a:latin typeface="Open Sans" panose="020B0606030504020204" pitchFamily="34" charset="0"/>
              </a:rPr>
              <a:t>Z vsako novo izkušnjo zaščite (vohalno, svetlobno, zvočno odvračanje, repelenti za obrambo čred, uporaba oslov in lam, krav</a:t>
            </a:r>
            <a:r>
              <a:rPr lang="cs-CZ" b="0" i="0" dirty="0" err="1">
                <a:solidFill>
                  <a:srgbClr val="222222"/>
                </a:solidFill>
                <a:effectLst/>
                <a:latin typeface="Open Sans" panose="020B0606030504020204" pitchFamily="34" charset="0"/>
              </a:rPr>
              <a:t>Hérens</a:t>
            </a:r>
            <a:r>
              <a:rPr lang="cs-CZ" b="0" i="0" dirty="0">
                <a:solidFill>
                  <a:srgbClr val="222222"/>
                </a:solidFill>
                <a:effectLst/>
                <a:latin typeface="Open Sans" panose="020B0606030504020204" pitchFamily="34" charset="0"/>
              </a:rPr>
              <a:t>itd.) rejci in njihove črede služijo kot poskusni zajčki. Izmerite lahko samo čas, ki bo potreben, da se volkovi naučijo premagati nove ukrepe!</a:t>
            </a:r>
          </a:p>
          <a:p>
            <a:pPr algn="l" rtl="0"/>
            <a:r>
              <a:rPr lang="cs-CZ" b="0" i="0" dirty="0">
                <a:solidFill>
                  <a:srgbClr val="222222"/>
                </a:solidFill>
                <a:effectLst/>
                <a:latin typeface="Open Sans" panose="020B0606030504020204" pitchFamily="34" charset="0"/>
              </a:rPr>
              <a:t>Prehranjevanje na farmah postane 'lahka' prehrana za volkove in prispeva k njihovi eksponentni rasti, kar še poudari problem."</a:t>
            </a:r>
          </a:p>
          <a:p>
            <a:pPr algn="l" rtl="0"/>
            <a:endParaRPr lang="cs-CZ" b="0" i="0" dirty="0">
              <a:solidFill>
                <a:srgbClr val="222222"/>
              </a:solidFill>
              <a:effectLst/>
              <a:latin typeface="Open Sans" panose="020B0606030504020204" pitchFamily="34" charset="0"/>
            </a:endParaRPr>
          </a:p>
          <a:p>
            <a:pPr algn="l" rtl="0"/>
            <a:endParaRPr lang="cs-CZ" dirty="0"/>
          </a:p>
        </p:txBody>
      </p:sp>
      <p:sp>
        <p:nvSpPr>
          <p:cNvPr id="4" name="TextovéPole 3">
            <a:extLst>
              <a:ext uri="{FF2B5EF4-FFF2-40B4-BE49-F238E27FC236}">
                <a16:creationId xmlns:a16="http://schemas.microsoft.com/office/drawing/2014/main" id="{01828066-10F8-CBE5-0ADA-45F87A7753E2}"/>
              </a:ext>
            </a:extLst>
          </p:cNvPr>
          <p:cNvSpPr txBox="1"/>
          <p:nvPr/>
        </p:nvSpPr>
        <p:spPr>
          <a:xfrm>
            <a:off x="838200" y="6199184"/>
            <a:ext cx="3816424" cy="584775"/>
          </a:xfrm>
          <a:prstGeom prst="rect">
            <a:avLst/>
          </a:prstGeom>
          <a:noFill/>
        </p:spPr>
        <p:txBody>
          <a:bodyPr wrap="square" rtlCol="0">
            <a:spAutoFit/>
          </a:bodyPr>
          <a:lstStyle/>
          <a:p>
            <a:pPr algn="l" rtl="0"/>
            <a:r>
              <a:rPr lang="cs-CZ" sz="800" dirty="0">
                <a:hlinkClick r:id="rId2"/>
              </a:rPr>
              <a:t>https://leloupdanslabergerie.fr/</a:t>
            </a:r>
            <a:endParaRPr lang="cs-CZ" sz="800" dirty="0"/>
          </a:p>
          <a:p>
            <a:pPr algn="l" rtl="0"/>
            <a:r>
              <a:rPr lang="cs-CZ" sz="800" dirty="0">
                <a:hlinkClick r:id="rId3"/>
              </a:rPr>
              <a:t>https://drive.google.com/file/d/1d_op_oo30RHkZTemZd_Xw3_oG-KFN7NQ/view?pli=1</a:t>
            </a:r>
            <a:endParaRPr lang="cs-CZ" sz="800" dirty="0"/>
          </a:p>
          <a:p>
            <a:pPr algn="l" rtl="0"/>
            <a:endParaRPr lang="cs-CZ" sz="800" dirty="0"/>
          </a:p>
          <a:p>
            <a:pPr algn="l" rtl="0"/>
            <a:endParaRPr lang="cs-CZ" sz="800" dirty="0"/>
          </a:p>
        </p:txBody>
      </p:sp>
    </p:spTree>
    <p:extLst>
      <p:ext uri="{BB962C8B-B14F-4D97-AF65-F5344CB8AC3E}">
        <p14:creationId xmlns:p14="http://schemas.microsoft.com/office/powerpoint/2010/main" val="2156310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3733924-452E-BCC6-4773-E8CB54C0E987}"/>
              </a:ext>
            </a:extLst>
          </p:cNvPr>
          <p:cNvSpPr>
            <a:spLocks noGrp="1"/>
          </p:cNvSpPr>
          <p:nvPr>
            <p:ph type="sldNum" sz="quarter" idx="12"/>
          </p:nvPr>
        </p:nvSpPr>
        <p:spPr/>
        <p:txBody>
          <a:bodyPr/>
          <a:lstStyle/>
          <a:p>
            <a:pPr algn="l" rtl="0"/>
            <a:fld id="{4FAB73BC-B049-4115-A692-8D63A059BFB8}" type="slidenum">
              <a:rPr lang="en-US" smtClean="0"/>
              <a:pPr algn="l" rtl="0"/>
              <a:t>48</a:t>
            </a:fld>
            <a:endParaRPr lang="en-US" dirty="0"/>
          </a:p>
        </p:txBody>
      </p:sp>
      <p:pic>
        <p:nvPicPr>
          <p:cNvPr id="4" name="Obrázek 3">
            <a:extLst>
              <a:ext uri="{FF2B5EF4-FFF2-40B4-BE49-F238E27FC236}">
                <a16:creationId xmlns:a16="http://schemas.microsoft.com/office/drawing/2014/main" id="{4FCC6C4D-978E-6AC7-03BF-65E1877C4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0"/>
            <a:ext cx="5430200" cy="6858000"/>
          </a:xfrm>
          <a:prstGeom prst="rect">
            <a:avLst/>
          </a:prstGeom>
        </p:spPr>
      </p:pic>
      <p:pic>
        <p:nvPicPr>
          <p:cNvPr id="6" name="Obrázek 5">
            <a:extLst>
              <a:ext uri="{FF2B5EF4-FFF2-40B4-BE49-F238E27FC236}">
                <a16:creationId xmlns:a16="http://schemas.microsoft.com/office/drawing/2014/main" id="{17505CE1-E133-5A07-1212-2B9443CB7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554318"/>
            <a:ext cx="4514850" cy="2867025"/>
          </a:xfrm>
          <a:prstGeom prst="rect">
            <a:avLst/>
          </a:prstGeom>
        </p:spPr>
      </p:pic>
      <p:sp>
        <p:nvSpPr>
          <p:cNvPr id="7" name="TextovéPole 6">
            <a:extLst>
              <a:ext uri="{FF2B5EF4-FFF2-40B4-BE49-F238E27FC236}">
                <a16:creationId xmlns:a16="http://schemas.microsoft.com/office/drawing/2014/main" id="{66DC2A55-0E1A-011E-6512-D7461273752A}"/>
              </a:ext>
            </a:extLst>
          </p:cNvPr>
          <p:cNvSpPr txBox="1"/>
          <p:nvPr/>
        </p:nvSpPr>
        <p:spPr>
          <a:xfrm>
            <a:off x="3185526" y="94961"/>
            <a:ext cx="6480720" cy="369332"/>
          </a:xfrm>
          <a:prstGeom prst="rect">
            <a:avLst/>
          </a:prstGeom>
          <a:noFill/>
        </p:spPr>
        <p:txBody>
          <a:bodyPr wrap="square" rtlCol="0">
            <a:spAutoFit/>
          </a:bodyPr>
          <a:lstStyle/>
          <a:p>
            <a:pPr algn="l" rtl="0"/>
            <a:r>
              <a:rPr lang="cs-CZ" dirty="0"/>
              <a:t>Žrtev volkov vse pogosteje postajajo tudi pastirski psi</a:t>
            </a:r>
          </a:p>
        </p:txBody>
      </p:sp>
      <p:pic>
        <p:nvPicPr>
          <p:cNvPr id="9" name="Obrázek 8">
            <a:extLst>
              <a:ext uri="{FF2B5EF4-FFF2-40B4-BE49-F238E27FC236}">
                <a16:creationId xmlns:a16="http://schemas.microsoft.com/office/drawing/2014/main" id="{699AED9A-82BF-0D71-BD1A-6B70E732B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52" y="3421343"/>
            <a:ext cx="4514850" cy="2533650"/>
          </a:xfrm>
          <a:prstGeom prst="rect">
            <a:avLst/>
          </a:prstGeom>
        </p:spPr>
      </p:pic>
      <p:pic>
        <p:nvPicPr>
          <p:cNvPr id="11" name="Obrázek 10">
            <a:extLst>
              <a:ext uri="{FF2B5EF4-FFF2-40B4-BE49-F238E27FC236}">
                <a16:creationId xmlns:a16="http://schemas.microsoft.com/office/drawing/2014/main" id="{D496261D-3F9D-A6FA-18C4-729065D19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262" y="5112479"/>
            <a:ext cx="2941224" cy="1650560"/>
          </a:xfrm>
          <a:prstGeom prst="rect">
            <a:avLst/>
          </a:prstGeom>
        </p:spPr>
      </p:pic>
      <p:sp>
        <p:nvSpPr>
          <p:cNvPr id="3" name="TextovéPole 2">
            <a:extLst>
              <a:ext uri="{FF2B5EF4-FFF2-40B4-BE49-F238E27FC236}">
                <a16:creationId xmlns:a16="http://schemas.microsoft.com/office/drawing/2014/main" id="{6F22FA0D-F8B3-0EA3-349D-E293B701E20C}"/>
              </a:ext>
            </a:extLst>
          </p:cNvPr>
          <p:cNvSpPr txBox="1"/>
          <p:nvPr/>
        </p:nvSpPr>
        <p:spPr>
          <a:xfrm>
            <a:off x="839416" y="5805264"/>
            <a:ext cx="4824536" cy="215444"/>
          </a:xfrm>
          <a:prstGeom prst="rect">
            <a:avLst/>
          </a:prstGeom>
          <a:noFill/>
        </p:spPr>
        <p:txBody>
          <a:bodyPr wrap="square" rtlCol="0">
            <a:spAutoFit/>
          </a:bodyPr>
          <a:lstStyle/>
          <a:p>
            <a:pPr algn="l" rtl="0"/>
            <a:r>
              <a:rPr lang="cs-CZ" sz="800" dirty="0"/>
              <a:t>govedo psi koze konji ovce drugi</a:t>
            </a:r>
          </a:p>
        </p:txBody>
      </p:sp>
      <p:sp>
        <p:nvSpPr>
          <p:cNvPr id="5" name="TextovéPole 4">
            <a:extLst>
              <a:ext uri="{FF2B5EF4-FFF2-40B4-BE49-F238E27FC236}">
                <a16:creationId xmlns:a16="http://schemas.microsoft.com/office/drawing/2014/main" id="{970C1B07-1D5F-252E-842A-D4FB27B4AFB0}"/>
              </a:ext>
            </a:extLst>
          </p:cNvPr>
          <p:cNvSpPr txBox="1"/>
          <p:nvPr/>
        </p:nvSpPr>
        <p:spPr>
          <a:xfrm>
            <a:off x="1597394" y="6020708"/>
            <a:ext cx="5089470" cy="400110"/>
          </a:xfrm>
          <a:prstGeom prst="rect">
            <a:avLst/>
          </a:prstGeom>
          <a:noFill/>
        </p:spPr>
        <p:txBody>
          <a:bodyPr wrap="square" rtlCol="0">
            <a:spAutoFit/>
          </a:bodyPr>
          <a:lstStyle/>
          <a:p>
            <a:pPr algn="l" rtl="0"/>
            <a:r>
              <a:rPr lang="cs-CZ" sz="2000" b="1" dirty="0">
                <a:solidFill>
                  <a:srgbClr val="FF0000"/>
                </a:solidFill>
              </a:rPr>
              <a:t>92 ubitih psov v enem letu</a:t>
            </a:r>
          </a:p>
        </p:txBody>
      </p:sp>
    </p:spTree>
    <p:extLst>
      <p:ext uri="{BB962C8B-B14F-4D97-AF65-F5344CB8AC3E}">
        <p14:creationId xmlns:p14="http://schemas.microsoft.com/office/powerpoint/2010/main" val="3649096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49</a:t>
            </a:fld>
            <a:endParaRPr lang="en-US" dirty="0"/>
          </a:p>
        </p:txBody>
      </p:sp>
      <p:sp>
        <p:nvSpPr>
          <p:cNvPr id="3" name="TextovéPole 2"/>
          <p:cNvSpPr txBox="1"/>
          <p:nvPr/>
        </p:nvSpPr>
        <p:spPr>
          <a:xfrm>
            <a:off x="1127448" y="6381328"/>
            <a:ext cx="6696744" cy="461665"/>
          </a:xfrm>
          <a:prstGeom prst="rect">
            <a:avLst/>
          </a:prstGeom>
          <a:noFill/>
        </p:spPr>
        <p:txBody>
          <a:bodyPr wrap="square" rtlCol="0">
            <a:spAutoFit/>
          </a:bodyPr>
          <a:lstStyle/>
          <a:p>
            <a:pPr algn="l" rtl="0"/>
            <a:r>
              <a:rPr lang="cs-CZ" sz="800" dirty="0">
                <a:hlinkClick r:id="rId3"/>
              </a:rPr>
              <a:t>http://www.auvergne-rhone-alpes.developpement-durable.gouv.fr/bilan-du-protocole-a14246.html</a:t>
            </a:r>
            <a:endParaRPr lang="cs-CZ" sz="800" dirty="0"/>
          </a:p>
          <a:p>
            <a:pPr algn="l" rtl="0"/>
            <a:r>
              <a:rPr lang="cs-CZ" sz="800" dirty="0">
                <a:hlinkClick r:id="rId4"/>
              </a:rPr>
              <a:t>https://leloupdanslabergerie.fr/accueil/office-francais-de-la-biodiversity-ment/</a:t>
            </a:r>
            <a:endParaRPr lang="cs-CZ" sz="800" dirty="0"/>
          </a:p>
          <a:p>
            <a:pPr algn="l" rtl="0"/>
            <a:endParaRPr lang="cs-CZ" sz="800" dirty="0"/>
          </a:p>
        </p:txBody>
      </p:sp>
      <p:sp>
        <p:nvSpPr>
          <p:cNvPr id="5" name="TextovéPole 4"/>
          <p:cNvSpPr txBox="1"/>
          <p:nvPr/>
        </p:nvSpPr>
        <p:spPr>
          <a:xfrm>
            <a:off x="8400256" y="836712"/>
            <a:ext cx="3528392" cy="5447645"/>
          </a:xfrm>
          <a:prstGeom prst="rect">
            <a:avLst/>
          </a:prstGeom>
          <a:noFill/>
        </p:spPr>
        <p:txBody>
          <a:bodyPr wrap="square" rtlCol="0">
            <a:spAutoFit/>
          </a:bodyPr>
          <a:lstStyle/>
          <a:p>
            <a:pPr algn="ctr" rtl="0"/>
            <a:r>
              <a:rPr lang="cs-CZ" b="1" dirty="0">
                <a:solidFill>
                  <a:srgbClr val="FF0000"/>
                </a:solidFill>
              </a:rPr>
              <a:t>Število odstreljenih volkov v Franciji na dan 31. 12. 2022</a:t>
            </a:r>
          </a:p>
          <a:p>
            <a:pPr algn="ctr" rtl="0"/>
            <a:endParaRPr lang="cs-CZ" b="1" dirty="0">
              <a:solidFill>
                <a:srgbClr val="FF0000"/>
              </a:solidFill>
            </a:endParaRPr>
          </a:p>
          <a:p>
            <a:pPr algn="ctr" rtl="0"/>
            <a:r>
              <a:rPr lang="cs-CZ" b="1" dirty="0">
                <a:solidFill>
                  <a:srgbClr val="0070C0"/>
                </a:solidFill>
              </a:rPr>
              <a:t>Francija ima trenutno približno 1104 (tj</a:t>
            </a:r>
            <a:r>
              <a:rPr lang="pt-BR" b="1" dirty="0">
                <a:solidFill>
                  <a:srgbClr val="0070C0"/>
                </a:solidFill>
              </a:rPr>
              <a:t>prijava škode z dne 21. julij 2023 - 906 volkov</a:t>
            </a:r>
            <a:r>
              <a:rPr lang="cs-CZ" b="1" dirty="0">
                <a:solidFill>
                  <a:srgbClr val="0070C0"/>
                </a:solidFill>
              </a:rPr>
              <a:t>?) volkovi</a:t>
            </a:r>
          </a:p>
          <a:p>
            <a:pPr algn="ctr" rtl="0"/>
            <a:endParaRPr lang="cs-CZ" b="1" dirty="0"/>
          </a:p>
          <a:p>
            <a:pPr algn="ctr" rtl="0"/>
            <a:r>
              <a:rPr lang="cs-CZ" b="1" dirty="0"/>
              <a:t>Francija ima 7-krat večjo površino!</a:t>
            </a: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r>
              <a:rPr lang="cs-CZ" sz="3200" b="1" dirty="0">
                <a:solidFill>
                  <a:srgbClr val="FF0000"/>
                </a:solidFill>
              </a:rPr>
              <a:t>Ali so naše zahteve po zaščiti črede ekstremne?</a:t>
            </a:r>
          </a:p>
        </p:txBody>
      </p:sp>
      <p:pic>
        <p:nvPicPr>
          <p:cNvPr id="6" name="Obrázek 5">
            <a:extLst>
              <a:ext uri="{FF2B5EF4-FFF2-40B4-BE49-F238E27FC236}">
                <a16:creationId xmlns:a16="http://schemas.microsoft.com/office/drawing/2014/main" id="{AEDF2D72-214E-381D-D2E2-AA3DF5E03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6" y="476672"/>
            <a:ext cx="8084660" cy="2016224"/>
          </a:xfrm>
          <a:prstGeom prst="rect">
            <a:avLst/>
          </a:prstGeom>
        </p:spPr>
      </p:pic>
      <p:sp>
        <p:nvSpPr>
          <p:cNvPr id="8" name="TextovéPole 7">
            <a:extLst>
              <a:ext uri="{FF2B5EF4-FFF2-40B4-BE49-F238E27FC236}">
                <a16:creationId xmlns:a16="http://schemas.microsoft.com/office/drawing/2014/main" id="{5790041C-623C-3324-D274-16FD8795F67B}"/>
              </a:ext>
            </a:extLst>
          </p:cNvPr>
          <p:cNvSpPr txBox="1"/>
          <p:nvPr/>
        </p:nvSpPr>
        <p:spPr>
          <a:xfrm>
            <a:off x="335360" y="5301208"/>
            <a:ext cx="8568952" cy="646331"/>
          </a:xfrm>
          <a:prstGeom prst="rect">
            <a:avLst/>
          </a:prstGeom>
          <a:noFill/>
        </p:spPr>
        <p:txBody>
          <a:bodyPr wrap="square" rtlCol="0">
            <a:spAutoFit/>
          </a:bodyPr>
          <a:lstStyle/>
          <a:p>
            <a:pPr algn="l" rtl="0"/>
            <a:r>
              <a:rPr lang="cs-CZ" dirty="0"/>
              <a:t>Zgornja meja za leto 2023 se poveča na 209 (19 % na novo ocenjene populacije), od 13. oktobra 2023 je 144 volkov odstreljenih zakonito in 6 volkov brez dovoljenja.</a:t>
            </a:r>
          </a:p>
        </p:txBody>
      </p:sp>
      <p:pic>
        <p:nvPicPr>
          <p:cNvPr id="9" name="Obrázek 8">
            <a:extLst>
              <a:ext uri="{FF2B5EF4-FFF2-40B4-BE49-F238E27FC236}">
                <a16:creationId xmlns:a16="http://schemas.microsoft.com/office/drawing/2014/main" id="{14004C00-33A3-8CE0-75A4-CF40B02314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708920"/>
            <a:ext cx="7992888" cy="23483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576B5DC-1A1A-4D76-BB1C-8B4CB37E875C}"/>
              </a:ext>
            </a:extLst>
          </p:cNvPr>
          <p:cNvSpPr>
            <a:spLocks noGrp="1"/>
          </p:cNvSpPr>
          <p:nvPr>
            <p:ph type="sldNum" sz="quarter" idx="12"/>
          </p:nvPr>
        </p:nvSpPr>
        <p:spPr/>
        <p:txBody>
          <a:bodyPr/>
          <a:lstStyle/>
          <a:p>
            <a:fld id="{4FAB73BC-B049-4115-A692-8D63A059BFB8}" type="slidenum">
              <a:rPr lang="en-US" smtClean="0"/>
              <a:pPr algn="l" rtl="0"/>
              <a:t>5</a:t>
            </a:fld>
            <a:endParaRPr lang="en-US" dirty="0"/>
          </a:p>
        </p:txBody>
      </p:sp>
      <p:sp>
        <p:nvSpPr>
          <p:cNvPr id="7" name="TextovéPole 6">
            <a:extLst>
              <a:ext uri="{FF2B5EF4-FFF2-40B4-BE49-F238E27FC236}">
                <a16:creationId xmlns:a16="http://schemas.microsoft.com/office/drawing/2014/main" id="{654FE87F-070E-4D7B-A77C-B0C192A742FA}"/>
              </a:ext>
            </a:extLst>
          </p:cNvPr>
          <p:cNvSpPr txBox="1"/>
          <p:nvPr/>
        </p:nvSpPr>
        <p:spPr>
          <a:xfrm>
            <a:off x="7428107" y="341818"/>
            <a:ext cx="4392488" cy="4832092"/>
          </a:xfrm>
          <a:prstGeom prst="rect">
            <a:avLst/>
          </a:prstGeom>
          <a:noFill/>
        </p:spPr>
        <p:txBody>
          <a:bodyPr wrap="square" rtlCol="0">
            <a:spAutoFit/>
          </a:bodyPr>
          <a:lstStyle/>
          <a:p>
            <a:pPr algn="ctr" rtl="0"/>
            <a:r>
              <a:rPr lang="cs-CZ" kern="50" dirty="0">
                <a:latin typeface="Times New Roman" panose="02020603050405020304" pitchFamily="18" charset="0"/>
                <a:ea typeface="SimSun" panose="02010600030101010101" pitchFamily="2" charset="-122"/>
                <a:cs typeface="Mangal" panose="02040503050203030202" pitchFamily="18" charset="0"/>
              </a:rPr>
              <a:t>p</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Število ovac se je od začetka rekolonizacije populacije volkov zmanjšalo</a:t>
            </a:r>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v zadnjih sedmih letih, z 231.694 enot leta 2015 na 174.196 enot leta 2022.</a:t>
            </a:r>
          </a:p>
          <a:p>
            <a:pPr algn="ctr" rtl="0"/>
            <a:endPar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endParaRPr>
          </a:p>
          <a:p>
            <a:pPr algn="ctr" rtl="0"/>
            <a:endParaRPr lang="cs-CZ" b="1" kern="50" dirty="0">
              <a:solidFill>
                <a:srgbClr val="FF0000"/>
              </a:solidFill>
              <a:latin typeface="Times New Roman" panose="02020603050405020304" pitchFamily="18" charset="0"/>
              <a:ea typeface="SimSun" panose="02010600030101010101" pitchFamily="2" charset="-122"/>
              <a:cs typeface="Mangal" panose="02040503050203030202" pitchFamily="18" charset="0"/>
            </a:endParaRPr>
          </a:p>
          <a:p>
            <a:pPr algn="ctr" rtl="0"/>
            <a:r>
              <a:rPr lang="cs-CZ" sz="2000" b="1"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AT</a:t>
            </a:r>
            <a:r>
              <a:rPr lang="cs-CZ" sz="20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bilo je neverjetnih 57.498 ovac</a:t>
            </a:r>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a:t>
            </a:r>
          </a:p>
          <a:p>
            <a:pPr algn="ctr" rtl="0"/>
            <a:endPar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endParaRPr>
          </a:p>
          <a:p>
            <a:pPr algn="ctr" rtl="0"/>
            <a:r>
              <a:rPr lang="cs-CZ" sz="36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To je 25% padec!</a:t>
            </a:r>
          </a:p>
          <a:p>
            <a:pPr algn="l" rtl="0"/>
            <a:endParaRPr lang="cs-CZ" kern="50" dirty="0">
              <a:latin typeface="Times New Roman" panose="02020603050405020304" pitchFamily="18" charset="0"/>
              <a:ea typeface="SimSun" panose="02010600030101010101" pitchFamily="2" charset="-122"/>
              <a:cs typeface="Mangal" panose="02040503050203030202" pitchFamily="18" charset="0"/>
            </a:endParaRPr>
          </a:p>
          <a:p>
            <a:pPr algn="ctr" rtl="0"/>
            <a:endParaRPr lang="cs-CZ" sz="1800" kern="50" dirty="0">
              <a:effectLst/>
              <a:latin typeface="Times New Roman" panose="02020603050405020304" pitchFamily="18" charset="0"/>
              <a:ea typeface="SimSun" panose="02010600030101010101" pitchFamily="2" charset="-122"/>
              <a:cs typeface="Mangal" panose="02040503050203030202" pitchFamily="18" charset="0"/>
            </a:endParaRPr>
          </a:p>
          <a:p>
            <a:pPr algn="ctr" rtl="0"/>
            <a:endParaRPr lang="cs-CZ"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800" kern="50" dirty="0">
                <a:effectLst/>
                <a:latin typeface="Times New Roman" panose="02020603050405020304" pitchFamily="18" charset="0"/>
                <a:ea typeface="SimSun" panose="02010600030101010101" pitchFamily="2" charset="-122"/>
                <a:cs typeface="Mangal" panose="02040503050203030202" pitchFamily="18" charset="0"/>
              </a:rPr>
              <a:t>Upadanje stanja ovac se še naprej pospešuje</a:t>
            </a:r>
          </a:p>
          <a:p>
            <a:pPr algn="ctr" rtl="0"/>
            <a:endParaRPr lang="cs-CZ"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med letoma 2020 in 2022 so se zaloge zmanjšale za nadaljnjih 15 %.</a:t>
            </a:r>
          </a:p>
        </p:txBody>
      </p:sp>
      <p:sp>
        <p:nvSpPr>
          <p:cNvPr id="2" name="TextovéPole 1">
            <a:extLst>
              <a:ext uri="{FF2B5EF4-FFF2-40B4-BE49-F238E27FC236}">
                <a16:creationId xmlns:a16="http://schemas.microsoft.com/office/drawing/2014/main" id="{181EE011-C170-4B86-9AE6-4A5910097351}"/>
              </a:ext>
            </a:extLst>
          </p:cNvPr>
          <p:cNvSpPr txBox="1"/>
          <p:nvPr/>
        </p:nvSpPr>
        <p:spPr>
          <a:xfrm>
            <a:off x="343321" y="5234627"/>
            <a:ext cx="11089232" cy="1477328"/>
          </a:xfrm>
          <a:prstGeom prst="rect">
            <a:avLst/>
          </a:prstGeom>
          <a:noFill/>
        </p:spPr>
        <p:txBody>
          <a:bodyPr wrap="square" rtlCol="0">
            <a:spAutoFit/>
          </a:bodyPr>
          <a:lstStyle/>
          <a:p>
            <a:pPr algn="ctr" rtl="0"/>
            <a:r>
              <a:rPr lang="cs-CZ" sz="3600" b="1" kern="50" dirty="0">
                <a:solidFill>
                  <a:srgbClr val="C00000"/>
                </a:solidFill>
                <a:effectLst/>
                <a:latin typeface="Times New Roman" panose="02020603050405020304" pitchFamily="18" charset="0"/>
                <a:ea typeface="SimSun" panose="02010600030101010101" pitchFamily="2" charset="-122"/>
                <a:cs typeface="Mangal" panose="02040503050203030202" pitchFamily="18" charset="0"/>
              </a:rPr>
              <a:t>v mnogih primerih so napadi volkov kaplja čez tekočino pri odločitvi o prenehanju razmnoževanja</a:t>
            </a:r>
            <a:endParaRPr lang="cs-CZ" sz="3600" b="1" dirty="0">
              <a:solidFill>
                <a:srgbClr val="C00000"/>
              </a:solidFill>
            </a:endParaRPr>
          </a:p>
          <a:p>
            <a:pPr algn="l" rtl="0"/>
            <a:endParaRPr lang="cs-CZ" dirty="0"/>
          </a:p>
        </p:txBody>
      </p:sp>
      <p:sp>
        <p:nvSpPr>
          <p:cNvPr id="3" name="TextovéPole 2">
            <a:extLst>
              <a:ext uri="{FF2B5EF4-FFF2-40B4-BE49-F238E27FC236}">
                <a16:creationId xmlns:a16="http://schemas.microsoft.com/office/drawing/2014/main" id="{96C0A8BB-B4CB-49D7-B571-0B8CA817170C}"/>
              </a:ext>
            </a:extLst>
          </p:cNvPr>
          <p:cNvSpPr txBox="1"/>
          <p:nvPr/>
        </p:nvSpPr>
        <p:spPr>
          <a:xfrm>
            <a:off x="407368" y="6536809"/>
            <a:ext cx="11089232" cy="184666"/>
          </a:xfrm>
          <a:prstGeom prst="rect">
            <a:avLst/>
          </a:prstGeom>
          <a:noFill/>
        </p:spPr>
        <p:txBody>
          <a:bodyPr wrap="square" rtlCol="0">
            <a:spAutoFit/>
          </a:bodyPr>
          <a:lstStyle/>
          <a:p>
            <a:pPr algn="l" rtl="0"/>
            <a:r>
              <a:rPr lang="cs-CZ" sz="600" dirty="0"/>
              <a:t>https://www.czso.cz/csu/czso/zem_cr</a:t>
            </a:r>
          </a:p>
        </p:txBody>
      </p:sp>
      <p:pic>
        <p:nvPicPr>
          <p:cNvPr id="10" name="Zástupný obsah 9">
            <a:extLst>
              <a:ext uri="{FF2B5EF4-FFF2-40B4-BE49-F238E27FC236}">
                <a16:creationId xmlns:a16="http://schemas.microsoft.com/office/drawing/2014/main" id="{0D4A47C6-C8E2-03C0-3CD3-1DC8D9AE0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321" y="1039942"/>
            <a:ext cx="6622013" cy="4104456"/>
          </a:xfrm>
        </p:spPr>
      </p:pic>
      <p:pic>
        <p:nvPicPr>
          <p:cNvPr id="6" name="Obrázek 5">
            <a:extLst>
              <a:ext uri="{FF2B5EF4-FFF2-40B4-BE49-F238E27FC236}">
                <a16:creationId xmlns:a16="http://schemas.microsoft.com/office/drawing/2014/main" id="{36EC058E-E98F-6A55-2FFD-D912515C5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608" y="68536"/>
            <a:ext cx="1381323" cy="941047"/>
          </a:xfrm>
          <a:prstGeom prst="rect">
            <a:avLst/>
          </a:prstGeom>
        </p:spPr>
      </p:pic>
    </p:spTree>
    <p:extLst>
      <p:ext uri="{BB962C8B-B14F-4D97-AF65-F5344CB8AC3E}">
        <p14:creationId xmlns:p14="http://schemas.microsoft.com/office/powerpoint/2010/main" val="2698205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EF74AEA-AC60-4C8D-894B-46AB0F859749}"/>
              </a:ext>
            </a:extLst>
          </p:cNvPr>
          <p:cNvSpPr>
            <a:spLocks noGrp="1"/>
          </p:cNvSpPr>
          <p:nvPr>
            <p:ph type="sldNum" sz="quarter" idx="12"/>
          </p:nvPr>
        </p:nvSpPr>
        <p:spPr/>
        <p:txBody>
          <a:bodyPr/>
          <a:lstStyle/>
          <a:p>
            <a:pPr algn="l" rtl="0"/>
            <a:fld id="{4FAB73BC-B049-4115-A692-8D63A059BFB8}" type="slidenum">
              <a:rPr lang="en-US" smtClean="0"/>
              <a:pPr algn="l" rtl="0"/>
              <a:t>50</a:t>
            </a:fld>
            <a:endParaRPr lang="en-US" dirty="0"/>
          </a:p>
        </p:txBody>
      </p:sp>
      <p:pic>
        <p:nvPicPr>
          <p:cNvPr id="4" name="Obrázek 3">
            <a:extLst>
              <a:ext uri="{FF2B5EF4-FFF2-40B4-BE49-F238E27FC236}">
                <a16:creationId xmlns:a16="http://schemas.microsoft.com/office/drawing/2014/main" id="{31151503-D1C9-4476-B77A-EDDE904ED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937"/>
            <a:ext cx="12192000" cy="6080125"/>
          </a:xfrm>
          <a:prstGeom prst="rect">
            <a:avLst/>
          </a:prstGeom>
        </p:spPr>
      </p:pic>
    </p:spTree>
    <p:extLst>
      <p:ext uri="{BB962C8B-B14F-4D97-AF65-F5344CB8AC3E}">
        <p14:creationId xmlns:p14="http://schemas.microsoft.com/office/powerpoint/2010/main" val="901954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8F1E0BD-41EF-46DD-328F-98E9DC2ACECD}"/>
              </a:ext>
            </a:extLst>
          </p:cNvPr>
          <p:cNvSpPr>
            <a:spLocks noGrp="1"/>
          </p:cNvSpPr>
          <p:nvPr>
            <p:ph type="sldNum" sz="quarter" idx="12"/>
          </p:nvPr>
        </p:nvSpPr>
        <p:spPr/>
        <p:txBody>
          <a:bodyPr/>
          <a:lstStyle/>
          <a:p>
            <a:pPr algn="l" rtl="0"/>
            <a:fld id="{4FAB73BC-B049-4115-A692-8D63A059BFB8}" type="slidenum">
              <a:rPr lang="en-US" smtClean="0"/>
              <a:pPr algn="l" rtl="0"/>
              <a:t>51</a:t>
            </a:fld>
            <a:endParaRPr lang="en-US" dirty="0"/>
          </a:p>
        </p:txBody>
      </p:sp>
      <p:pic>
        <p:nvPicPr>
          <p:cNvPr id="4" name="Obrázek 3">
            <a:extLst>
              <a:ext uri="{FF2B5EF4-FFF2-40B4-BE49-F238E27FC236}">
                <a16:creationId xmlns:a16="http://schemas.microsoft.com/office/drawing/2014/main" id="{81485C22-6019-F04F-BB52-3602179E3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708424"/>
            <a:ext cx="3863675" cy="5441152"/>
          </a:xfrm>
          <a:prstGeom prst="rect">
            <a:avLst/>
          </a:prstGeom>
        </p:spPr>
      </p:pic>
      <p:sp>
        <p:nvSpPr>
          <p:cNvPr id="5" name="TextovéPole 4">
            <a:extLst>
              <a:ext uri="{FF2B5EF4-FFF2-40B4-BE49-F238E27FC236}">
                <a16:creationId xmlns:a16="http://schemas.microsoft.com/office/drawing/2014/main" id="{CFBEF969-8036-AC12-E023-5930FBF02E9E}"/>
              </a:ext>
            </a:extLst>
          </p:cNvPr>
          <p:cNvSpPr txBox="1"/>
          <p:nvPr/>
        </p:nvSpPr>
        <p:spPr>
          <a:xfrm>
            <a:off x="5159896" y="836712"/>
            <a:ext cx="6696744" cy="5152180"/>
          </a:xfrm>
          <a:prstGeom prst="rect">
            <a:avLst/>
          </a:prstGeom>
          <a:noFill/>
        </p:spPr>
        <p:txBody>
          <a:bodyPr wrap="square" rtlCol="0">
            <a:spAutoFit/>
          </a:bodyPr>
          <a:lstStyle/>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Dolgoročno ravnotežje kulturne krajine je porušeno zaradi vračanja plenilcev.</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Število kmetij se zmanjšuje in vse manj je zainteresiranih za njihovo ustanavljanje, sam obstoj paše v Franciji je ogrožen.</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Vrnitev plenilcev in težave s sobivanjem odvrnejo še tako zagnane kmete.</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Prisotnost velikih plenilcev dejansko popolnoma destabilizira tovrstno kmetijstvo, ki temelji na paši na prostem.</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Pritisk plenilcev (škoda in napadi) se je med letoma 2007 in 2018 povečal za tri do štirikrat. Največ tega pritiska se izvaja na čredah ovac (88 % žrtev).</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Zaščitni ukrepi za zaščito čred (nočne ograde, čuvanje, vračanje v hleve, psi čuvaji) so</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v nasprotju z zahtevami SIQO (</a:t>
            </a:r>
            <a:r>
              <a:rPr lang="cs-CZ" sz="1400" kern="100" dirty="0" err="1">
                <a:effectLst/>
                <a:latin typeface="Calibri" panose="020F0502020204030204" pitchFamily="34" charset="0"/>
                <a:ea typeface="Calibri" panose="020F0502020204030204" pitchFamily="34" charset="0"/>
                <a:cs typeface="Times New Roman" panose="02020603050405020304" pitchFamily="18" charset="0"/>
              </a:rPr>
              <a:t>blaginja</a:t>
            </a: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 in ekstenzivno naravo pašništva.</a:t>
            </a:r>
          </a:p>
          <a:p>
            <a:pPr algn="ctr" rtl="0">
              <a:lnSpc>
                <a:spcPct val="106000"/>
              </a:lnSpc>
              <a:spcAft>
                <a:spcPts val="800"/>
              </a:spcAft>
            </a:pPr>
            <a:endParaRPr lang="cs-CZ"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6000"/>
              </a:lnSpc>
              <a:spcAft>
                <a:spcPts val="800"/>
              </a:spcAft>
            </a:pPr>
            <a:r>
              <a:rPr lang="cs-CZ"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Leta 2014 je 34 znanstvenikov z različnih akademskih področij objavilo poziv k reševanju ekosistemov, ki jih zapuščajo pastirji.</a:t>
            </a:r>
          </a:p>
          <a:p>
            <a:pPr algn="ctr" rtl="0">
              <a:lnSpc>
                <a:spcPct val="106000"/>
              </a:lnSpc>
              <a:spcAft>
                <a:spcPts val="800"/>
              </a:spcAft>
            </a:pPr>
            <a:endParaRPr lang="cs-CZ"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6000"/>
              </a:lnSpc>
              <a:spcAft>
                <a:spcPts val="800"/>
              </a:spcAft>
            </a:pPr>
            <a:r>
              <a:rPr lang="cs-CZ" sz="1400" b="1" kern="100" dirty="0">
                <a:effectLst/>
                <a:latin typeface="Calibri" panose="020F0502020204030204" pitchFamily="34" charset="0"/>
                <a:ea typeface="Calibri" panose="020F0502020204030204" pitchFamily="34" charset="0"/>
                <a:cs typeface="Times New Roman" panose="02020603050405020304" pitchFamily="18" charset="0"/>
              </a:rPr>
              <a:t>Eden od njihovih zaključkov je bil: "Umik od pastirske dejavnosti bo povzročil zaraščanje in degradacijo biotopov ter izginotje drugih zavarovanih vrst".</a:t>
            </a:r>
          </a:p>
          <a:p>
            <a:pPr algn="l" rtl="0"/>
            <a:endParaRPr lang="cs-CZ" dirty="0"/>
          </a:p>
        </p:txBody>
      </p:sp>
      <p:sp>
        <p:nvSpPr>
          <p:cNvPr id="6" name="TextovéPole 5">
            <a:extLst>
              <a:ext uri="{FF2B5EF4-FFF2-40B4-BE49-F238E27FC236}">
                <a16:creationId xmlns:a16="http://schemas.microsoft.com/office/drawing/2014/main" id="{8197D10C-D2E4-C37B-1D52-A305CFBEAB63}"/>
              </a:ext>
            </a:extLst>
          </p:cNvPr>
          <p:cNvSpPr txBox="1"/>
          <p:nvPr/>
        </p:nvSpPr>
        <p:spPr>
          <a:xfrm>
            <a:off x="5571770" y="6021288"/>
            <a:ext cx="4680520" cy="615553"/>
          </a:xfrm>
          <a:prstGeom prst="rect">
            <a:avLst/>
          </a:prstGeom>
          <a:noFill/>
        </p:spPr>
        <p:txBody>
          <a:bodyPr wrap="square" rtlCol="0">
            <a:spAutoFit/>
          </a:bodyPr>
          <a:lstStyle/>
          <a:p>
            <a:pPr algn="l" rtl="0"/>
            <a:r>
              <a:rPr lang="cs-CZ"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https://www.leseleveursfaceauxpredateurs.fr/wp-content/uploads/2023/07/Dossier-2022_Pastoralisme-en-danger-FNO-web.pdf</a:t>
            </a:r>
            <a:endParaRPr lang="cs-CZ" sz="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
        <p:nvSpPr>
          <p:cNvPr id="7" name="TextovéPole 6">
            <a:extLst>
              <a:ext uri="{FF2B5EF4-FFF2-40B4-BE49-F238E27FC236}">
                <a16:creationId xmlns:a16="http://schemas.microsoft.com/office/drawing/2014/main" id="{0D04BC00-CA73-BC61-BF05-9C843B7E15E7}"/>
              </a:ext>
            </a:extLst>
          </p:cNvPr>
          <p:cNvSpPr txBox="1"/>
          <p:nvPr/>
        </p:nvSpPr>
        <p:spPr>
          <a:xfrm>
            <a:off x="1847528" y="188640"/>
            <a:ext cx="2952328" cy="369332"/>
          </a:xfrm>
          <a:prstGeom prst="rect">
            <a:avLst/>
          </a:prstGeom>
          <a:noFill/>
        </p:spPr>
        <p:txBody>
          <a:bodyPr wrap="square" rtlCol="0">
            <a:spAutoFit/>
          </a:bodyPr>
          <a:lstStyle/>
          <a:p>
            <a:pPr algn="l" rtl="0"/>
            <a:r>
              <a:rPr lang="cs-CZ" dirty="0"/>
              <a:t>Pastirstvo ogroženo</a:t>
            </a:r>
          </a:p>
        </p:txBody>
      </p:sp>
      <p:pic>
        <p:nvPicPr>
          <p:cNvPr id="8" name="Picture 2" descr="Image result for France">
            <a:extLst>
              <a:ext uri="{FF2B5EF4-FFF2-40B4-BE49-F238E27FC236}">
                <a16:creationId xmlns:a16="http://schemas.microsoft.com/office/drawing/2014/main" id="{6E28B6BA-C188-A3AF-8E71-61A683BC5D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9085" y="81027"/>
            <a:ext cx="718366" cy="67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51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2F6618C-AF78-DB7F-1AA7-3806AF8EABD7}"/>
              </a:ext>
            </a:extLst>
          </p:cNvPr>
          <p:cNvSpPr>
            <a:spLocks noGrp="1"/>
          </p:cNvSpPr>
          <p:nvPr>
            <p:ph type="sldNum" sz="quarter" idx="12"/>
          </p:nvPr>
        </p:nvSpPr>
        <p:spPr/>
        <p:txBody>
          <a:bodyPr/>
          <a:lstStyle/>
          <a:p>
            <a:pPr algn="l" rtl="0"/>
            <a:fld id="{4FAB73BC-B049-4115-A692-8D63A059BFB8}" type="slidenum">
              <a:rPr lang="en-US" smtClean="0"/>
              <a:pPr algn="l" rtl="0"/>
              <a:t>52</a:t>
            </a:fld>
            <a:endParaRPr lang="en-US" dirty="0"/>
          </a:p>
        </p:txBody>
      </p:sp>
      <p:pic>
        <p:nvPicPr>
          <p:cNvPr id="4" name="Obrázek 3">
            <a:extLst>
              <a:ext uri="{FF2B5EF4-FFF2-40B4-BE49-F238E27FC236}">
                <a16:creationId xmlns:a16="http://schemas.microsoft.com/office/drawing/2014/main" id="{A9B664F8-5551-9C0E-69AD-B81C10A24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465072"/>
            <a:ext cx="6897163" cy="6256403"/>
          </a:xfrm>
          <a:prstGeom prst="rect">
            <a:avLst/>
          </a:prstGeom>
        </p:spPr>
      </p:pic>
      <p:sp>
        <p:nvSpPr>
          <p:cNvPr id="5" name="TextovéPole 4">
            <a:extLst>
              <a:ext uri="{FF2B5EF4-FFF2-40B4-BE49-F238E27FC236}">
                <a16:creationId xmlns:a16="http://schemas.microsoft.com/office/drawing/2014/main" id="{DDA7AECC-C615-678C-E27C-CC15831A3837}"/>
              </a:ext>
            </a:extLst>
          </p:cNvPr>
          <p:cNvSpPr txBox="1"/>
          <p:nvPr/>
        </p:nvSpPr>
        <p:spPr>
          <a:xfrm>
            <a:off x="7243393" y="1795299"/>
            <a:ext cx="4840141" cy="4524315"/>
          </a:xfrm>
          <a:prstGeom prst="rect">
            <a:avLst/>
          </a:prstGeom>
          <a:noFill/>
        </p:spPr>
        <p:txBody>
          <a:bodyPr wrap="square" rtlCol="0">
            <a:spAutoFit/>
          </a:bodyPr>
          <a:lstStyle/>
          <a:p>
            <a:pPr algn="l" rtl="0"/>
            <a:r>
              <a:rPr lang="cs-CZ" dirty="0"/>
              <a:t>330 napadov, 709 mrtvih živali, 96 poškodovanih, 35 izgubljenih (2018-2023)</a:t>
            </a:r>
          </a:p>
          <a:p>
            <a:pPr algn="l" rtl="0"/>
            <a:endParaRPr lang="cs-CZ" dirty="0"/>
          </a:p>
          <a:p>
            <a:pPr algn="ctr" rtl="0"/>
            <a:r>
              <a:rPr lang="cs-CZ" sz="2000" b="1" dirty="0">
                <a:solidFill>
                  <a:srgbClr val="FF0000"/>
                </a:solidFill>
              </a:rPr>
              <a:t>Tipičen primer neprimernega prostora za volkove.</a:t>
            </a:r>
          </a:p>
          <a:p>
            <a:pPr algn="l" rtl="0"/>
            <a:endParaRPr lang="cs-CZ" dirty="0"/>
          </a:p>
          <a:p>
            <a:pPr algn="l" rtl="0"/>
            <a:r>
              <a:rPr lang="cs-CZ" dirty="0"/>
              <a:t>Leta 2023 se je število napadov znatno zmanjšalo. Uradno imajo samo en trop, alfa samec pa je 25. julija 2023 umrl v prometni nesreči.</a:t>
            </a:r>
          </a:p>
          <a:p>
            <a:pPr algn="l" rtl="0"/>
            <a:r>
              <a:rPr lang="cs-CZ" dirty="0"/>
              <a:t>Skoraj vsak mlad volk v tej regiji pogine v prometni nesreči. Imajo veliko cest, življenjski prostor volkov pa je premajhen (23 km2, vojaško vadišče).</a:t>
            </a:r>
          </a:p>
          <a:p>
            <a:pPr algn="l" rtl="0"/>
            <a:r>
              <a:rPr lang="cs-CZ" dirty="0"/>
              <a:t>Bilo je 5-6 volčjih parov in 10 mladičev, skupaj 21 volkov. Devetnajst jih je umrlo v prometu. Tako v Flandriji ljudje imenujejo to območje "pokopališče volkov".</a:t>
            </a:r>
          </a:p>
        </p:txBody>
      </p:sp>
      <p:sp>
        <p:nvSpPr>
          <p:cNvPr id="6" name="TextovéPole 5">
            <a:extLst>
              <a:ext uri="{FF2B5EF4-FFF2-40B4-BE49-F238E27FC236}">
                <a16:creationId xmlns:a16="http://schemas.microsoft.com/office/drawing/2014/main" id="{77A05D27-4D54-6EA0-27FD-36A094DE7737}"/>
              </a:ext>
            </a:extLst>
          </p:cNvPr>
          <p:cNvSpPr txBox="1"/>
          <p:nvPr/>
        </p:nvSpPr>
        <p:spPr>
          <a:xfrm>
            <a:off x="7276329" y="1052736"/>
            <a:ext cx="4752528" cy="646331"/>
          </a:xfrm>
          <a:prstGeom prst="rect">
            <a:avLst/>
          </a:prstGeom>
          <a:noFill/>
        </p:spPr>
        <p:txBody>
          <a:bodyPr wrap="square" rtlCol="0">
            <a:spAutoFit/>
          </a:bodyPr>
          <a:lstStyle/>
          <a:p>
            <a:pPr algn="ctr" rtl="0"/>
            <a:r>
              <a:rPr lang="cs-CZ" b="1" i="0" dirty="0">
                <a:solidFill>
                  <a:srgbClr val="202122"/>
                </a:solidFill>
                <a:effectLst/>
                <a:latin typeface="Arial" panose="020B0604020202020204" pitchFamily="34" charset="0"/>
              </a:rPr>
              <a:t>Belgija - Flandrija (regija Severnega morja v zahodni Belgiji)</a:t>
            </a:r>
            <a:endParaRPr lang="cs-CZ" dirty="0"/>
          </a:p>
        </p:txBody>
      </p:sp>
      <p:pic>
        <p:nvPicPr>
          <p:cNvPr id="8" name="Obrázek 7">
            <a:extLst>
              <a:ext uri="{FF2B5EF4-FFF2-40B4-BE49-F238E27FC236}">
                <a16:creationId xmlns:a16="http://schemas.microsoft.com/office/drawing/2014/main" id="{3F0D600A-8E96-B478-04E6-2FCB387C8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875" y="37476"/>
            <a:ext cx="1519436" cy="1015260"/>
          </a:xfrm>
          <a:prstGeom prst="rect">
            <a:avLst/>
          </a:prstGeom>
        </p:spPr>
      </p:pic>
      <p:sp>
        <p:nvSpPr>
          <p:cNvPr id="9" name="TextovéPole 8">
            <a:extLst>
              <a:ext uri="{FF2B5EF4-FFF2-40B4-BE49-F238E27FC236}">
                <a16:creationId xmlns:a16="http://schemas.microsoft.com/office/drawing/2014/main" id="{8C9F4DC4-9247-9689-537C-D2AE80A7480E}"/>
              </a:ext>
            </a:extLst>
          </p:cNvPr>
          <p:cNvSpPr txBox="1"/>
          <p:nvPr/>
        </p:nvSpPr>
        <p:spPr>
          <a:xfrm>
            <a:off x="3143672" y="5971932"/>
            <a:ext cx="4608512" cy="646331"/>
          </a:xfrm>
          <a:prstGeom prst="rect">
            <a:avLst/>
          </a:prstGeom>
          <a:noFill/>
        </p:spPr>
        <p:txBody>
          <a:bodyPr wrap="square" rtlCol="0">
            <a:spAutoFit/>
          </a:bodyPr>
          <a:lstStyle/>
          <a:p>
            <a:pPr algn="l" rtl="0"/>
            <a:r>
              <a:rPr lang="cs-CZ" dirty="0"/>
              <a:t>mrtev-ranjen-izguba</a:t>
            </a:r>
            <a:r>
              <a:rPr lang="cs-CZ" dirty="0">
                <a:solidFill>
                  <a:srgbClr val="FF0000"/>
                </a:solidFill>
              </a:rPr>
              <a:t>napadalni osebek volka</a:t>
            </a:r>
          </a:p>
          <a:p>
            <a:pPr algn="l" rtl="0"/>
            <a:r>
              <a:rPr lang="cs-CZ" dirty="0">
                <a:solidFill>
                  <a:srgbClr val="FF0000"/>
                </a:solidFill>
              </a:rPr>
              <a:t>je javno identificiran</a:t>
            </a:r>
          </a:p>
        </p:txBody>
      </p:sp>
      <p:pic>
        <p:nvPicPr>
          <p:cNvPr id="12" name="Obrázek 11">
            <a:extLst>
              <a:ext uri="{FF2B5EF4-FFF2-40B4-BE49-F238E27FC236}">
                <a16:creationId xmlns:a16="http://schemas.microsoft.com/office/drawing/2014/main" id="{750CC72B-13E7-DA4D-28CF-9BE979FB8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838" y="4077072"/>
            <a:ext cx="1076473" cy="1833759"/>
          </a:xfrm>
          <a:prstGeom prst="rect">
            <a:avLst/>
          </a:prstGeom>
        </p:spPr>
      </p:pic>
    </p:spTree>
    <p:extLst>
      <p:ext uri="{BB962C8B-B14F-4D97-AF65-F5344CB8AC3E}">
        <p14:creationId xmlns:p14="http://schemas.microsoft.com/office/powerpoint/2010/main" val="3039106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A043AD7-3B9F-6F57-ED9F-D08F3EBAB3BC}"/>
              </a:ext>
            </a:extLst>
          </p:cNvPr>
          <p:cNvSpPr>
            <a:spLocks noGrp="1"/>
          </p:cNvSpPr>
          <p:nvPr>
            <p:ph type="sldNum" sz="quarter" idx="12"/>
          </p:nvPr>
        </p:nvSpPr>
        <p:spPr/>
        <p:txBody>
          <a:bodyPr/>
          <a:lstStyle/>
          <a:p>
            <a:pPr algn="l" rtl="0"/>
            <a:fld id="{4FAB73BC-B049-4115-A692-8D63A059BFB8}" type="slidenum">
              <a:rPr lang="en-US" smtClean="0"/>
              <a:pPr algn="l" rtl="0"/>
              <a:t>53</a:t>
            </a:fld>
            <a:endParaRPr lang="en-US" dirty="0"/>
          </a:p>
        </p:txBody>
      </p:sp>
      <p:pic>
        <p:nvPicPr>
          <p:cNvPr id="4" name="Obrázek 3">
            <a:extLst>
              <a:ext uri="{FF2B5EF4-FFF2-40B4-BE49-F238E27FC236}">
                <a16:creationId xmlns:a16="http://schemas.microsoft.com/office/drawing/2014/main" id="{19683D5B-BAA3-E699-EA91-CEA6EF248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226629"/>
            <a:ext cx="8641829" cy="4404742"/>
          </a:xfrm>
          <a:prstGeom prst="rect">
            <a:avLst/>
          </a:prstGeom>
        </p:spPr>
      </p:pic>
      <p:sp>
        <p:nvSpPr>
          <p:cNvPr id="5" name="TextovéPole 4">
            <a:extLst>
              <a:ext uri="{FF2B5EF4-FFF2-40B4-BE49-F238E27FC236}">
                <a16:creationId xmlns:a16="http://schemas.microsoft.com/office/drawing/2014/main" id="{5BBFC525-B4A0-4F1D-B0E0-543640BECAB4}"/>
              </a:ext>
            </a:extLst>
          </p:cNvPr>
          <p:cNvSpPr txBox="1"/>
          <p:nvPr/>
        </p:nvSpPr>
        <p:spPr>
          <a:xfrm>
            <a:off x="1127448" y="476672"/>
            <a:ext cx="7272808" cy="369332"/>
          </a:xfrm>
          <a:prstGeom prst="rect">
            <a:avLst/>
          </a:prstGeom>
          <a:noFill/>
        </p:spPr>
        <p:txBody>
          <a:bodyPr wrap="square" rtlCol="0">
            <a:spAutoFit/>
          </a:bodyPr>
          <a:lstStyle/>
          <a:p>
            <a:pPr algn="l" rtl="0"/>
            <a:r>
              <a:rPr lang="cs-CZ" dirty="0"/>
              <a:t>Samo kratek pogled na sever Italije</a:t>
            </a:r>
          </a:p>
        </p:txBody>
      </p:sp>
      <p:sp>
        <p:nvSpPr>
          <p:cNvPr id="6" name="TextovéPole 5">
            <a:extLst>
              <a:ext uri="{FF2B5EF4-FFF2-40B4-BE49-F238E27FC236}">
                <a16:creationId xmlns:a16="http://schemas.microsoft.com/office/drawing/2014/main" id="{86E70767-7BC4-0C0B-5DF9-080002D5FE96}"/>
              </a:ext>
            </a:extLst>
          </p:cNvPr>
          <p:cNvSpPr txBox="1"/>
          <p:nvPr/>
        </p:nvSpPr>
        <p:spPr>
          <a:xfrm>
            <a:off x="1703512" y="6356350"/>
            <a:ext cx="7416824" cy="338554"/>
          </a:xfrm>
          <a:prstGeom prst="rect">
            <a:avLst/>
          </a:prstGeom>
          <a:noFill/>
        </p:spPr>
        <p:txBody>
          <a:bodyPr wrap="square" rtlCol="0">
            <a:spAutoFit/>
          </a:bodyPr>
          <a:lstStyle/>
          <a:p>
            <a:pPr algn="l" rtl="0"/>
            <a:r>
              <a:rPr lang="cs-CZ" sz="800" dirty="0">
                <a:hlinkClick r:id="rId3"/>
              </a:rPr>
              <a:t>https://www.stol.it/artikel/wirtschaft/tierschau-vor-dem-aus-protest-der-tierzuchtverbaende-gegen-wolf-und-baer</a:t>
            </a:r>
            <a:endParaRPr lang="cs-CZ" sz="800" dirty="0"/>
          </a:p>
          <a:p>
            <a:pPr algn="l" rtl="0"/>
            <a:endParaRPr lang="cs-CZ" sz="800" dirty="0"/>
          </a:p>
        </p:txBody>
      </p:sp>
      <p:sp>
        <p:nvSpPr>
          <p:cNvPr id="7" name="TextovéPole 6">
            <a:extLst>
              <a:ext uri="{FF2B5EF4-FFF2-40B4-BE49-F238E27FC236}">
                <a16:creationId xmlns:a16="http://schemas.microsoft.com/office/drawing/2014/main" id="{87A7A6F4-020C-E333-00E6-1E72272A62B4}"/>
              </a:ext>
            </a:extLst>
          </p:cNvPr>
          <p:cNvSpPr txBox="1"/>
          <p:nvPr/>
        </p:nvSpPr>
        <p:spPr>
          <a:xfrm>
            <a:off x="9120336" y="980728"/>
            <a:ext cx="2520280" cy="4401205"/>
          </a:xfrm>
          <a:prstGeom prst="rect">
            <a:avLst/>
          </a:prstGeom>
          <a:noFill/>
        </p:spPr>
        <p:txBody>
          <a:bodyPr wrap="square" rtlCol="0">
            <a:spAutoFit/>
          </a:bodyPr>
          <a:lstStyle/>
          <a:p>
            <a:pPr algn="l" rtl="0"/>
            <a:r>
              <a:rPr lang="cs-CZ" sz="2000" b="0" i="0" dirty="0">
                <a:effectLst/>
                <a:latin typeface="Splus Icon"/>
              </a:rPr>
              <a:t>Skoraj vsak dan lastniki domačih živali poročajo o poginulih, poškodovanih ali pogrešanih živalih zaradi napadov volkov.</a:t>
            </a:r>
          </a:p>
          <a:p>
            <a:pPr algn="l" rtl="0"/>
            <a:r>
              <a:rPr lang="cs-CZ" sz="2000" b="0" i="0" dirty="0">
                <a:effectLst/>
                <a:latin typeface="Splus Icon"/>
              </a:rPr>
              <a:t>V letu 2022 je bilo žrtvovanih 513 ovac, koz in telet.</a:t>
            </a:r>
          </a:p>
          <a:p>
            <a:pPr algn="l" rtl="0"/>
            <a:r>
              <a:rPr lang="cs-CZ" sz="2000" dirty="0">
                <a:latin typeface="Splus Icon"/>
              </a:rPr>
              <a:t>n</a:t>
            </a:r>
            <a:r>
              <a:rPr lang="cs-CZ" sz="2000" b="0" i="0" dirty="0">
                <a:effectLst/>
                <a:latin typeface="Splus Icon"/>
              </a:rPr>
              <a:t>in začetkom pašne sezone 2023 je bilo dokumentiranih že preko 100 napadov.</a:t>
            </a:r>
            <a:endParaRPr lang="cs-CZ" sz="2000" dirty="0"/>
          </a:p>
        </p:txBody>
      </p:sp>
      <p:sp>
        <p:nvSpPr>
          <p:cNvPr id="8" name="TextovéPole 7">
            <a:extLst>
              <a:ext uri="{FF2B5EF4-FFF2-40B4-BE49-F238E27FC236}">
                <a16:creationId xmlns:a16="http://schemas.microsoft.com/office/drawing/2014/main" id="{D62DFF18-C1C1-5DF2-91D2-88A476DD1356}"/>
              </a:ext>
            </a:extLst>
          </p:cNvPr>
          <p:cNvSpPr txBox="1"/>
          <p:nvPr/>
        </p:nvSpPr>
        <p:spPr>
          <a:xfrm>
            <a:off x="2351584" y="4365104"/>
            <a:ext cx="431179" cy="507831"/>
          </a:xfrm>
          <a:prstGeom prst="rect">
            <a:avLst/>
          </a:prstGeom>
          <a:noFill/>
        </p:spPr>
        <p:txBody>
          <a:bodyPr wrap="square" rtlCol="0">
            <a:spAutoFit/>
          </a:bodyPr>
          <a:lstStyle/>
          <a:p>
            <a:pPr algn="l" rtl="0"/>
            <a:r>
              <a:rPr lang="cs-CZ" sz="900" dirty="0"/>
              <a:t>Škot</a:t>
            </a:r>
          </a:p>
          <a:p>
            <a:pPr algn="l" rtl="0"/>
            <a:r>
              <a:rPr lang="cs-CZ" sz="900" dirty="0"/>
              <a:t>Koze</a:t>
            </a:r>
          </a:p>
          <a:p>
            <a:pPr algn="l" rtl="0"/>
            <a:r>
              <a:rPr lang="cs-CZ" sz="900" dirty="0"/>
              <a:t>ovce</a:t>
            </a:r>
          </a:p>
        </p:txBody>
      </p:sp>
      <p:pic>
        <p:nvPicPr>
          <p:cNvPr id="9" name="Obrázek 8">
            <a:extLst>
              <a:ext uri="{FF2B5EF4-FFF2-40B4-BE49-F238E27FC236}">
                <a16:creationId xmlns:a16="http://schemas.microsoft.com/office/drawing/2014/main" id="{8D83536C-D807-4207-FBDD-78BF01B9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697" y="127824"/>
            <a:ext cx="2199903" cy="1236066"/>
          </a:xfrm>
          <a:prstGeom prst="rect">
            <a:avLst/>
          </a:prstGeom>
        </p:spPr>
      </p:pic>
    </p:spTree>
    <p:extLst>
      <p:ext uri="{BB962C8B-B14F-4D97-AF65-F5344CB8AC3E}">
        <p14:creationId xmlns:p14="http://schemas.microsoft.com/office/powerpoint/2010/main" val="2165672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6BAE68F-13BF-4067-EB03-08FCCD8D2DB1}"/>
              </a:ext>
            </a:extLst>
          </p:cNvPr>
          <p:cNvSpPr>
            <a:spLocks noGrp="1"/>
          </p:cNvSpPr>
          <p:nvPr>
            <p:ph type="sldNum" sz="quarter" idx="12"/>
          </p:nvPr>
        </p:nvSpPr>
        <p:spPr/>
        <p:txBody>
          <a:bodyPr/>
          <a:lstStyle/>
          <a:p>
            <a:pPr algn="l" rtl="0"/>
            <a:fld id="{4FAB73BC-B049-4115-A692-8D63A059BFB8}" type="slidenum">
              <a:rPr lang="en-US" smtClean="0"/>
              <a:pPr algn="l" rtl="0"/>
              <a:t>54</a:t>
            </a:fld>
            <a:endParaRPr lang="en-US" dirty="0"/>
          </a:p>
        </p:txBody>
      </p:sp>
      <p:sp>
        <p:nvSpPr>
          <p:cNvPr id="3" name="TextovéPole 2">
            <a:extLst>
              <a:ext uri="{FF2B5EF4-FFF2-40B4-BE49-F238E27FC236}">
                <a16:creationId xmlns:a16="http://schemas.microsoft.com/office/drawing/2014/main" id="{D0C089EE-66C4-131C-84DB-2403308BDF8A}"/>
              </a:ext>
            </a:extLst>
          </p:cNvPr>
          <p:cNvSpPr txBox="1"/>
          <p:nvPr/>
        </p:nvSpPr>
        <p:spPr>
          <a:xfrm>
            <a:off x="3719736" y="476672"/>
            <a:ext cx="4104456" cy="1015663"/>
          </a:xfrm>
          <a:prstGeom prst="rect">
            <a:avLst/>
          </a:prstGeom>
          <a:noFill/>
        </p:spPr>
        <p:txBody>
          <a:bodyPr wrap="square" rtlCol="0">
            <a:spAutoFit/>
          </a:bodyPr>
          <a:lstStyle/>
          <a:p>
            <a:pPr algn="ctr" rtl="0"/>
            <a:r>
              <a:rPr lang="cs-CZ" sz="6000" b="1" i="0" dirty="0">
                <a:solidFill>
                  <a:srgbClr val="00B050"/>
                </a:solidFill>
                <a:effectLst/>
                <a:latin typeface="Arial" panose="020B0604020202020204" pitchFamily="34" charset="0"/>
              </a:rPr>
              <a:t>Litva</a:t>
            </a:r>
            <a:endParaRPr lang="cs-CZ" sz="6000" dirty="0">
              <a:solidFill>
                <a:srgbClr val="00B050"/>
              </a:solidFill>
            </a:endParaRPr>
          </a:p>
        </p:txBody>
      </p:sp>
      <p:pic>
        <p:nvPicPr>
          <p:cNvPr id="5" name="Obrázek 4">
            <a:extLst>
              <a:ext uri="{FF2B5EF4-FFF2-40B4-BE49-F238E27FC236}">
                <a16:creationId xmlns:a16="http://schemas.microsoft.com/office/drawing/2014/main" id="{B624C620-EBA4-CF88-A2D4-3E9DBD07E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47042"/>
            <a:ext cx="1714500" cy="1028700"/>
          </a:xfrm>
          <a:prstGeom prst="rect">
            <a:avLst/>
          </a:prstGeom>
        </p:spPr>
      </p:pic>
      <p:pic>
        <p:nvPicPr>
          <p:cNvPr id="7" name="Obrázek 6">
            <a:extLst>
              <a:ext uri="{FF2B5EF4-FFF2-40B4-BE49-F238E27FC236}">
                <a16:creationId xmlns:a16="http://schemas.microsoft.com/office/drawing/2014/main" id="{9B2BA0F6-00EE-9EBD-F901-593099E50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733" y="347042"/>
            <a:ext cx="1285875" cy="1457325"/>
          </a:xfrm>
          <a:prstGeom prst="rect">
            <a:avLst/>
          </a:prstGeom>
        </p:spPr>
      </p:pic>
      <p:sp>
        <p:nvSpPr>
          <p:cNvPr id="8" name="TextovéPole 7">
            <a:extLst>
              <a:ext uri="{FF2B5EF4-FFF2-40B4-BE49-F238E27FC236}">
                <a16:creationId xmlns:a16="http://schemas.microsoft.com/office/drawing/2014/main" id="{695E1A76-DDD4-39DB-BCEA-2705CB49EDE5}"/>
              </a:ext>
            </a:extLst>
          </p:cNvPr>
          <p:cNvSpPr txBox="1"/>
          <p:nvPr/>
        </p:nvSpPr>
        <p:spPr>
          <a:xfrm>
            <a:off x="-822082" y="5786226"/>
            <a:ext cx="6120680" cy="369332"/>
          </a:xfrm>
          <a:prstGeom prst="rect">
            <a:avLst/>
          </a:prstGeom>
          <a:noFill/>
        </p:spPr>
        <p:txBody>
          <a:bodyPr wrap="square" rtlCol="0">
            <a:spAutoFit/>
          </a:bodyPr>
          <a:lstStyle/>
          <a:p>
            <a:pPr algn="ctr" rtl="0"/>
            <a:r>
              <a:rPr lang="cs-CZ" dirty="0"/>
              <a:t>je najjužnejša in največja od treh baltskih držav</a:t>
            </a:r>
          </a:p>
        </p:txBody>
      </p:sp>
      <p:pic>
        <p:nvPicPr>
          <p:cNvPr id="10" name="Obrázek 9">
            <a:extLst>
              <a:ext uri="{FF2B5EF4-FFF2-40B4-BE49-F238E27FC236}">
                <a16:creationId xmlns:a16="http://schemas.microsoft.com/office/drawing/2014/main" id="{B0ADF97E-2977-7357-7318-1E213C874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2093249"/>
            <a:ext cx="4093829" cy="3389009"/>
          </a:xfrm>
          <a:prstGeom prst="rect">
            <a:avLst/>
          </a:prstGeom>
        </p:spPr>
      </p:pic>
      <p:sp>
        <p:nvSpPr>
          <p:cNvPr id="11" name="TextovéPole 10">
            <a:extLst>
              <a:ext uri="{FF2B5EF4-FFF2-40B4-BE49-F238E27FC236}">
                <a16:creationId xmlns:a16="http://schemas.microsoft.com/office/drawing/2014/main" id="{EE2C8D0D-5CDC-D3CB-9318-179A7FE2B805}"/>
              </a:ext>
            </a:extLst>
          </p:cNvPr>
          <p:cNvSpPr txBox="1"/>
          <p:nvPr/>
        </p:nvSpPr>
        <p:spPr>
          <a:xfrm>
            <a:off x="5298598" y="2093249"/>
            <a:ext cx="6270010" cy="3785652"/>
          </a:xfrm>
          <a:prstGeom prst="rect">
            <a:avLst/>
          </a:prstGeom>
          <a:noFill/>
        </p:spPr>
        <p:txBody>
          <a:bodyPr wrap="square" rtlCol="0">
            <a:spAutoFit/>
          </a:bodyPr>
          <a:lstStyle/>
          <a:p>
            <a:pPr algn="ctr" rtl="0"/>
            <a:r>
              <a:rPr lang="cs-CZ" sz="2400" dirty="0"/>
              <a:t>V Litvi je vsaj 1069 volkov.</a:t>
            </a:r>
          </a:p>
          <a:p>
            <a:pPr algn="ctr" rtl="0"/>
            <a:endParaRPr lang="cs-CZ" sz="2400" dirty="0"/>
          </a:p>
          <a:p>
            <a:pPr algn="ctr" rtl="0"/>
            <a:r>
              <a:rPr lang="cs-CZ" sz="2400" dirty="0"/>
              <a:t>V skladu s točko 36.4 Načrta oskrbe volkov je navedeno, da če je volčjih družin več kot 62 (skupna populacija 500 ali več osebkov ob koncu zime), se domneva, da se bo populacija volkov zmanjšala, da se zagotovi njen trajni upad in ohranjanje števila na 32-62 družin. A Ministrstvo za okolje niti tega načrta ne upošteva, lani so imeli v Litvi 87 volčjih družin, letos so našli 91 volčjih družin!</a:t>
            </a:r>
          </a:p>
        </p:txBody>
      </p:sp>
      <p:sp>
        <p:nvSpPr>
          <p:cNvPr id="12" name="TextovéPole 11">
            <a:extLst>
              <a:ext uri="{FF2B5EF4-FFF2-40B4-BE49-F238E27FC236}">
                <a16:creationId xmlns:a16="http://schemas.microsoft.com/office/drawing/2014/main" id="{B634F529-B4A6-C513-7D40-9F4160B1B244}"/>
              </a:ext>
            </a:extLst>
          </p:cNvPr>
          <p:cNvSpPr txBox="1"/>
          <p:nvPr/>
        </p:nvSpPr>
        <p:spPr>
          <a:xfrm>
            <a:off x="1991544" y="6510958"/>
            <a:ext cx="7560840" cy="338554"/>
          </a:xfrm>
          <a:prstGeom prst="rect">
            <a:avLst/>
          </a:prstGeom>
          <a:noFill/>
        </p:spPr>
        <p:txBody>
          <a:bodyPr wrap="square" rtlCol="0">
            <a:spAutoFit/>
          </a:bodyPr>
          <a:lstStyle/>
          <a:p>
            <a:pPr algn="l" rtl="0"/>
            <a:r>
              <a:rPr lang="cs-CZ" sz="800" dirty="0">
                <a:hlinkClick r:id="rId5"/>
              </a:rPr>
              <a:t>https://vstt.lrv.lt/uploads/vstt/documents/files/Vilk%C5%B3%20tyrimai/Galutine%20ataskaita%202022_23%20nuasmeninta%20fin.pdf</a:t>
            </a:r>
            <a:endParaRPr lang="cs-CZ" sz="800" dirty="0"/>
          </a:p>
          <a:p>
            <a:pPr algn="l" rtl="0"/>
            <a:endParaRPr lang="cs-CZ" sz="800" dirty="0"/>
          </a:p>
        </p:txBody>
      </p:sp>
    </p:spTree>
    <p:extLst>
      <p:ext uri="{BB962C8B-B14F-4D97-AF65-F5344CB8AC3E}">
        <p14:creationId xmlns:p14="http://schemas.microsoft.com/office/powerpoint/2010/main" val="928272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2DB1A63-A80C-8AD0-A2D6-A7211471A885}"/>
              </a:ext>
            </a:extLst>
          </p:cNvPr>
          <p:cNvSpPr>
            <a:spLocks noGrp="1"/>
          </p:cNvSpPr>
          <p:nvPr>
            <p:ph type="sldNum" sz="quarter" idx="12"/>
          </p:nvPr>
        </p:nvSpPr>
        <p:spPr/>
        <p:txBody>
          <a:bodyPr/>
          <a:lstStyle/>
          <a:p>
            <a:pPr algn="l" rtl="0"/>
            <a:fld id="{4FAB73BC-B049-4115-A692-8D63A059BFB8}" type="slidenum">
              <a:rPr lang="en-US" smtClean="0"/>
              <a:pPr algn="l" rtl="0"/>
              <a:t>55</a:t>
            </a:fld>
            <a:endParaRPr lang="en-US" dirty="0"/>
          </a:p>
        </p:txBody>
      </p:sp>
      <p:pic>
        <p:nvPicPr>
          <p:cNvPr id="4" name="Obrázek 3">
            <a:extLst>
              <a:ext uri="{FF2B5EF4-FFF2-40B4-BE49-F238E27FC236}">
                <a16:creationId xmlns:a16="http://schemas.microsoft.com/office/drawing/2014/main" id="{B4960557-AD90-5323-0F38-35EA2F564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5" y="116633"/>
            <a:ext cx="5472608" cy="3711098"/>
          </a:xfrm>
          <a:prstGeom prst="rect">
            <a:avLst/>
          </a:prstGeom>
        </p:spPr>
      </p:pic>
      <p:pic>
        <p:nvPicPr>
          <p:cNvPr id="6" name="Obrázek 5">
            <a:extLst>
              <a:ext uri="{FF2B5EF4-FFF2-40B4-BE49-F238E27FC236}">
                <a16:creationId xmlns:a16="http://schemas.microsoft.com/office/drawing/2014/main" id="{44519921-6281-3D67-C80B-DA2E4A500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797" y="145261"/>
            <a:ext cx="5346730" cy="3711098"/>
          </a:xfrm>
          <a:prstGeom prst="rect">
            <a:avLst/>
          </a:prstGeom>
        </p:spPr>
      </p:pic>
      <p:pic>
        <p:nvPicPr>
          <p:cNvPr id="8" name="Obrázek 7">
            <a:extLst>
              <a:ext uri="{FF2B5EF4-FFF2-40B4-BE49-F238E27FC236}">
                <a16:creationId xmlns:a16="http://schemas.microsoft.com/office/drawing/2014/main" id="{8864C81A-BF8D-9512-DEC7-9E1C22EBE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84" y="3880583"/>
            <a:ext cx="2936284" cy="2574231"/>
          </a:xfrm>
          <a:prstGeom prst="rect">
            <a:avLst/>
          </a:prstGeom>
        </p:spPr>
      </p:pic>
      <p:sp>
        <p:nvSpPr>
          <p:cNvPr id="9" name="TextovéPole 8">
            <a:extLst>
              <a:ext uri="{FF2B5EF4-FFF2-40B4-BE49-F238E27FC236}">
                <a16:creationId xmlns:a16="http://schemas.microsoft.com/office/drawing/2014/main" id="{EFFF5C37-6C10-712F-825C-E68C95047967}"/>
              </a:ext>
            </a:extLst>
          </p:cNvPr>
          <p:cNvSpPr txBox="1"/>
          <p:nvPr/>
        </p:nvSpPr>
        <p:spPr>
          <a:xfrm>
            <a:off x="4511824" y="4293096"/>
            <a:ext cx="6996703" cy="2308324"/>
          </a:xfrm>
          <a:prstGeom prst="rect">
            <a:avLst/>
          </a:prstGeom>
          <a:noFill/>
        </p:spPr>
        <p:txBody>
          <a:bodyPr wrap="square" rtlCol="0">
            <a:spAutoFit/>
          </a:bodyPr>
          <a:lstStyle/>
          <a:p>
            <a:pPr algn="l" rtl="0"/>
            <a:r>
              <a:rPr lang="cs-CZ" dirty="0"/>
              <a:t>Če pogledamo spletno stran Združenja rejcev drobnice v Litvi, je že na prvi pogled razvidno, da je plenjenje volkov eksistencialni problem rejcev v Litvi. Nekoliko manjša država od Češke je pod pritiskom več kot tisoč volkov.</a:t>
            </a:r>
          </a:p>
          <a:p>
            <a:pPr algn="l" rtl="0"/>
            <a:endParaRPr lang="cs-CZ" dirty="0"/>
          </a:p>
          <a:p>
            <a:pPr algn="l" rtl="0"/>
            <a:r>
              <a:rPr lang="cs-CZ" dirty="0"/>
              <a:t>O razsežnosti problema priča tudi dopis, ki ga je Združenje rejcev drobnice v Litvi 29. septembra 2023 poslalo Ministrstvu za okolje ob oddaji predloga kvot za odstrel volkov za to sezono.</a:t>
            </a:r>
          </a:p>
        </p:txBody>
      </p:sp>
      <p:sp>
        <p:nvSpPr>
          <p:cNvPr id="10" name="TextovéPole 9">
            <a:extLst>
              <a:ext uri="{FF2B5EF4-FFF2-40B4-BE49-F238E27FC236}">
                <a16:creationId xmlns:a16="http://schemas.microsoft.com/office/drawing/2014/main" id="{F1465B87-E153-F80C-8B6D-F50CF6D43989}"/>
              </a:ext>
            </a:extLst>
          </p:cNvPr>
          <p:cNvSpPr txBox="1"/>
          <p:nvPr/>
        </p:nvSpPr>
        <p:spPr>
          <a:xfrm>
            <a:off x="1565177" y="6517290"/>
            <a:ext cx="4032448" cy="338554"/>
          </a:xfrm>
          <a:prstGeom prst="rect">
            <a:avLst/>
          </a:prstGeom>
          <a:noFill/>
        </p:spPr>
        <p:txBody>
          <a:bodyPr wrap="square" rtlCol="0">
            <a:spAutoFit/>
          </a:bodyPr>
          <a:lstStyle/>
          <a:p>
            <a:pPr algn="l" rtl="0"/>
            <a:r>
              <a:rPr lang="cs-CZ" sz="800" dirty="0">
                <a:hlinkClick r:id="rId5"/>
              </a:rPr>
              <a:t>https://www.aviuaugintojai.lt/vilku-ar-aviu-saugojimo-ypatumai-lietuvoje/</a:t>
            </a:r>
            <a:endParaRPr lang="cs-CZ" sz="800" dirty="0"/>
          </a:p>
          <a:p>
            <a:pPr algn="l" rtl="0"/>
            <a:endParaRPr lang="cs-CZ" sz="800" dirty="0"/>
          </a:p>
        </p:txBody>
      </p:sp>
    </p:spTree>
    <p:extLst>
      <p:ext uri="{BB962C8B-B14F-4D97-AF65-F5344CB8AC3E}">
        <p14:creationId xmlns:p14="http://schemas.microsoft.com/office/powerpoint/2010/main" val="330907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C37A7D9-B9AE-F546-0B7F-A1F1AF40FFF5}"/>
              </a:ext>
            </a:extLst>
          </p:cNvPr>
          <p:cNvSpPr>
            <a:spLocks noGrp="1"/>
          </p:cNvSpPr>
          <p:nvPr>
            <p:ph type="sldNum" sz="quarter" idx="12"/>
          </p:nvPr>
        </p:nvSpPr>
        <p:spPr/>
        <p:txBody>
          <a:bodyPr/>
          <a:lstStyle/>
          <a:p>
            <a:pPr algn="l" rtl="0"/>
            <a:fld id="{4FAB73BC-B049-4115-A692-8D63A059BFB8}" type="slidenum">
              <a:rPr lang="en-US" smtClean="0"/>
              <a:pPr algn="l" rtl="0"/>
              <a:t>56</a:t>
            </a:fld>
            <a:endParaRPr lang="en-US" dirty="0"/>
          </a:p>
        </p:txBody>
      </p:sp>
      <p:pic>
        <p:nvPicPr>
          <p:cNvPr id="4" name="Obrázek 3">
            <a:extLst>
              <a:ext uri="{FF2B5EF4-FFF2-40B4-BE49-F238E27FC236}">
                <a16:creationId xmlns:a16="http://schemas.microsoft.com/office/drawing/2014/main" id="{4C2D2619-37AA-41CB-5859-1AE334B0B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85" y="0"/>
            <a:ext cx="8799629" cy="2618192"/>
          </a:xfrm>
          <a:prstGeom prst="rect">
            <a:avLst/>
          </a:prstGeom>
        </p:spPr>
      </p:pic>
      <p:pic>
        <p:nvPicPr>
          <p:cNvPr id="6" name="Obrázek 5">
            <a:extLst>
              <a:ext uri="{FF2B5EF4-FFF2-40B4-BE49-F238E27FC236}">
                <a16:creationId xmlns:a16="http://schemas.microsoft.com/office/drawing/2014/main" id="{EABB453B-296F-6F4F-0DAE-7B9D14D5D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590" y="3853745"/>
            <a:ext cx="7542819" cy="2248023"/>
          </a:xfrm>
          <a:prstGeom prst="rect">
            <a:avLst/>
          </a:prstGeom>
        </p:spPr>
      </p:pic>
      <p:sp>
        <p:nvSpPr>
          <p:cNvPr id="7" name="TextovéPole 6">
            <a:extLst>
              <a:ext uri="{FF2B5EF4-FFF2-40B4-BE49-F238E27FC236}">
                <a16:creationId xmlns:a16="http://schemas.microsoft.com/office/drawing/2014/main" id="{87EA70FD-4C02-685B-D69B-C34DC99BFB22}"/>
              </a:ext>
            </a:extLst>
          </p:cNvPr>
          <p:cNvSpPr txBox="1"/>
          <p:nvPr/>
        </p:nvSpPr>
        <p:spPr>
          <a:xfrm>
            <a:off x="1415480" y="2924944"/>
            <a:ext cx="9505056" cy="923330"/>
          </a:xfrm>
          <a:prstGeom prst="rect">
            <a:avLst/>
          </a:prstGeom>
          <a:noFill/>
        </p:spPr>
        <p:txBody>
          <a:bodyPr wrap="square" rtlCol="0">
            <a:spAutoFit/>
          </a:bodyPr>
          <a:lstStyle/>
          <a:p>
            <a:pPr algn="ctr" rtl="0"/>
            <a:r>
              <a:rPr lang="lt-LT" b="1" i="0" dirty="0">
                <a:solidFill>
                  <a:schemeClr val="accent2">
                    <a:lumMod val="75000"/>
                  </a:schemeClr>
                </a:solidFill>
                <a:effectLst/>
                <a:latin typeface="Times New Roman" panose="02020603050405020304" pitchFamily="18" charset="0"/>
              </a:rPr>
              <a:t>MINISTER ZA OKOLJE LIT</a:t>
            </a:r>
            <a:r>
              <a:rPr lang="cs-CZ" b="1" i="0" dirty="0">
                <a:solidFill>
                  <a:schemeClr val="accent2">
                    <a:lumMod val="75000"/>
                  </a:schemeClr>
                </a:solidFill>
                <a:effectLst/>
                <a:latin typeface="Times New Roman" panose="02020603050405020304" pitchFamily="18" charset="0"/>
              </a:rPr>
              <a:t>EV</a:t>
            </a:r>
            <a:r>
              <a:rPr lang="lt-LT" b="1" i="0" dirty="0">
                <a:solidFill>
                  <a:schemeClr val="accent2">
                    <a:lumMod val="75000"/>
                  </a:schemeClr>
                </a:solidFill>
                <a:effectLst/>
                <a:latin typeface="Times New Roman" panose="02020603050405020304" pitchFamily="18" charset="0"/>
              </a:rPr>
              <a:t>REPUBLIKE SK</a:t>
            </a:r>
            <a:r>
              <a:rPr lang="cs-CZ" b="1" i="0" dirty="0">
                <a:solidFill>
                  <a:schemeClr val="accent2">
                    <a:lumMod val="75000"/>
                  </a:schemeClr>
                </a:solidFill>
                <a:effectLst/>
                <a:latin typeface="Times New Roman" panose="02020603050405020304" pitchFamily="18" charset="0"/>
              </a:rPr>
              <a:t> </a:t>
            </a:r>
          </a:p>
          <a:p>
            <a:pPr algn="ctr" rtl="0"/>
            <a:r>
              <a:rPr lang="cs-CZ" dirty="0">
                <a:solidFill>
                  <a:schemeClr val="accent2">
                    <a:lumMod val="75000"/>
                  </a:schemeClr>
                </a:solidFill>
                <a:latin typeface="Times New Roman" panose="02020603050405020304" pitchFamily="18" charset="0"/>
              </a:rPr>
              <a:t>z</a:t>
            </a:r>
            <a:r>
              <a:rPr lang="cs-CZ" b="0" i="0" dirty="0">
                <a:solidFill>
                  <a:schemeClr val="accent2">
                    <a:lumMod val="75000"/>
                  </a:schemeClr>
                </a:solidFill>
                <a:effectLst/>
                <a:latin typeface="Times New Roman" panose="02020603050405020304" pitchFamily="18" charset="0"/>
              </a:rPr>
              <a:t>pohvali ulov 341 volkov v lovni sezoni 2023-2024</a:t>
            </a:r>
          </a:p>
          <a:p>
            <a:pPr algn="ctr" rtl="0"/>
            <a:r>
              <a:rPr lang="cs-CZ" dirty="0">
                <a:solidFill>
                  <a:schemeClr val="accent2">
                    <a:lumMod val="75000"/>
                  </a:schemeClr>
                </a:solidFill>
                <a:latin typeface="Times New Roman" panose="02020603050405020304" pitchFamily="18" charset="0"/>
              </a:rPr>
              <a:t>to je 32 % predvidene populacije</a:t>
            </a:r>
            <a:endParaRPr lang="cs-CZ" dirty="0">
              <a:solidFill>
                <a:schemeClr val="accent2">
                  <a:lumMod val="75000"/>
                </a:schemeClr>
              </a:solidFill>
            </a:endParaRPr>
          </a:p>
        </p:txBody>
      </p:sp>
      <p:sp>
        <p:nvSpPr>
          <p:cNvPr id="8" name="TextovéPole 7">
            <a:extLst>
              <a:ext uri="{FF2B5EF4-FFF2-40B4-BE49-F238E27FC236}">
                <a16:creationId xmlns:a16="http://schemas.microsoft.com/office/drawing/2014/main" id="{DB0E0F1E-F249-960D-BFE9-3FB5FE68D97D}"/>
              </a:ext>
            </a:extLst>
          </p:cNvPr>
          <p:cNvSpPr txBox="1"/>
          <p:nvPr/>
        </p:nvSpPr>
        <p:spPr>
          <a:xfrm>
            <a:off x="3647728" y="6519446"/>
            <a:ext cx="5040560" cy="338554"/>
          </a:xfrm>
          <a:prstGeom prst="rect">
            <a:avLst/>
          </a:prstGeom>
          <a:noFill/>
        </p:spPr>
        <p:txBody>
          <a:bodyPr wrap="square" rtlCol="0">
            <a:spAutoFit/>
          </a:bodyPr>
          <a:lstStyle/>
          <a:p>
            <a:pPr algn="l" rtl="0"/>
            <a:r>
              <a:rPr lang="cs-CZ" sz="800" dirty="0">
                <a:hlinkClick r:id="rId4"/>
              </a:rPr>
              <a:t>https://e-seimas.lrs.lt/portal/legalAct/lt/TAD/c6523a6066dc11eea182def3ac5c11d6?jfwid=16vee94gwt</a:t>
            </a:r>
            <a:endParaRPr lang="cs-CZ" sz="800" dirty="0"/>
          </a:p>
          <a:p>
            <a:pPr algn="l" rtl="0"/>
            <a:endParaRPr lang="cs-CZ" sz="800" dirty="0"/>
          </a:p>
        </p:txBody>
      </p:sp>
      <p:pic>
        <p:nvPicPr>
          <p:cNvPr id="10" name="Obrázek 9">
            <a:extLst>
              <a:ext uri="{FF2B5EF4-FFF2-40B4-BE49-F238E27FC236}">
                <a16:creationId xmlns:a16="http://schemas.microsoft.com/office/drawing/2014/main" id="{74B88E65-4C1B-CF1B-836A-C9580D461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8" y="2630768"/>
            <a:ext cx="2011680" cy="2029968"/>
          </a:xfrm>
          <a:prstGeom prst="rect">
            <a:avLst/>
          </a:prstGeom>
        </p:spPr>
      </p:pic>
    </p:spTree>
    <p:extLst>
      <p:ext uri="{BB962C8B-B14F-4D97-AF65-F5344CB8AC3E}">
        <p14:creationId xmlns:p14="http://schemas.microsoft.com/office/powerpoint/2010/main" val="943776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68274EC-7A5C-B9C9-AAD3-73CE3D32C457}"/>
              </a:ext>
            </a:extLst>
          </p:cNvPr>
          <p:cNvSpPr>
            <a:spLocks noGrp="1"/>
          </p:cNvSpPr>
          <p:nvPr>
            <p:ph type="sldNum" sz="quarter" idx="12"/>
          </p:nvPr>
        </p:nvSpPr>
        <p:spPr/>
        <p:txBody>
          <a:bodyPr/>
          <a:lstStyle/>
          <a:p>
            <a:pPr algn="l" rtl="0"/>
            <a:fld id="{4FAB73BC-B049-4115-A692-8D63A059BFB8}" type="slidenum">
              <a:rPr lang="en-US" smtClean="0"/>
              <a:pPr algn="l" rtl="0"/>
              <a:t>57</a:t>
            </a:fld>
            <a:endParaRPr lang="en-US" dirty="0"/>
          </a:p>
        </p:txBody>
      </p:sp>
      <p:pic>
        <p:nvPicPr>
          <p:cNvPr id="10" name="Obrázek 9">
            <a:extLst>
              <a:ext uri="{FF2B5EF4-FFF2-40B4-BE49-F238E27FC236}">
                <a16:creationId xmlns:a16="http://schemas.microsoft.com/office/drawing/2014/main" id="{E5E71344-9892-AE54-7344-2A4E8AB4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7" y="14849"/>
            <a:ext cx="6105786" cy="3414152"/>
          </a:xfrm>
          <a:prstGeom prst="rect">
            <a:avLst/>
          </a:prstGeom>
        </p:spPr>
      </p:pic>
      <p:sp>
        <p:nvSpPr>
          <p:cNvPr id="11" name="TextovéPole 10">
            <a:extLst>
              <a:ext uri="{FF2B5EF4-FFF2-40B4-BE49-F238E27FC236}">
                <a16:creationId xmlns:a16="http://schemas.microsoft.com/office/drawing/2014/main" id="{B5486D5D-1980-D855-5A7D-97B5730728D0}"/>
              </a:ext>
            </a:extLst>
          </p:cNvPr>
          <p:cNvSpPr txBox="1"/>
          <p:nvPr/>
        </p:nvSpPr>
        <p:spPr>
          <a:xfrm>
            <a:off x="39882" y="3460282"/>
            <a:ext cx="6264696" cy="923330"/>
          </a:xfrm>
          <a:prstGeom prst="rect">
            <a:avLst/>
          </a:prstGeom>
          <a:noFill/>
        </p:spPr>
        <p:txBody>
          <a:bodyPr wrap="square" rtlCol="0">
            <a:spAutoFit/>
          </a:bodyPr>
          <a:lstStyle/>
          <a:p>
            <a:pPr algn="l" rtl="0"/>
            <a:r>
              <a:rPr lang="lt-LT" b="0" i="0" dirty="0">
                <a:solidFill>
                  <a:srgbClr val="212529"/>
                </a:solidFill>
                <a:effectLst/>
                <a:latin typeface="Roboto" panose="02000000000000000000" pitchFamily="2" charset="0"/>
              </a:rPr>
              <a:t>Gintarė Kisielienė, vodja litovskega združenja rejcev ovac</a:t>
            </a:r>
            <a:br>
              <a:rPr lang="lt-LT" dirty="0"/>
            </a:br>
            <a:br>
              <a:rPr lang="lt-LT" dirty="0"/>
            </a:br>
            <a:endParaRPr lang="cs-CZ" dirty="0"/>
          </a:p>
        </p:txBody>
      </p:sp>
      <p:sp>
        <p:nvSpPr>
          <p:cNvPr id="12" name="TextovéPole 11">
            <a:extLst>
              <a:ext uri="{FF2B5EF4-FFF2-40B4-BE49-F238E27FC236}">
                <a16:creationId xmlns:a16="http://schemas.microsoft.com/office/drawing/2014/main" id="{69429D2A-5AED-4DAE-7F53-07EAFBB8FB12}"/>
              </a:ext>
            </a:extLst>
          </p:cNvPr>
          <p:cNvSpPr txBox="1"/>
          <p:nvPr/>
        </p:nvSpPr>
        <p:spPr>
          <a:xfrm>
            <a:off x="6225123" y="404664"/>
            <a:ext cx="5912650" cy="5632311"/>
          </a:xfrm>
          <a:prstGeom prst="rect">
            <a:avLst/>
          </a:prstGeom>
          <a:noFill/>
        </p:spPr>
        <p:txBody>
          <a:bodyPr wrap="square" rtlCol="0">
            <a:spAutoFit/>
          </a:bodyPr>
          <a:lstStyle/>
          <a:p>
            <a:pPr algn="ctr" rtl="0"/>
            <a:r>
              <a:rPr lang="lt-LT" b="0" i="0" dirty="0">
                <a:solidFill>
                  <a:srgbClr val="212529"/>
                </a:solidFill>
                <a:effectLst/>
                <a:latin typeface="Roboto" panose="02000000000000000000" pitchFamily="2" charset="0"/>
              </a:rPr>
              <a:t>Po mnenju ovčerejcev je to premalo.</a:t>
            </a:r>
            <a:br>
              <a:rPr lang="lt-LT" dirty="0"/>
            </a:br>
            <a:r>
              <a:rPr lang="lt-LT" b="0" i="0" dirty="0">
                <a:solidFill>
                  <a:srgbClr val="212529"/>
                </a:solidFill>
                <a:effectLst/>
                <a:latin typeface="Roboto" panose="02000000000000000000" pitchFamily="2" charset="0"/>
              </a:rPr>
              <a:t>Gintarės Kisielienė</a:t>
            </a:r>
            <a:r>
              <a:rPr lang="cs-CZ" b="0" i="0" dirty="0">
                <a:solidFill>
                  <a:srgbClr val="212529"/>
                </a:solidFill>
                <a:effectLst/>
                <a:latin typeface="Roboto" panose="02000000000000000000" pitchFamily="2" charset="0"/>
              </a:rPr>
              <a:t>pravi, da v tako majhni državi</a:t>
            </a:r>
            <a:r>
              <a:rPr lang="lt-LT" b="0" i="0" dirty="0">
                <a:solidFill>
                  <a:srgbClr val="212529"/>
                </a:solidFill>
                <a:effectLst/>
                <a:latin typeface="Roboto" panose="02000000000000000000" pitchFamily="2" charset="0"/>
              </a:rPr>
              <a:t>problem</a:t>
            </a:r>
            <a:r>
              <a:rPr lang="cs-CZ" b="0" i="0" dirty="0">
                <a:solidFill>
                  <a:srgbClr val="212529"/>
                </a:solidFill>
                <a:effectLst/>
                <a:latin typeface="Roboto" panose="02000000000000000000" pitchFamily="2" charset="0"/>
              </a:rPr>
              <a:t>lahko</a:t>
            </a:r>
            <a:r>
              <a:rPr lang="lt-LT" b="0" i="0" dirty="0">
                <a:solidFill>
                  <a:srgbClr val="212529"/>
                </a:solidFill>
                <a:effectLst/>
                <a:latin typeface="Roboto" panose="02000000000000000000" pitchFamily="2" charset="0"/>
              </a:rPr>
              <a:t>rešiti le ustrezen sistem regulacije</a:t>
            </a:r>
            <a:r>
              <a:rPr lang="cs-CZ" b="0" i="0" dirty="0">
                <a:solidFill>
                  <a:srgbClr val="212529"/>
                </a:solidFill>
                <a:effectLst/>
                <a:latin typeface="Roboto" panose="02000000000000000000" pitchFamily="2" charset="0"/>
              </a:rPr>
              <a:t>volkovi</a:t>
            </a:r>
            <a:r>
              <a:rPr lang="lt-LT" b="0" i="0" dirty="0">
                <a:solidFill>
                  <a:srgbClr val="212529"/>
                </a:solidFill>
                <a:effectLst/>
                <a:latin typeface="Roboto" panose="02000000000000000000" pitchFamily="2" charset="0"/>
              </a:rPr>
              <a:t>.</a:t>
            </a:r>
            <a:endParaRPr lang="cs-CZ" b="0" i="0" dirty="0">
              <a:solidFill>
                <a:srgbClr val="212529"/>
              </a:solidFill>
              <a:effectLst/>
              <a:latin typeface="Roboto" panose="02000000000000000000" pitchFamily="2" charset="0"/>
            </a:endParaRPr>
          </a:p>
          <a:p>
            <a:pPr algn="ctr" rtl="0"/>
            <a:r>
              <a:rPr lang="lt-LT" b="0" i="0" dirty="0">
                <a:solidFill>
                  <a:srgbClr val="212529"/>
                </a:solidFill>
                <a:effectLst/>
                <a:latin typeface="Roboto" panose="02000000000000000000" pitchFamily="2" charset="0"/>
              </a:rPr>
              <a:t> </a:t>
            </a:r>
            <a:endParaRPr lang="cs-CZ" b="0" i="0" dirty="0">
              <a:solidFill>
                <a:srgbClr val="212529"/>
              </a:solidFill>
              <a:effectLst/>
              <a:latin typeface="Roboto" panose="02000000000000000000" pitchFamily="2" charset="0"/>
            </a:endParaRPr>
          </a:p>
          <a:p>
            <a:pPr algn="ctr" rtl="0"/>
            <a:r>
              <a:rPr lang="lt-LT" b="0" i="0" dirty="0">
                <a:solidFill>
                  <a:srgbClr val="212529"/>
                </a:solidFill>
                <a:effectLst/>
                <a:latin typeface="Roboto" panose="02000000000000000000" pitchFamily="2" charset="0"/>
              </a:rPr>
              <a:t>To leto</a:t>
            </a:r>
            <a:r>
              <a:rPr lang="cs-CZ" b="0" i="0" dirty="0">
                <a:solidFill>
                  <a:srgbClr val="212529"/>
                </a:solidFill>
                <a:effectLst/>
                <a:latin typeface="Roboto" panose="02000000000000000000" pitchFamily="2" charset="0"/>
              </a:rPr>
              <a:t>2023</a:t>
            </a:r>
            <a:r>
              <a:rPr lang="lt-LT" b="0" i="0" dirty="0">
                <a:solidFill>
                  <a:srgbClr val="212529"/>
                </a:solidFill>
                <a:effectLst/>
                <a:latin typeface="Roboto" panose="02000000000000000000" pitchFamily="2" charset="0"/>
              </a:rPr>
              <a:t>omejitev odstrela volkov se poveča na 341 volkov (lani 282).</a:t>
            </a:r>
            <a:br>
              <a:rPr lang="lt-LT" dirty="0"/>
            </a:br>
            <a:r>
              <a:rPr lang="cs-CZ" dirty="0"/>
              <a:t>"Imamo</a:t>
            </a:r>
            <a:r>
              <a:rPr lang="cs-CZ" b="0" i="0" dirty="0">
                <a:solidFill>
                  <a:srgbClr val="212529"/>
                </a:solidFill>
                <a:effectLst/>
                <a:latin typeface="Roboto" panose="02000000000000000000" pitchFamily="2" charset="0"/>
              </a:rPr>
              <a:t>47 % več volkov od največje populacije volkov v Litvi, določene v načrtu"</a:t>
            </a:r>
            <a:br>
              <a:rPr lang="cs-CZ" dirty="0"/>
            </a:br>
            <a:br>
              <a:rPr lang="cs-CZ" dirty="0"/>
            </a:br>
            <a:r>
              <a:rPr lang="cs-CZ" b="0" i="0" dirty="0">
                <a:solidFill>
                  <a:srgbClr val="212529"/>
                </a:solidFill>
                <a:effectLst/>
                <a:latin typeface="Roboto" panose="02000000000000000000" pitchFamily="2" charset="0"/>
              </a:rPr>
              <a:t>»Žal mi je tudi za volkove – omogočili jim bomo hitro razmnoževanje in jih potem s povečanjem omejitev lova pobili več. Ne vidim logike v tem. Morda bi bilo bolje urediti populacijo volka po Načrtu za ohranitev volka, da se ne bi tako hitro povečevala.«</a:t>
            </a:r>
            <a:br>
              <a:rPr lang="cs-CZ" dirty="0"/>
            </a:br>
            <a:br>
              <a:rPr lang="cs-CZ" dirty="0"/>
            </a:br>
            <a:r>
              <a:rPr lang="cs-CZ" dirty="0"/>
              <a:t>"</a:t>
            </a:r>
            <a:r>
              <a:rPr lang="cs-CZ" b="0" i="0" dirty="0">
                <a:solidFill>
                  <a:srgbClr val="212529"/>
                </a:solidFill>
                <a:effectLst/>
                <a:latin typeface="Roboto" panose="02000000000000000000" pitchFamily="2" charset="0"/>
              </a:rPr>
              <a:t>Napadi volkov negativno vplivajo na razvoj ovčereje v Litvi – nekateri kmetje, ki so se večkrat srečevali z volkovi in ​​doživeli velike psihične travme, ne redijo več ovac.«</a:t>
            </a:r>
            <a:br>
              <a:rPr lang="cs-CZ" dirty="0"/>
            </a:br>
            <a:br>
              <a:rPr lang="cs-CZ" dirty="0"/>
            </a:br>
            <a:endParaRPr lang="cs-CZ" dirty="0"/>
          </a:p>
        </p:txBody>
      </p:sp>
      <p:sp>
        <p:nvSpPr>
          <p:cNvPr id="13" name="TextovéPole 12">
            <a:extLst>
              <a:ext uri="{FF2B5EF4-FFF2-40B4-BE49-F238E27FC236}">
                <a16:creationId xmlns:a16="http://schemas.microsoft.com/office/drawing/2014/main" id="{7C3D679C-D1AA-1142-13D1-CBBFC2BD7CA2}"/>
              </a:ext>
            </a:extLst>
          </p:cNvPr>
          <p:cNvSpPr txBox="1"/>
          <p:nvPr/>
        </p:nvSpPr>
        <p:spPr>
          <a:xfrm>
            <a:off x="7482946" y="6246524"/>
            <a:ext cx="4890864" cy="584775"/>
          </a:xfrm>
          <a:prstGeom prst="rect">
            <a:avLst/>
          </a:prstGeom>
          <a:noFill/>
        </p:spPr>
        <p:txBody>
          <a:bodyPr wrap="square" rtlCol="0">
            <a:spAutoFit/>
          </a:bodyPr>
          <a:lstStyle/>
          <a:p>
            <a:pPr algn="l" rtl="0"/>
            <a:r>
              <a:rPr lang="cs-CZ" sz="800" dirty="0">
                <a:hlinkClick r:id="rId3"/>
              </a:rPr>
              <a:t>https://www.manoukis.lt/naujienos/ukis/leisime-plestis-vilku-populiacijai-kad-butu-ka-medzioti#</a:t>
            </a:r>
            <a:endParaRPr lang="cs-CZ" sz="800" dirty="0"/>
          </a:p>
          <a:p>
            <a:pPr algn="l" rtl="0"/>
            <a:r>
              <a:rPr lang="cs-CZ" sz="800" dirty="0">
                <a:hlinkClick r:id="rId4"/>
              </a:rPr>
              <a:t>http://www.vic.lt/</a:t>
            </a:r>
            <a:endParaRPr lang="cs-CZ" sz="800" dirty="0"/>
          </a:p>
          <a:p>
            <a:pPr algn="l" rtl="0"/>
            <a:endParaRPr lang="cs-CZ" sz="800" dirty="0"/>
          </a:p>
          <a:p>
            <a:pPr algn="l" rtl="0"/>
            <a:endParaRPr lang="cs-CZ" sz="800" dirty="0"/>
          </a:p>
        </p:txBody>
      </p:sp>
      <p:sp>
        <p:nvSpPr>
          <p:cNvPr id="14" name="TextovéPole 13">
            <a:extLst>
              <a:ext uri="{FF2B5EF4-FFF2-40B4-BE49-F238E27FC236}">
                <a16:creationId xmlns:a16="http://schemas.microsoft.com/office/drawing/2014/main" id="{1CD11DAB-159E-CC9E-AB03-88FEA53AAD40}"/>
              </a:ext>
            </a:extLst>
          </p:cNvPr>
          <p:cNvSpPr txBox="1"/>
          <p:nvPr/>
        </p:nvSpPr>
        <p:spPr>
          <a:xfrm>
            <a:off x="54227" y="4149080"/>
            <a:ext cx="6408709" cy="3046988"/>
          </a:xfrm>
          <a:prstGeom prst="rect">
            <a:avLst/>
          </a:prstGeom>
          <a:noFill/>
        </p:spPr>
        <p:txBody>
          <a:bodyPr wrap="square" rtlCol="0">
            <a:spAutoFit/>
          </a:bodyPr>
          <a:lstStyle/>
          <a:p>
            <a:pPr algn="l" rtl="0"/>
            <a:r>
              <a:rPr lang="cs-CZ" sz="2000" b="1" i="0" dirty="0">
                <a:solidFill>
                  <a:srgbClr val="FF0000"/>
                </a:solidFill>
                <a:effectLst/>
                <a:latin typeface="Roboto" panose="02000000000000000000" pitchFamily="2" charset="0"/>
              </a:rPr>
              <a:t>Leta 2021 je bilo registriranih 628 napadov, poginilo je 1949 glav živine.</a:t>
            </a:r>
          </a:p>
          <a:p>
            <a:pPr algn="l" rtl="0"/>
            <a:r>
              <a:rPr lang="cs-CZ" sz="2000" b="1" i="0" dirty="0">
                <a:solidFill>
                  <a:srgbClr val="FF0000"/>
                </a:solidFill>
                <a:effectLst/>
                <a:latin typeface="Roboto" panose="02000000000000000000" pitchFamily="2" charset="0"/>
              </a:rPr>
              <a:t>Leta 2022 je bilo registriranih 634 napadov in pobitih 2149 glav živine.</a:t>
            </a:r>
          </a:p>
          <a:p>
            <a:pPr algn="l" rtl="0"/>
            <a:r>
              <a:rPr lang="cs-CZ" sz="2000" b="1" i="0" dirty="0">
                <a:solidFill>
                  <a:srgbClr val="FF0000"/>
                </a:solidFill>
                <a:effectLst/>
                <a:latin typeface="Roboto" panose="02000000000000000000" pitchFamily="2" charset="0"/>
              </a:rPr>
              <a:t>Do 18. septembra 2023 je bilo 369 napadov in pobitih 1122 živine.</a:t>
            </a:r>
            <a:br>
              <a:rPr lang="cs-CZ" sz="2000" b="1" dirty="0">
                <a:solidFill>
                  <a:srgbClr val="FF0000"/>
                </a:solidFill>
              </a:rPr>
            </a:br>
            <a:br>
              <a:rPr lang="cs-CZ" dirty="0"/>
            </a:br>
            <a:r>
              <a:rPr lang="cs-CZ" b="1" dirty="0">
                <a:solidFill>
                  <a:schemeClr val="tx1">
                    <a:lumMod val="95000"/>
                    <a:lumOff val="5000"/>
                  </a:schemeClr>
                </a:solidFill>
              </a:rPr>
              <a:t>notri</a:t>
            </a:r>
            <a:r>
              <a:rPr lang="cs-CZ" b="1" i="0" dirty="0">
                <a:solidFill>
                  <a:schemeClr val="tx1">
                    <a:lumMod val="95000"/>
                    <a:lumOff val="5000"/>
                  </a:schemeClr>
                </a:solidFill>
                <a:effectLst/>
              </a:rPr>
              <a:t>2022</a:t>
            </a:r>
            <a:r>
              <a:rPr lang="cs-CZ" b="1" dirty="0">
                <a:solidFill>
                  <a:schemeClr val="tx1">
                    <a:lumMod val="95000"/>
                    <a:lumOff val="5000"/>
                  </a:schemeClr>
                </a:solidFill>
              </a:rPr>
              <a:t>je bil plačan rejcem</a:t>
            </a:r>
            <a:r>
              <a:rPr lang="cs-CZ" b="1" i="0" dirty="0">
                <a:solidFill>
                  <a:schemeClr val="tx1">
                    <a:lumMod val="95000"/>
                    <a:lumOff val="5000"/>
                  </a:schemeClr>
                </a:solidFill>
                <a:effectLst/>
              </a:rPr>
              <a:t>290.570,69 EUR</a:t>
            </a:r>
            <a:br>
              <a:rPr lang="cs-CZ" dirty="0"/>
            </a:br>
            <a:br>
              <a:rPr lang="cs-CZ" dirty="0"/>
            </a:br>
            <a:endParaRPr lang="cs-CZ" dirty="0"/>
          </a:p>
        </p:txBody>
      </p:sp>
    </p:spTree>
    <p:extLst>
      <p:ext uri="{BB962C8B-B14F-4D97-AF65-F5344CB8AC3E}">
        <p14:creationId xmlns:p14="http://schemas.microsoft.com/office/powerpoint/2010/main" val="1951613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B4347A9-A2E0-795C-BDAE-D41754323E78}"/>
              </a:ext>
            </a:extLst>
          </p:cNvPr>
          <p:cNvSpPr>
            <a:spLocks noGrp="1"/>
          </p:cNvSpPr>
          <p:nvPr>
            <p:ph type="sldNum" sz="quarter" idx="12"/>
          </p:nvPr>
        </p:nvSpPr>
        <p:spPr/>
        <p:txBody>
          <a:bodyPr/>
          <a:lstStyle/>
          <a:p>
            <a:pPr algn="l" rtl="0"/>
            <a:fld id="{4FAB73BC-B049-4115-A692-8D63A059BFB8}" type="slidenum">
              <a:rPr lang="en-US" smtClean="0"/>
              <a:pPr algn="l" rtl="0"/>
              <a:t>58</a:t>
            </a:fld>
            <a:endParaRPr lang="en-US" dirty="0"/>
          </a:p>
        </p:txBody>
      </p:sp>
      <p:sp>
        <p:nvSpPr>
          <p:cNvPr id="3" name="TextovéPole 2">
            <a:extLst>
              <a:ext uri="{FF2B5EF4-FFF2-40B4-BE49-F238E27FC236}">
                <a16:creationId xmlns:a16="http://schemas.microsoft.com/office/drawing/2014/main" id="{AD7118C0-D472-DA5E-71D2-7ADCA45FD0F4}"/>
              </a:ext>
            </a:extLst>
          </p:cNvPr>
          <p:cNvSpPr txBox="1"/>
          <p:nvPr/>
        </p:nvSpPr>
        <p:spPr>
          <a:xfrm>
            <a:off x="4079776" y="224636"/>
            <a:ext cx="4032448" cy="830997"/>
          </a:xfrm>
          <a:prstGeom prst="rect">
            <a:avLst/>
          </a:prstGeom>
          <a:noFill/>
        </p:spPr>
        <p:txBody>
          <a:bodyPr wrap="square" rtlCol="0">
            <a:spAutoFit/>
          </a:bodyPr>
          <a:lstStyle/>
          <a:p>
            <a:pPr algn="ctr" rtl="0"/>
            <a:r>
              <a:rPr lang="cs-CZ" sz="4800" b="1" dirty="0">
                <a:solidFill>
                  <a:srgbClr val="00B0F0"/>
                </a:solidFill>
              </a:rPr>
              <a:t>SLOVENIJA</a:t>
            </a:r>
          </a:p>
        </p:txBody>
      </p:sp>
      <p:pic>
        <p:nvPicPr>
          <p:cNvPr id="7" name="Obrázek 6">
            <a:extLst>
              <a:ext uri="{FF2B5EF4-FFF2-40B4-BE49-F238E27FC236}">
                <a16:creationId xmlns:a16="http://schemas.microsoft.com/office/drawing/2014/main" id="{A5631AC9-6C5D-E8E3-551A-7C01AD0FC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0765" y="332656"/>
            <a:ext cx="1285875" cy="1638300"/>
          </a:xfrm>
          <a:prstGeom prst="rect">
            <a:avLst/>
          </a:prstGeom>
        </p:spPr>
      </p:pic>
      <p:pic>
        <p:nvPicPr>
          <p:cNvPr id="9" name="Obrázek 8">
            <a:extLst>
              <a:ext uri="{FF2B5EF4-FFF2-40B4-BE49-F238E27FC236}">
                <a16:creationId xmlns:a16="http://schemas.microsoft.com/office/drawing/2014/main" id="{5A2A619C-5CCA-30BA-1E3F-8DA283C5F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0"/>
            <a:ext cx="2143125" cy="2143125"/>
          </a:xfrm>
          <a:prstGeom prst="rect">
            <a:avLst/>
          </a:prstGeom>
        </p:spPr>
      </p:pic>
      <p:sp>
        <p:nvSpPr>
          <p:cNvPr id="10" name="TextovéPole 9">
            <a:extLst>
              <a:ext uri="{FF2B5EF4-FFF2-40B4-BE49-F238E27FC236}">
                <a16:creationId xmlns:a16="http://schemas.microsoft.com/office/drawing/2014/main" id="{A28934C6-762C-545C-670A-EE3FD28A3CC7}"/>
              </a:ext>
            </a:extLst>
          </p:cNvPr>
          <p:cNvSpPr txBox="1"/>
          <p:nvPr/>
        </p:nvSpPr>
        <p:spPr>
          <a:xfrm>
            <a:off x="2351585" y="908720"/>
            <a:ext cx="8732548" cy="6217087"/>
          </a:xfrm>
          <a:prstGeom prst="rect">
            <a:avLst/>
          </a:prstGeom>
          <a:noFill/>
        </p:spPr>
        <p:txBody>
          <a:bodyPr wrap="square" rtlCol="0">
            <a:spAutoFit/>
          </a:bodyPr>
          <a:lstStyle/>
          <a:p>
            <a:pPr algn="ctr" rtl="0"/>
            <a:r>
              <a:rPr lang="cs-CZ" sz="3200" b="1" dirty="0">
                <a:solidFill>
                  <a:srgbClr val="FF0000"/>
                </a:solidFill>
                <a:effectLst/>
                <a:latin typeface="Times New Roman" panose="02020603050405020304" pitchFamily="18" charset="0"/>
                <a:ea typeface="Times New Roman" panose="02020603050405020304" pitchFamily="18" charset="0"/>
              </a:rPr>
              <a:t>Velike zveri povzročajo izgubo pašnih živali, praznjenje podeželja, degradacijo kmetijskih zemljišč in upadanje biotske raznovrstnosti v Sloveniji</a:t>
            </a:r>
          </a:p>
          <a:p>
            <a:pPr algn="l" rtl="0"/>
            <a:endParaRPr lang="cs-CZ" b="1" dirty="0">
              <a:latin typeface="Times New Roman" panose="02020603050405020304" pitchFamily="18" charset="0"/>
              <a:ea typeface="Times New Roman" panose="02020603050405020304" pitchFamily="18" charset="0"/>
            </a:endParaRPr>
          </a:p>
          <a:p>
            <a:pPr algn="ctr" rtl="0"/>
            <a:r>
              <a:rPr lang="en-GB" sz="1800" b="1" dirty="0" err="1">
                <a:effectLst/>
                <a:latin typeface="Times New Roman" panose="02020603050405020304" pitchFamily="18" charset="0"/>
                <a:ea typeface="Times New Roman" panose="02020603050405020304" pitchFamily="18" charset="0"/>
              </a:rPr>
              <a:t>Izkušnje</a:t>
            </a:r>
            <a:r>
              <a:rPr lang="en-GB" sz="1800" b="1" dirty="0">
                <a:effectLst/>
                <a:latin typeface="Times New Roman" panose="02020603050405020304" pitchFamily="18" charset="0"/>
                <a:ea typeface="Times New Roman" panose="02020603050405020304" pitchFamily="18" charset="0"/>
              </a:rPr>
              <a:t>od</a:t>
            </a:r>
            <a:r>
              <a:rPr lang="en-GB" sz="1800" b="1" dirty="0" err="1">
                <a:effectLst/>
                <a:latin typeface="Times New Roman" panose="02020603050405020304" pitchFamily="18" charset="0"/>
                <a:ea typeface="Times New Roman" panose="02020603050405020304" pitchFamily="18" charset="0"/>
              </a:rPr>
              <a:t>zadnje</a:t>
            </a:r>
            <a:r>
              <a:rPr lang="en-GB" sz="1800" b="1" dirty="0">
                <a:effectLst/>
                <a:latin typeface="Times New Roman" panose="02020603050405020304" pitchFamily="18" charset="0"/>
                <a:ea typeface="Times New Roman" panose="02020603050405020304" pitchFamily="18" charset="0"/>
              </a:rPr>
              <a:t>30 let</a:t>
            </a:r>
            <a:r>
              <a:rPr lang="en-GB" sz="1800" b="1" dirty="0" err="1">
                <a:effectLst/>
                <a:latin typeface="Times New Roman" panose="02020603050405020304" pitchFamily="18" charset="0"/>
                <a:ea typeface="Times New Roman" panose="02020603050405020304" pitchFamily="18" charset="0"/>
              </a:rPr>
              <a:t>kažejo</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absolutno</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neuspeh</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politik</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sobivanje</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ljudi</a:t>
            </a:r>
            <a:r>
              <a:rPr lang="en-GB" sz="1800" b="1" dirty="0">
                <a:effectLst/>
                <a:latin typeface="Times New Roman" panose="02020603050405020304" pitchFamily="18" charset="0"/>
                <a:ea typeface="Times New Roman" panose="02020603050405020304" pitchFamily="18" charset="0"/>
              </a:rPr>
              <a:t>in</a:t>
            </a:r>
            <a:r>
              <a:rPr lang="en-GB" sz="1800" b="1" dirty="0" err="1">
                <a:effectLst/>
                <a:latin typeface="Times New Roman" panose="02020603050405020304" pitchFamily="18" charset="0"/>
                <a:ea typeface="Times New Roman" panose="02020603050405020304" pitchFamily="18" charset="0"/>
              </a:rPr>
              <a:t>divji</a:t>
            </a:r>
            <a:r>
              <a:rPr lang="en-GB" sz="1800" b="1" dirty="0">
                <a:effectLst/>
                <a:latin typeface="Times New Roman" panose="02020603050405020304" pitchFamily="18" charset="0"/>
                <a:ea typeface="Times New Roman" panose="02020603050405020304" pitchFamily="18" charset="0"/>
              </a:rPr>
              <a:t> </a:t>
            </a:r>
            <a:r>
              <a:rPr lang="cs-CZ" sz="1800" b="1" dirty="0">
                <a:effectLst/>
                <a:latin typeface="Times New Roman" panose="02020603050405020304" pitchFamily="18" charset="0"/>
                <a:ea typeface="Times New Roman" panose="02020603050405020304" pitchFamily="18" charset="0"/>
              </a:rPr>
              <a:t>Zver</a:t>
            </a:r>
            <a:r>
              <a:rPr lang="en-GB" sz="1800" b="1" dirty="0">
                <a:effectLst/>
                <a:latin typeface="Times New Roman" panose="02020603050405020304" pitchFamily="18" charset="0"/>
                <a:ea typeface="Times New Roman" panose="02020603050405020304" pitchFamily="18" charset="0"/>
              </a:rPr>
              <a:t>(</a:t>
            </a:r>
            <a:r>
              <a:rPr lang="en-GB" sz="1800" b="1" dirty="0" err="1">
                <a:effectLst/>
                <a:latin typeface="Times New Roman" panose="02020603050405020304" pitchFamily="18" charset="0"/>
                <a:ea typeface="Times New Roman" panose="02020603050405020304" pitchFamily="18" charset="0"/>
              </a:rPr>
              <a:t>projekti</a:t>
            </a:r>
            <a:r>
              <a:rPr lang="en-GB" sz="1800" b="1" dirty="0">
                <a:effectLst/>
                <a:latin typeface="Times New Roman" panose="02020603050405020304" pitchFamily="18" charset="0"/>
                <a:ea typeface="Times New Roman" panose="02020603050405020304" pitchFamily="18" charset="0"/>
              </a:rPr>
              <a:t>življenje).</a:t>
            </a:r>
            <a:r>
              <a:rPr lang="en-GB" sz="1800" dirty="0">
                <a:effectLst/>
                <a:latin typeface="Times New Roman" panose="02020603050405020304" pitchFamily="18"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algn="ctr" rtl="0"/>
            <a:r>
              <a:rPr lang="en-GB" sz="1800" dirty="0" err="1">
                <a:effectLst/>
                <a:latin typeface="Times New Roman" panose="02020603050405020304" pitchFamily="18" charset="0"/>
                <a:ea typeface="Times New Roman" panose="02020603050405020304" pitchFamily="18" charset="0"/>
              </a:rPr>
              <a:t>Zgodovinski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dejstva</a:t>
            </a:r>
            <a:r>
              <a:rPr lang="en-GB" sz="1800" dirty="0">
                <a:effectLst/>
                <a:latin typeface="Times New Roman" panose="02020603050405020304" pitchFamily="18" charset="0"/>
                <a:ea typeface="Times New Roman" panose="02020603050405020304" pitchFamily="18" charset="0"/>
              </a:rPr>
              <a:t>in</a:t>
            </a:r>
            <a:r>
              <a:rPr lang="en-GB" sz="1800" dirty="0" err="1">
                <a:effectLst/>
                <a:latin typeface="Times New Roman" panose="02020603050405020304" pitchFamily="18" charset="0"/>
                <a:ea typeface="Times New Roman" panose="02020603050405020304" pitchFamily="18" charset="0"/>
              </a:rPr>
              <a:t>praksa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kažejo</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to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zaščitni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ukrep</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učinkovito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samo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kratkoročno</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zaščito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zahteva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nesorazmerno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gospodarskih</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naložba</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visoka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terjatve</a:t>
            </a:r>
            <a:r>
              <a:rPr lang="en-GB" sz="1800" dirty="0">
                <a:effectLst/>
                <a:latin typeface="Times New Roman" panose="02020603050405020304" pitchFamily="18" charset="0"/>
                <a:ea typeface="Times New Roman" panose="02020603050405020304" pitchFamily="18" charset="0"/>
              </a:rPr>
              <a:t>na</a:t>
            </a:r>
            <a:r>
              <a:rPr lang="en-GB" sz="1800" dirty="0" err="1">
                <a:effectLst/>
                <a:latin typeface="Times New Roman" panose="02020603050405020304" pitchFamily="18" charset="0"/>
                <a:ea typeface="Times New Roman" panose="02020603050405020304" pitchFamily="18" charset="0"/>
              </a:rPr>
              <a:t>delajo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moč</a:t>
            </a:r>
            <a:r>
              <a:rPr lang="en-GB" sz="1800" dirty="0">
                <a:effectLst/>
                <a:latin typeface="Times New Roman" panose="02020603050405020304" pitchFamily="18" charset="0"/>
                <a:ea typeface="Times New Roman" panose="02020603050405020304" pitchFamily="18" charset="0"/>
              </a:rPr>
              <a:t>in</a:t>
            </a:r>
            <a:r>
              <a:rPr lang="en-GB" sz="1800" dirty="0" err="1">
                <a:effectLst/>
                <a:latin typeface="Times New Roman" panose="02020603050405020304" pitchFamily="18" charset="0"/>
                <a:ea typeface="Times New Roman" panose="02020603050405020304" pitchFamily="18" charset="0"/>
              </a:rPr>
              <a:t>ima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negativno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vpliv</a:t>
            </a:r>
            <a:r>
              <a:rPr lang="en-GB" sz="1800" dirty="0">
                <a:effectLst/>
                <a:latin typeface="Times New Roman" panose="02020603050405020304" pitchFamily="18" charset="0"/>
                <a:ea typeface="Times New Roman" panose="02020603050405020304" pitchFamily="18" charset="0"/>
              </a:rPr>
              <a:t>na</a:t>
            </a:r>
            <a:r>
              <a:rPr lang="en-GB" sz="1800" dirty="0" err="1">
                <a:effectLst/>
                <a:latin typeface="Times New Roman" panose="02020603050405020304" pitchFamily="18" charset="0"/>
                <a:ea typeface="Times New Roman" panose="02020603050405020304" pitchFamily="18" charset="0"/>
              </a:rPr>
              <a:t>drugo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ohlapno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živeti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živali</a:t>
            </a:r>
            <a:r>
              <a:rPr lang="en-GB" sz="1800" dirty="0">
                <a:effectLst/>
                <a:latin typeface="Times New Roman" panose="02020603050405020304" pitchFamily="18" charset="0"/>
                <a:ea typeface="Times New Roman" panose="02020603050405020304" pitchFamily="18" charset="0"/>
              </a:rPr>
              <a:t>in naprej</a:t>
            </a:r>
            <a:r>
              <a:rPr lang="en-GB" sz="1800" dirty="0" err="1">
                <a:effectLst/>
                <a:latin typeface="Times New Roman" panose="02020603050405020304" pitchFamily="18" charset="0"/>
                <a:ea typeface="Times New Roman" panose="02020603050405020304" pitchFamily="18" charset="0"/>
              </a:rPr>
              <a:t>prosti čas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aktivnosti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ljudi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iskalcev</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sprostitev</a:t>
            </a:r>
            <a:r>
              <a:rPr lang="en-GB" sz="1800" dirty="0">
                <a:effectLst/>
                <a:latin typeface="Times New Roman" panose="02020603050405020304" pitchFamily="18" charset="0"/>
                <a:ea typeface="Times New Roman" panose="02020603050405020304" pitchFamily="18" charset="0"/>
              </a:rPr>
              <a:t>v</a:t>
            </a:r>
            <a:r>
              <a:rPr lang="en-GB" sz="1800" dirty="0" err="1">
                <a:effectLst/>
                <a:latin typeface="Times New Roman" panose="02020603050405020304" pitchFamily="18" charset="0"/>
                <a:ea typeface="Times New Roman" panose="02020603050405020304" pitchFamily="18" charset="0"/>
              </a:rPr>
              <a:t>narave</a:t>
            </a:r>
            <a:r>
              <a:rPr lang="cs-CZ" sz="1800" dirty="0">
                <a:effectLst/>
                <a:latin typeface="Times New Roman" panose="02020603050405020304" pitchFamily="18" charset="0"/>
                <a:ea typeface="Times New Roman" panose="02020603050405020304" pitchFamily="18" charset="0"/>
              </a:rPr>
              <a:t>.</a:t>
            </a:r>
          </a:p>
          <a:p>
            <a:pPr algn="ctr" rtl="0"/>
            <a:r>
              <a:rPr lang="cs-CZ" sz="1800" dirty="0">
                <a:effectLst/>
                <a:latin typeface="Times New Roman" panose="02020603050405020304" pitchFamily="18" charset="0"/>
                <a:ea typeface="Times New Roman" panose="02020603050405020304" pitchFamily="18" charset="0"/>
              </a:rPr>
              <a:t>Ubijanje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domače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živali</a:t>
            </a:r>
            <a:r>
              <a:rPr lang="en-GB" sz="1800" dirty="0">
                <a:effectLst/>
                <a:latin typeface="Times New Roman" panose="02020603050405020304" pitchFamily="18" charset="0"/>
                <a:ea typeface="Times New Roman" panose="02020603050405020304" pitchFamily="18" charset="0"/>
              </a:rPr>
              <a:t>je za</a:t>
            </a:r>
            <a:r>
              <a:rPr lang="en-GB" sz="1800" dirty="0" err="1">
                <a:effectLst/>
                <a:latin typeface="Times New Roman" panose="02020603050405020304" pitchFamily="18" charset="0"/>
                <a:ea typeface="Times New Roman" panose="02020603050405020304" pitchFamily="18" charset="0"/>
              </a:rPr>
              <a:t>kmet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material</a:t>
            </a:r>
            <a:r>
              <a:rPr lang="en-GB" sz="1800" dirty="0">
                <a:effectLst/>
                <a:latin typeface="Times New Roman" panose="02020603050405020304" pitchFamily="18" charset="0"/>
                <a:ea typeface="Times New Roman" panose="02020603050405020304" pitchFamily="18" charset="0"/>
              </a:rPr>
              <a:t>, ampak</a:t>
            </a:r>
            <a:r>
              <a:rPr lang="en-GB" sz="1800" dirty="0" err="1">
                <a:effectLst/>
                <a:latin typeface="Times New Roman" panose="02020603050405020304" pitchFamily="18" charset="0"/>
                <a:ea typeface="Times New Roman" panose="02020603050405020304" pitchFamily="18" charset="0"/>
              </a:rPr>
              <a:t>predvsem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psihološki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rana</a:t>
            </a:r>
            <a:r>
              <a:rPr lang="en-GB" sz="1800" dirty="0">
                <a:effectLst/>
                <a:latin typeface="Times New Roman" panose="02020603050405020304" pitchFamily="18" charset="0"/>
                <a:ea typeface="Times New Roman" panose="02020603050405020304" pitchFamily="18" charset="0"/>
              </a:rPr>
              <a:t>in</a:t>
            </a:r>
            <a:r>
              <a:rPr lang="en-GB" sz="1800" dirty="0" err="1">
                <a:effectLst/>
                <a:latin typeface="Times New Roman" panose="02020603050405020304" pitchFamily="18" charset="0"/>
                <a:ea typeface="Times New Roman" panose="02020603050405020304" pitchFamily="18" charset="0"/>
              </a:rPr>
              <a:t>veliko</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kmetje</a:t>
            </a:r>
            <a:r>
              <a:rPr lang="en-GB" sz="1800" dirty="0">
                <a:effectLst/>
                <a:latin typeface="Times New Roman" panose="02020603050405020304" pitchFamily="18" charset="0"/>
                <a:ea typeface="Times New Roman" panose="02020603050405020304" pitchFamily="18" charset="0"/>
              </a:rPr>
              <a:t>to</a:t>
            </a:r>
            <a:r>
              <a:rPr lang="cs-CZ" sz="1800" dirty="0">
                <a:effectLst/>
                <a:latin typeface="Times New Roman" panose="02020603050405020304" pitchFamily="18" charset="0"/>
                <a:ea typeface="Times New Roman" panose="02020603050405020304" pitchFamily="18" charset="0"/>
              </a:rPr>
              <a:t>po napadu volka</a:t>
            </a:r>
            <a:r>
              <a:rPr lang="en-GB" sz="1800" dirty="0">
                <a:effectLst/>
                <a:latin typeface="Times New Roman" panose="02020603050405020304" pitchFamily="18" charset="0"/>
                <a:ea typeface="Times New Roman" panose="02020603050405020304" pitchFamily="18" charset="0"/>
              </a:rPr>
              <a:t>v</a:t>
            </a:r>
            <a:r>
              <a:rPr lang="en-GB" sz="1800" dirty="0" err="1">
                <a:effectLst/>
                <a:latin typeface="Times New Roman" panose="02020603050405020304" pitchFamily="18" charset="0"/>
                <a:ea typeface="Times New Roman" panose="02020603050405020304" pitchFamily="18" charset="0"/>
              </a:rPr>
              <a:t>obup</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odneha</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in vzreja se konča</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Noben</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kmet</a:t>
            </a:r>
            <a:r>
              <a:rPr lang="en-GB" sz="1800" dirty="0" err="1">
                <a:effectLst/>
                <a:latin typeface="Times New Roman" panose="02020603050405020304" pitchFamily="18" charset="0"/>
                <a:ea typeface="Times New Roman" panose="02020603050405020304" pitchFamily="18" charset="0"/>
              </a:rPr>
              <a:t>se ne obnaša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domače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živali</a:t>
            </a:r>
            <a:r>
              <a:rPr lang="en-GB" sz="1800" dirty="0">
                <a:effectLst/>
                <a:latin typeface="Times New Roman" panose="02020603050405020304" pitchFamily="18" charset="0"/>
                <a:ea typeface="Times New Roman" panose="02020603050405020304" pitchFamily="18" charset="0"/>
              </a:rPr>
              <a:t>do</a:t>
            </a:r>
            <a:r>
              <a:rPr lang="en-GB" sz="1800" dirty="0" err="1">
                <a:effectLst/>
                <a:latin typeface="Times New Roman" panose="02020603050405020304" pitchFamily="18" charset="0"/>
                <a:ea typeface="Times New Roman" panose="02020603050405020304" pitchFamily="18" charset="0"/>
              </a:rPr>
              <a:t>hraniti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volkovi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oz</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dobil je povračilo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poškodbe</a:t>
            </a:r>
            <a:r>
              <a:rPr lang="en-GB" sz="1800" dirty="0">
                <a:effectLst/>
                <a:latin typeface="Times New Roman" panose="02020603050405020304" pitchFamily="18" charset="0"/>
                <a:ea typeface="Times New Roman" panose="02020603050405020304" pitchFamily="18" charset="0"/>
              </a:rPr>
              <a:t>!</a:t>
            </a:r>
            <a:endParaRPr lang="cs-CZ" dirty="0">
              <a:latin typeface="Times New Roman" panose="02020603050405020304" pitchFamily="18" charset="0"/>
              <a:ea typeface="Times New Roman" panose="02020603050405020304" pitchFamily="18" charset="0"/>
            </a:endParaRPr>
          </a:p>
          <a:p>
            <a:pPr algn="ctr" rtl="0"/>
            <a:r>
              <a:rPr lang="cs-CZ" sz="1800" dirty="0">
                <a:effectLst/>
                <a:latin typeface="Times New Roman" panose="02020603050405020304" pitchFamily="18" charset="0"/>
                <a:ea typeface="Times New Roman" panose="02020603050405020304" pitchFamily="18" charset="0"/>
              </a:rPr>
              <a:t>Po prihodu volkov</a:t>
            </a:r>
            <a:r>
              <a:rPr lang="en-GB" sz="1800" dirty="0" err="1">
                <a:effectLst/>
                <a:latin typeface="Times New Roman" panose="02020603050405020304" pitchFamily="18" charset="0"/>
                <a:ea typeface="Times New Roman" panose="02020603050405020304" pitchFamily="18" charset="0"/>
              </a:rPr>
              <a:t>število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vzreje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gospodarskih</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živali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zmanjšala</a:t>
            </a:r>
            <a:r>
              <a:rPr lang="en-GB" sz="1800" dirty="0">
                <a:effectLst/>
                <a:latin typeface="Times New Roman" panose="02020603050405020304" pitchFamily="18" charset="0"/>
                <a:ea typeface="Times New Roman" panose="02020603050405020304" pitchFamily="18" charset="0"/>
              </a:rPr>
              <a:t>za 38%,</a:t>
            </a:r>
            <a:r>
              <a:rPr lang="cs-CZ" sz="1800" dirty="0">
                <a:effectLst/>
                <a:latin typeface="Times New Roman" panose="02020603050405020304" pitchFamily="18" charset="0"/>
                <a:ea typeface="Times New Roman" panose="02020603050405020304" pitchFamily="18" charset="0"/>
              </a:rPr>
              <a:t>na primer</a:t>
            </a:r>
            <a:r>
              <a:rPr lang="en-GB" sz="1800" dirty="0">
                <a:effectLst/>
                <a:latin typeface="Times New Roman" panose="02020603050405020304" pitchFamily="18" charset="0"/>
                <a:ea typeface="Times New Roman" panose="02020603050405020304" pitchFamily="18" charset="0"/>
              </a:rPr>
              <a:t>v</a:t>
            </a:r>
            <a:r>
              <a:rPr lang="en-GB" sz="1800" dirty="0" err="1">
                <a:effectLst/>
                <a:latin typeface="Times New Roman" panose="02020603050405020304" pitchFamily="18" charset="0"/>
                <a:ea typeface="Times New Roman" panose="02020603050405020304" pitchFamily="18" charset="0"/>
              </a:rPr>
              <a:t>regiji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Kočevje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padla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število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ovčje</a:t>
            </a:r>
            <a:r>
              <a:rPr lang="en-GB" sz="1800" dirty="0">
                <a:effectLst/>
                <a:latin typeface="Times New Roman" panose="02020603050405020304" pitchFamily="18" charset="0"/>
                <a:ea typeface="Times New Roman" panose="02020603050405020304" pitchFamily="18" charset="0"/>
              </a:rPr>
              <a:t>od 4.000 do 300</a:t>
            </a:r>
            <a:r>
              <a:rPr lang="en-GB" sz="1800" dirty="0" err="1">
                <a:effectLst/>
                <a:latin typeface="Times New Roman" panose="02020603050405020304" pitchFamily="18" charset="0"/>
                <a:ea typeface="Times New Roman" panose="02020603050405020304" pitchFamily="18" charset="0"/>
              </a:rPr>
              <a:t>kosov</a:t>
            </a:r>
            <a:r>
              <a:rPr lang="cs-CZ" sz="1800" dirty="0">
                <a:effectLst/>
                <a:latin typeface="Times New Roman" panose="02020603050405020304" pitchFamily="18" charset="0"/>
                <a:ea typeface="Times New Roman" panose="02020603050405020304" pitchFamily="18" charset="0"/>
              </a:rPr>
              <a:t>.</a:t>
            </a:r>
          </a:p>
          <a:p>
            <a:pPr algn="ctr" rtl="0"/>
            <a:r>
              <a:rPr lang="en-GB" sz="1800" dirty="0" err="1">
                <a:effectLst/>
                <a:latin typeface="Times New Roman" panose="02020603050405020304" pitchFamily="18" charset="0"/>
                <a:ea typeface="Times New Roman" panose="02020603050405020304" pitchFamily="18" charset="0"/>
              </a:rPr>
              <a:t>Po navedbah</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podatke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Slovenščina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statistični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urad</a:t>
            </a:r>
            <a:r>
              <a:rPr lang="en-GB" sz="1800" dirty="0">
                <a:effectLst/>
                <a:latin typeface="Times New Roman" panose="02020603050405020304" pitchFamily="18" charset="0"/>
                <a:ea typeface="Times New Roman" panose="02020603050405020304" pitchFamily="18" charset="0"/>
              </a:rPr>
              <a:t>(SURS)</a:t>
            </a:r>
            <a:r>
              <a:rPr lang="cs-CZ" sz="1800" dirty="0">
                <a:effectLst/>
                <a:latin typeface="Times New Roman" panose="02020603050405020304" pitchFamily="18" charset="0"/>
                <a:ea typeface="Times New Roman" panose="02020603050405020304" pitchFamily="18" charset="0"/>
              </a:rPr>
              <a:t>Jupii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Slovenija</a:t>
            </a:r>
            <a:r>
              <a:rPr lang="en-GB" sz="1800" dirty="0">
                <a:effectLst/>
                <a:latin typeface="Times New Roman" panose="02020603050405020304" pitchFamily="18" charset="0"/>
                <a:ea typeface="Times New Roman" panose="02020603050405020304" pitchFamily="18" charset="0"/>
              </a:rPr>
              <a:t>54</a:t>
            </a:r>
            <a:r>
              <a:rPr lang="en-GB" sz="1800" dirty="0" err="1">
                <a:effectLst/>
                <a:latin typeface="Times New Roman" panose="02020603050405020304" pitchFamily="18" charset="0"/>
                <a:ea typeface="Times New Roman" panose="02020603050405020304" pitchFamily="18" charset="0"/>
              </a:rPr>
              <a:t>naselje</a:t>
            </a:r>
            <a:r>
              <a:rPr lang="en-GB" sz="1800" dirty="0">
                <a:effectLst/>
                <a:latin typeface="Times New Roman" panose="02020603050405020304" pitchFamily="18" charset="0"/>
                <a:ea typeface="Times New Roman" panose="02020603050405020304" pitchFamily="18" charset="0"/>
              </a:rPr>
              <a:t>brez</a:t>
            </a:r>
            <a:r>
              <a:rPr lang="en-GB" sz="1800" dirty="0" err="1">
                <a:effectLst/>
                <a:latin typeface="Times New Roman" panose="02020603050405020304" pitchFamily="18" charset="0"/>
                <a:ea typeface="Times New Roman" panose="02020603050405020304" pitchFamily="18" charset="0"/>
              </a:rPr>
              <a:t>rezident</a:t>
            </a:r>
            <a:r>
              <a:rPr lang="en-GB" sz="1800" dirty="0">
                <a:effectLst/>
                <a:latin typeface="Times New Roman" panose="02020603050405020304" pitchFamily="18" charset="0"/>
                <a:ea typeface="Times New Roman" panose="02020603050405020304" pitchFamily="18" charset="0"/>
              </a:rPr>
              <a:t>, od tega 40 in</a:t>
            </a:r>
            <a:r>
              <a:rPr lang="en-GB" sz="1800" dirty="0" err="1">
                <a:effectLst/>
                <a:latin typeface="Times New Roman" panose="02020603050405020304" pitchFamily="18" charset="0"/>
                <a:ea typeface="Times New Roman" panose="02020603050405020304" pitchFamily="18" charset="0"/>
              </a:rPr>
              <a:t>Centralno</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področja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velike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Zver</a:t>
            </a:r>
            <a:r>
              <a:rPr lang="en-GB" sz="1800" dirty="0">
                <a:effectLst/>
                <a:latin typeface="Times New Roman" panose="02020603050405020304" pitchFamily="18" charset="0"/>
                <a:ea typeface="Times New Roman" panose="02020603050405020304" pitchFamily="18" charset="0"/>
              </a:rPr>
              <a:t>!!!!</a:t>
            </a:r>
            <a:endParaRPr lang="cs-CZ" sz="1800" dirty="0">
              <a:effectLst/>
              <a:latin typeface="Times New Roman" panose="02020603050405020304" pitchFamily="18" charset="0"/>
              <a:ea typeface="Times New Roman" panose="02020603050405020304" pitchFamily="18" charset="0"/>
            </a:endParaRPr>
          </a:p>
          <a:p>
            <a:pPr algn="l" rtl="0"/>
            <a:endParaRPr lang="cs-CZ" dirty="0"/>
          </a:p>
        </p:txBody>
      </p:sp>
      <p:pic>
        <p:nvPicPr>
          <p:cNvPr id="12" name="Obrázek 11">
            <a:extLst>
              <a:ext uri="{FF2B5EF4-FFF2-40B4-BE49-F238E27FC236}">
                <a16:creationId xmlns:a16="http://schemas.microsoft.com/office/drawing/2014/main" id="{E652924A-6C8A-7629-57F3-2629C61B1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6" y="2434233"/>
            <a:ext cx="2461749" cy="1235224"/>
          </a:xfrm>
          <a:prstGeom prst="rect">
            <a:avLst/>
          </a:prstGeom>
        </p:spPr>
      </p:pic>
      <p:pic>
        <p:nvPicPr>
          <p:cNvPr id="14" name="Obrázek 13">
            <a:extLst>
              <a:ext uri="{FF2B5EF4-FFF2-40B4-BE49-F238E27FC236}">
                <a16:creationId xmlns:a16="http://schemas.microsoft.com/office/drawing/2014/main" id="{061569A5-4F1E-94FD-F6BD-7E00A8AF9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6" y="4778684"/>
            <a:ext cx="2550872" cy="1022452"/>
          </a:xfrm>
          <a:prstGeom prst="rect">
            <a:avLst/>
          </a:prstGeom>
        </p:spPr>
      </p:pic>
      <p:sp>
        <p:nvSpPr>
          <p:cNvPr id="15" name="TextovéPole 14">
            <a:extLst>
              <a:ext uri="{FF2B5EF4-FFF2-40B4-BE49-F238E27FC236}">
                <a16:creationId xmlns:a16="http://schemas.microsoft.com/office/drawing/2014/main" id="{CF718A1C-2F46-853F-3512-BC47750FF8BC}"/>
              </a:ext>
            </a:extLst>
          </p:cNvPr>
          <p:cNvSpPr txBox="1"/>
          <p:nvPr/>
        </p:nvSpPr>
        <p:spPr>
          <a:xfrm>
            <a:off x="5591944" y="6464087"/>
            <a:ext cx="2304256" cy="338554"/>
          </a:xfrm>
          <a:prstGeom prst="rect">
            <a:avLst/>
          </a:prstGeom>
          <a:noFill/>
        </p:spPr>
        <p:txBody>
          <a:bodyPr wrap="square" rtlCol="0">
            <a:spAutoFit/>
          </a:bodyPr>
          <a:lstStyle/>
          <a:p>
            <a:pPr algn="l" rtl="0"/>
            <a:r>
              <a:rPr lang="cs-CZ" sz="800" dirty="0">
                <a:hlinkClick r:id="rId6"/>
              </a:rPr>
              <a:t>http://www.sks.si/</a:t>
            </a:r>
            <a:endParaRPr lang="cs-CZ" sz="800" dirty="0"/>
          </a:p>
          <a:p>
            <a:pPr algn="l" rtl="0"/>
            <a:endParaRPr lang="cs-CZ" sz="800" dirty="0"/>
          </a:p>
        </p:txBody>
      </p:sp>
    </p:spTree>
    <p:extLst>
      <p:ext uri="{BB962C8B-B14F-4D97-AF65-F5344CB8AC3E}">
        <p14:creationId xmlns:p14="http://schemas.microsoft.com/office/powerpoint/2010/main" val="2883867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B76530-FCDB-DE23-1B1C-42F5506B9923}"/>
              </a:ext>
            </a:extLst>
          </p:cNvPr>
          <p:cNvSpPr>
            <a:spLocks noGrp="1"/>
          </p:cNvSpPr>
          <p:nvPr>
            <p:ph type="sldNum" sz="quarter" idx="12"/>
          </p:nvPr>
        </p:nvSpPr>
        <p:spPr/>
        <p:txBody>
          <a:bodyPr/>
          <a:lstStyle/>
          <a:p>
            <a:pPr algn="l" rtl="0"/>
            <a:fld id="{4FAB73BC-B049-4115-A692-8D63A059BFB8}" type="slidenum">
              <a:rPr lang="en-US" smtClean="0"/>
              <a:pPr algn="l" rtl="0"/>
              <a:t>59</a:t>
            </a:fld>
            <a:endParaRPr lang="en-US" dirty="0"/>
          </a:p>
        </p:txBody>
      </p:sp>
      <p:pic>
        <p:nvPicPr>
          <p:cNvPr id="6" name="Obrázek 5">
            <a:extLst>
              <a:ext uri="{FF2B5EF4-FFF2-40B4-BE49-F238E27FC236}">
                <a16:creationId xmlns:a16="http://schemas.microsoft.com/office/drawing/2014/main" id="{E483467A-E45D-4698-13D6-34432EF0C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332656"/>
            <a:ext cx="4371914" cy="2448272"/>
          </a:xfrm>
          <a:prstGeom prst="rect">
            <a:avLst/>
          </a:prstGeom>
        </p:spPr>
      </p:pic>
      <p:sp>
        <p:nvSpPr>
          <p:cNvPr id="7" name="TextovéPole 6">
            <a:extLst>
              <a:ext uri="{FF2B5EF4-FFF2-40B4-BE49-F238E27FC236}">
                <a16:creationId xmlns:a16="http://schemas.microsoft.com/office/drawing/2014/main" id="{BC1BB31C-680E-EDE8-480A-0385115D3155}"/>
              </a:ext>
            </a:extLst>
          </p:cNvPr>
          <p:cNvSpPr txBox="1"/>
          <p:nvPr/>
        </p:nvSpPr>
        <p:spPr>
          <a:xfrm>
            <a:off x="865133" y="2744346"/>
            <a:ext cx="3456384" cy="369332"/>
          </a:xfrm>
          <a:prstGeom prst="rect">
            <a:avLst/>
          </a:prstGeom>
          <a:noFill/>
        </p:spPr>
        <p:txBody>
          <a:bodyPr wrap="square" rtlCol="0">
            <a:spAutoFit/>
          </a:bodyPr>
          <a:lstStyle/>
          <a:p>
            <a:pPr algn="ctr" rtl="0"/>
            <a:r>
              <a:rPr lang="cs-CZ" b="1" dirty="0">
                <a:solidFill>
                  <a:srgbClr val="0070C0"/>
                </a:solidFill>
              </a:rPr>
              <a:t>mag. Stane </a:t>
            </a:r>
            <a:r>
              <a:rPr lang="cs-CZ" b="1">
                <a:solidFill>
                  <a:srgbClr val="0070C0"/>
                </a:solidFill>
              </a:rPr>
              <a:t>Bergant, </a:t>
            </a:r>
            <a:r>
              <a:rPr lang="cs-CZ" b="1" dirty="0">
                <a:solidFill>
                  <a:srgbClr val="0070C0"/>
                </a:solidFill>
              </a:rPr>
              <a:t>Slovenija</a:t>
            </a:r>
          </a:p>
        </p:txBody>
      </p:sp>
      <p:sp>
        <p:nvSpPr>
          <p:cNvPr id="8" name="TextovéPole 7">
            <a:extLst>
              <a:ext uri="{FF2B5EF4-FFF2-40B4-BE49-F238E27FC236}">
                <a16:creationId xmlns:a16="http://schemas.microsoft.com/office/drawing/2014/main" id="{C8E5107C-5D43-93D5-50DB-214F2CC824DC}"/>
              </a:ext>
            </a:extLst>
          </p:cNvPr>
          <p:cNvSpPr txBox="1"/>
          <p:nvPr/>
        </p:nvSpPr>
        <p:spPr>
          <a:xfrm>
            <a:off x="5447928" y="328861"/>
            <a:ext cx="5976664" cy="2031325"/>
          </a:xfrm>
          <a:prstGeom prst="rect">
            <a:avLst/>
          </a:prstGeom>
          <a:noFill/>
        </p:spPr>
        <p:txBody>
          <a:bodyPr wrap="square" rtlCol="0">
            <a:spAutoFit/>
          </a:bodyPr>
          <a:lstStyle/>
          <a:p>
            <a:pPr algn="ctr" rtl="0"/>
            <a:r>
              <a:rPr lang="cs-CZ" dirty="0"/>
              <a:t>Prav je, da kmetijska politika EU ščiti trajno travinje kot enega glavnih stebrov biotske raznovrstnosti, vendar je povsem nerazumljivo, da nerazumna politika varstva velikih zveri vodi v nepovratno zaraščanje in trajno izgubo biotsko raznovrstnih višinskih in drugih trajnih travišč.</a:t>
            </a:r>
          </a:p>
          <a:p>
            <a:pPr algn="l" rtl="0"/>
            <a:endParaRPr lang="cs-CZ" dirty="0"/>
          </a:p>
        </p:txBody>
      </p:sp>
      <p:sp>
        <p:nvSpPr>
          <p:cNvPr id="9" name="TextovéPole 8">
            <a:extLst>
              <a:ext uri="{FF2B5EF4-FFF2-40B4-BE49-F238E27FC236}">
                <a16:creationId xmlns:a16="http://schemas.microsoft.com/office/drawing/2014/main" id="{A782EE3C-17BE-E0B6-EFAC-A6DB0879C654}"/>
              </a:ext>
            </a:extLst>
          </p:cNvPr>
          <p:cNvSpPr txBox="1"/>
          <p:nvPr/>
        </p:nvSpPr>
        <p:spPr>
          <a:xfrm>
            <a:off x="407368" y="3094196"/>
            <a:ext cx="11665296" cy="3693319"/>
          </a:xfrm>
          <a:prstGeom prst="rect">
            <a:avLst/>
          </a:prstGeom>
          <a:noFill/>
        </p:spPr>
        <p:txBody>
          <a:bodyPr wrap="square" rtlCol="0">
            <a:spAutoFit/>
          </a:bodyPr>
          <a:lstStyle/>
          <a:p>
            <a:pPr algn="ctr" rtl="0"/>
            <a:r>
              <a:rPr lang="cs-CZ" dirty="0"/>
              <a:t>Uveljavljeni model zaščite velikih zveri s strani EU pomeni hudo kršenje demokratičnih načel in osnovnih človekovih pravic (15. člen Ustave RS)</a:t>
            </a:r>
          </a:p>
          <a:p>
            <a:pPr algn="ctr" rtl="0"/>
            <a:r>
              <a:rPr lang="cs-CZ" dirty="0"/>
              <a:t>Podeželje v zadnjih letih kaže izrazito negativen odnos do živali. Peticija za zmanjšanje števila živali (vir: Evropski parlament: Peticija št. 0426/2018 Stanislava</a:t>
            </a:r>
            <a:r>
              <a:rPr lang="cs-CZ" dirty="0" err="1"/>
              <a:t>Berganta</a:t>
            </a:r>
            <a:r>
              <a:rPr lang="cs-CZ" dirty="0"/>
              <a:t>(Slovenija), v imenu Zveze ekoloških kmetov, Zveze kmetic Slovenije, Zveze lastnikov gozdov Slovenije, Zveze društev malih rejcev Slovenije, Kmetijsko gozdarske zbornice Slovenije ob podpori več kot 50 drugih nevladne organizacije,</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vsaj</a:t>
            </a:r>
            <a:r>
              <a:rPr lang="en-GB" sz="1800" dirty="0" err="1">
                <a:effectLst/>
                <a:latin typeface="Times New Roman" panose="02020603050405020304" pitchFamily="18" charset="0"/>
                <a:ea typeface="Times New Roman" panose="02020603050405020304" pitchFamily="18" charset="0"/>
              </a:rPr>
              <a:t>četrtina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Slovenci</a:t>
            </a:r>
            <a:r>
              <a:rPr lang="cs-CZ" sz="1800" dirty="0">
                <a:effectLst/>
                <a:latin typeface="Times New Roman" panose="02020603050405020304" pitchFamily="18" charset="0"/>
                <a:ea typeface="Times New Roman" panose="02020603050405020304" pitchFamily="18" charset="0"/>
              </a:rPr>
              <a:t>.</a:t>
            </a:r>
          </a:p>
          <a:p>
            <a:pPr algn="ctr" rtl="0"/>
            <a:endParaRPr lang="cs-CZ" dirty="0">
              <a:latin typeface="Times New Roman" panose="02020603050405020304" pitchFamily="18" charset="0"/>
            </a:endParaRPr>
          </a:p>
          <a:p>
            <a:pPr algn="l" rtl="0"/>
            <a:r>
              <a:rPr lang="cs-CZ" b="1" dirty="0">
                <a:solidFill>
                  <a:srgbClr val="FF0000"/>
                </a:solidFill>
              </a:rPr>
              <a:t>»Mi na podeželju ne moremo razumeti, da se v »civilizirani« Evropi, ki temelji na spoštovanju človekovih pravic, pod krinko varstva narave izvaja takšen genocid nad manjšino. Še toliko bolj, ker večstoletna odsotnost velikih zveri v Evropi ni povzročila nobenih negativnih posledic v naravi, nasprotno, obogatila jo je z obdelano, biološko bogato kmetijsko kulturno krajino v korist in ponos vseh njenih prebivalcev, « pravi mag. Stanislav</a:t>
            </a:r>
            <a:r>
              <a:rPr lang="cs-CZ" b="1" dirty="0" err="1">
                <a:solidFill>
                  <a:srgbClr val="FF0000"/>
                </a:solidFill>
              </a:rPr>
              <a:t>Bergant</a:t>
            </a:r>
            <a:r>
              <a:rPr lang="cs-CZ" b="1" dirty="0">
                <a:solidFill>
                  <a:srgbClr val="FF0000"/>
                </a:solidFill>
              </a:rPr>
              <a:t>, članica Delovne skupine deležnikov Sindikata kmetov Slovenije</a:t>
            </a:r>
          </a:p>
          <a:p>
            <a:pPr algn="l" rtl="0"/>
            <a:endParaRPr lang="cs-CZ" b="1" dirty="0">
              <a:solidFill>
                <a:srgbClr val="FF0000"/>
              </a:solidFill>
            </a:endParaRPr>
          </a:p>
        </p:txBody>
      </p:sp>
      <p:sp>
        <p:nvSpPr>
          <p:cNvPr id="10" name="TextovéPole 9">
            <a:extLst>
              <a:ext uri="{FF2B5EF4-FFF2-40B4-BE49-F238E27FC236}">
                <a16:creationId xmlns:a16="http://schemas.microsoft.com/office/drawing/2014/main" id="{F81207C7-E56F-5C3F-792B-9E16E10AFF9B}"/>
              </a:ext>
            </a:extLst>
          </p:cNvPr>
          <p:cNvSpPr txBox="1"/>
          <p:nvPr/>
        </p:nvSpPr>
        <p:spPr>
          <a:xfrm>
            <a:off x="983432" y="6525344"/>
            <a:ext cx="7488832" cy="338554"/>
          </a:xfrm>
          <a:prstGeom prst="rect">
            <a:avLst/>
          </a:prstGeom>
          <a:noFill/>
        </p:spPr>
        <p:txBody>
          <a:bodyPr wrap="square" rtlCol="0">
            <a:spAutoFit/>
          </a:bodyPr>
          <a:lstStyle/>
          <a:p>
            <a:pPr algn="l" rtl="0"/>
            <a:r>
              <a:rPr lang="cs-CZ" sz="800" dirty="0">
                <a:hlinkClick r:id="rId3"/>
              </a:rPr>
              <a:t>https://www.podblegaske-novice.si/sl/news/pripravjena-izhodisca-za-strategijo-upravlijvanja-z-zvermi.html</a:t>
            </a:r>
            <a:endParaRPr lang="cs-CZ" sz="800" dirty="0"/>
          </a:p>
          <a:p>
            <a:pPr algn="l" rtl="0"/>
            <a:endParaRPr lang="cs-CZ" sz="800" dirty="0"/>
          </a:p>
        </p:txBody>
      </p:sp>
    </p:spTree>
    <p:extLst>
      <p:ext uri="{BB962C8B-B14F-4D97-AF65-F5344CB8AC3E}">
        <p14:creationId xmlns:p14="http://schemas.microsoft.com/office/powerpoint/2010/main" val="1150667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9DA4022-4691-4B23-A264-0FF789271B6D}"/>
              </a:ext>
            </a:extLst>
          </p:cNvPr>
          <p:cNvSpPr>
            <a:spLocks noGrp="1"/>
          </p:cNvSpPr>
          <p:nvPr>
            <p:ph type="sldNum" sz="quarter" idx="12"/>
          </p:nvPr>
        </p:nvSpPr>
        <p:spPr/>
        <p:txBody>
          <a:bodyPr/>
          <a:lstStyle/>
          <a:p>
            <a:fld id="{4FAB73BC-B049-4115-A692-8D63A059BFB8}" type="slidenum">
              <a:rPr lang="en-US" smtClean="0"/>
              <a:pPr algn="l" rtl="0"/>
              <a:t>6</a:t>
            </a:fld>
            <a:endParaRPr lang="en-US" dirty="0"/>
          </a:p>
        </p:txBody>
      </p:sp>
      <p:sp>
        <p:nvSpPr>
          <p:cNvPr id="7" name="TextovéPole 6">
            <a:extLst>
              <a:ext uri="{FF2B5EF4-FFF2-40B4-BE49-F238E27FC236}">
                <a16:creationId xmlns:a16="http://schemas.microsoft.com/office/drawing/2014/main" id="{393D9A30-49CC-4D94-901F-E939335BE1BD}"/>
              </a:ext>
            </a:extLst>
          </p:cNvPr>
          <p:cNvSpPr txBox="1"/>
          <p:nvPr/>
        </p:nvSpPr>
        <p:spPr>
          <a:xfrm>
            <a:off x="79975" y="4480721"/>
            <a:ext cx="12072664" cy="2692660"/>
          </a:xfrm>
          <a:prstGeom prst="rect">
            <a:avLst/>
          </a:prstGeom>
          <a:noFill/>
        </p:spPr>
        <p:txBody>
          <a:bodyPr wrap="square" rtlCol="0">
            <a:spAutoFit/>
          </a:bodyPr>
          <a:lstStyle/>
          <a:p>
            <a:pPr algn="ctr" rtl="0"/>
            <a:r>
              <a:rPr lang="cs-CZ" sz="2000" dirty="0"/>
              <a:t>Na Češkem brez volkov se je število ovac od leta 2000 do 2015 hitro povečalo (2,75-krat), s prihodom volka se je število ovac zmanjšalo.</a:t>
            </a:r>
          </a:p>
          <a:p>
            <a:pPr algn="ctr" rtl="0"/>
            <a:r>
              <a:rPr lang="cs-CZ" sz="2000" dirty="0" err="1"/>
              <a:t>Istočasno</a:t>
            </a:r>
            <a:r>
              <a:rPr lang="cs-CZ" sz="2000" dirty="0"/>
              <a:t> (2000-2015) v </a:t>
            </a:r>
            <a:r>
              <a:rPr lang="cs-CZ" sz="2000" dirty="0" err="1"/>
              <a:t>sosed</a:t>
            </a:r>
            <a:r>
              <a:rPr lang="cs-CZ" sz="2000" dirty="0"/>
              <a:t> </a:t>
            </a:r>
            <a:r>
              <a:rPr lang="cs-CZ" sz="2000" dirty="0" err="1">
                <a:solidFill>
                  <a:srgbClr val="FF0000"/>
                </a:solidFill>
              </a:rPr>
              <a:t>Saška</a:t>
            </a:r>
            <a:r>
              <a:rPr lang="cs-CZ" sz="2000" dirty="0">
                <a:solidFill>
                  <a:srgbClr val="FF0000"/>
                </a:solidFill>
              </a:rPr>
              <a:t> (Nemčija)</a:t>
            </a:r>
            <a:r>
              <a:rPr lang="cs-CZ" sz="2000" dirty="0"/>
              <a:t>številčnost pa se zmanjšuje sorazmerno z naraščajočo populacijo volkov.</a:t>
            </a:r>
            <a:r>
              <a:rPr lang="cs-CZ" sz="2000" dirty="0">
                <a:effectLst/>
                <a:latin typeface="Calibri" panose="020F0502020204030204" pitchFamily="34" charset="0"/>
                <a:ea typeface="Calibri" panose="020F0502020204030204" pitchFamily="34" charset="0"/>
                <a:cs typeface="Times New Roman" panose="02020603050405020304" pitchFamily="18" charset="0"/>
              </a:rPr>
              <a:t>Število ovc pred prihodom volkov na Saško se je leta 2001 ustalilo pri 143.710</a:t>
            </a:r>
          </a:p>
          <a:p>
            <a:pPr algn="ctr" rtl="0">
              <a:lnSpc>
                <a:spcPct val="107000"/>
              </a:lnSpc>
              <a:spcAft>
                <a:spcPts val="800"/>
              </a:spcAft>
            </a:pPr>
            <a:r>
              <a:rPr lang="cs-CZ" sz="2000" dirty="0">
                <a:latin typeface="Calibri" panose="020F0502020204030204" pitchFamily="34" charset="0"/>
                <a:ea typeface="Calibri" panose="020F0502020204030204" pitchFamily="34" charset="0"/>
                <a:cs typeface="Times New Roman" panose="02020603050405020304" pitchFamily="18" charset="0"/>
              </a:rPr>
              <a:t>Z naraščanjem števila odškodnin in stroškov se je država zmanjšala na</a:t>
            </a:r>
            <a:r>
              <a:rPr lang="cs-CZ" sz="2000" dirty="0">
                <a:effectLst/>
                <a:latin typeface="Calibri" panose="020F0502020204030204" pitchFamily="34" charset="0"/>
                <a:ea typeface="Calibri" panose="020F0502020204030204" pitchFamily="34" charset="0"/>
                <a:cs typeface="Times New Roman" panose="02020603050405020304" pitchFamily="18" charset="0"/>
              </a:rPr>
              <a:t>približno 60.000 enot v letu 2021</a:t>
            </a:r>
          </a:p>
          <a:p>
            <a:pPr algn="ctr" rtl="0">
              <a:lnSpc>
                <a:spcPct val="107000"/>
              </a:lnSpc>
              <a:spcAft>
                <a:spcPts val="800"/>
              </a:spcAft>
            </a:pPr>
            <a:r>
              <a:rPr lang="cs-CZ"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je padlo na 41,7 % od prvotne ravni!</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ctr" rtl="0"/>
            <a:endParaRPr lang="cs-CZ" sz="2000" dirty="0"/>
          </a:p>
        </p:txBody>
      </p:sp>
      <p:pic>
        <p:nvPicPr>
          <p:cNvPr id="5" name="Obrázek 4">
            <a:extLst>
              <a:ext uri="{FF2B5EF4-FFF2-40B4-BE49-F238E27FC236}">
                <a16:creationId xmlns:a16="http://schemas.microsoft.com/office/drawing/2014/main" id="{4DE04162-1745-4D7E-B00F-219009724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48416"/>
            <a:ext cx="5447629" cy="4085722"/>
          </a:xfrm>
          <a:prstGeom prst="rect">
            <a:avLst/>
          </a:prstGeom>
        </p:spPr>
      </p:pic>
      <p:pic>
        <p:nvPicPr>
          <p:cNvPr id="9" name="Obrázek 8">
            <a:extLst>
              <a:ext uri="{FF2B5EF4-FFF2-40B4-BE49-F238E27FC236}">
                <a16:creationId xmlns:a16="http://schemas.microsoft.com/office/drawing/2014/main" id="{ED1B506B-F57C-45A5-9C56-234CDC740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7" y="48416"/>
            <a:ext cx="5906749" cy="4005064"/>
          </a:xfrm>
          <a:prstGeom prst="rect">
            <a:avLst/>
          </a:prstGeom>
        </p:spPr>
      </p:pic>
      <p:sp>
        <p:nvSpPr>
          <p:cNvPr id="14" name="TextovéPole 13">
            <a:extLst>
              <a:ext uri="{FF2B5EF4-FFF2-40B4-BE49-F238E27FC236}">
                <a16:creationId xmlns:a16="http://schemas.microsoft.com/office/drawing/2014/main" id="{9585B952-5D67-1600-7855-DF6EC9C10C94}"/>
              </a:ext>
            </a:extLst>
          </p:cNvPr>
          <p:cNvSpPr txBox="1"/>
          <p:nvPr/>
        </p:nvSpPr>
        <p:spPr>
          <a:xfrm>
            <a:off x="59668" y="4267539"/>
            <a:ext cx="784189" cy="307777"/>
          </a:xfrm>
          <a:prstGeom prst="rect">
            <a:avLst/>
          </a:prstGeom>
          <a:noFill/>
        </p:spPr>
        <p:txBody>
          <a:bodyPr wrap="none" rtlCol="0">
            <a:spAutoFit/>
          </a:bodyPr>
          <a:lstStyle/>
          <a:p>
            <a:pPr algn="l" rtl="0"/>
            <a:r>
              <a:rPr lang="cs-CZ" sz="1400" b="1" dirty="0">
                <a:solidFill>
                  <a:srgbClr val="FF0000"/>
                </a:solidFill>
              </a:rPr>
              <a:t>CR 2000</a:t>
            </a:r>
          </a:p>
        </p:txBody>
      </p:sp>
      <p:sp>
        <p:nvSpPr>
          <p:cNvPr id="17" name="TextovéPole 16">
            <a:extLst>
              <a:ext uri="{FF2B5EF4-FFF2-40B4-BE49-F238E27FC236}">
                <a16:creationId xmlns:a16="http://schemas.microsoft.com/office/drawing/2014/main" id="{C7A04D33-E908-B549-285D-79B628E02CDD}"/>
              </a:ext>
            </a:extLst>
          </p:cNvPr>
          <p:cNvSpPr txBox="1"/>
          <p:nvPr/>
        </p:nvSpPr>
        <p:spPr>
          <a:xfrm>
            <a:off x="8040216" y="4237236"/>
            <a:ext cx="1512168" cy="307777"/>
          </a:xfrm>
          <a:prstGeom prst="rect">
            <a:avLst/>
          </a:prstGeom>
          <a:noFill/>
        </p:spPr>
        <p:txBody>
          <a:bodyPr wrap="square" rtlCol="0">
            <a:spAutoFit/>
          </a:bodyPr>
          <a:lstStyle/>
          <a:p>
            <a:pPr algn="l" rtl="0"/>
            <a:r>
              <a:rPr lang="cs-CZ" sz="1400" b="1" dirty="0" err="1">
                <a:solidFill>
                  <a:srgbClr val="FF0000"/>
                </a:solidFill>
              </a:rPr>
              <a:t>Sachcen</a:t>
            </a:r>
            <a:r>
              <a:rPr lang="cs-CZ" sz="1400" b="1" dirty="0">
                <a:solidFill>
                  <a:srgbClr val="FF0000"/>
                </a:solidFill>
              </a:rPr>
              <a:t>2000</a:t>
            </a:r>
          </a:p>
        </p:txBody>
      </p:sp>
      <p:sp>
        <p:nvSpPr>
          <p:cNvPr id="18" name="Šipka: dolů 17">
            <a:extLst>
              <a:ext uri="{FF2B5EF4-FFF2-40B4-BE49-F238E27FC236}">
                <a16:creationId xmlns:a16="http://schemas.microsoft.com/office/drawing/2014/main" id="{7609E44E-2006-0A24-385A-271251F28169}"/>
              </a:ext>
            </a:extLst>
          </p:cNvPr>
          <p:cNvSpPr/>
          <p:nvPr/>
        </p:nvSpPr>
        <p:spPr>
          <a:xfrm rot="12563745">
            <a:off x="789407" y="4115978"/>
            <a:ext cx="269252" cy="3482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solidFill>
                <a:srgbClr val="FF0000"/>
              </a:solidFill>
            </a:endParaRPr>
          </a:p>
        </p:txBody>
      </p:sp>
      <p:sp>
        <p:nvSpPr>
          <p:cNvPr id="19" name="Šipka: dolů 18">
            <a:extLst>
              <a:ext uri="{FF2B5EF4-FFF2-40B4-BE49-F238E27FC236}">
                <a16:creationId xmlns:a16="http://schemas.microsoft.com/office/drawing/2014/main" id="{71FCA827-E8EA-8DC2-64E9-B59FA4B5F6BA}"/>
              </a:ext>
            </a:extLst>
          </p:cNvPr>
          <p:cNvSpPr/>
          <p:nvPr/>
        </p:nvSpPr>
        <p:spPr>
          <a:xfrm rot="19202931">
            <a:off x="9264352" y="4160381"/>
            <a:ext cx="288032" cy="3578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88383B9E-C8E0-9C5A-85D4-88B4A25CDB03}"/>
              </a:ext>
            </a:extLst>
          </p:cNvPr>
          <p:cNvSpPr txBox="1"/>
          <p:nvPr/>
        </p:nvSpPr>
        <p:spPr>
          <a:xfrm>
            <a:off x="10449426" y="6084102"/>
            <a:ext cx="1703213" cy="461665"/>
          </a:xfrm>
          <a:prstGeom prst="rect">
            <a:avLst/>
          </a:prstGeom>
          <a:noFill/>
        </p:spPr>
        <p:txBody>
          <a:bodyPr wrap="square" rtlCol="0">
            <a:spAutoFit/>
          </a:bodyPr>
          <a:lstStyle/>
          <a:p>
            <a:pPr algn="l" rtl="0"/>
            <a:r>
              <a:rPr lang="cs-CZ" sz="800" dirty="0"/>
              <a:t>https://www.statistik.sachsen.de/html/landwirtschaft-forstwirtschaft.html</a:t>
            </a:r>
          </a:p>
        </p:txBody>
      </p:sp>
    </p:spTree>
    <p:extLst>
      <p:ext uri="{BB962C8B-B14F-4D97-AF65-F5344CB8AC3E}">
        <p14:creationId xmlns:p14="http://schemas.microsoft.com/office/powerpoint/2010/main" val="1516168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54940CA-EEF6-4D17-253D-60150B80FE18}"/>
              </a:ext>
            </a:extLst>
          </p:cNvPr>
          <p:cNvSpPr>
            <a:spLocks noGrp="1"/>
          </p:cNvSpPr>
          <p:nvPr>
            <p:ph type="sldNum" sz="quarter" idx="12"/>
          </p:nvPr>
        </p:nvSpPr>
        <p:spPr/>
        <p:txBody>
          <a:bodyPr/>
          <a:lstStyle/>
          <a:p>
            <a:pPr algn="l" rtl="0"/>
            <a:fld id="{4FAB73BC-B049-4115-A692-8D63A059BFB8}" type="slidenum">
              <a:rPr lang="en-US" smtClean="0"/>
              <a:pPr algn="l" rtl="0"/>
              <a:t>60</a:t>
            </a:fld>
            <a:endParaRPr lang="en-US" dirty="0"/>
          </a:p>
        </p:txBody>
      </p:sp>
      <p:sp>
        <p:nvSpPr>
          <p:cNvPr id="3" name="TextovéPole 2">
            <a:extLst>
              <a:ext uri="{FF2B5EF4-FFF2-40B4-BE49-F238E27FC236}">
                <a16:creationId xmlns:a16="http://schemas.microsoft.com/office/drawing/2014/main" id="{E64803F7-F1C4-2D5F-70CD-A00BCA98F8A7}"/>
              </a:ext>
            </a:extLst>
          </p:cNvPr>
          <p:cNvSpPr txBox="1"/>
          <p:nvPr/>
        </p:nvSpPr>
        <p:spPr>
          <a:xfrm>
            <a:off x="551384" y="136525"/>
            <a:ext cx="10802416" cy="6678751"/>
          </a:xfrm>
          <a:prstGeom prst="rect">
            <a:avLst/>
          </a:prstGeom>
          <a:noFill/>
        </p:spPr>
        <p:txBody>
          <a:bodyPr wrap="square" rtlCol="0">
            <a:spAutoFit/>
          </a:bodyPr>
          <a:lstStyle/>
          <a:p>
            <a:pPr algn="l" rtl="0"/>
            <a:endParaRPr lang="cs-CZ" b="1" i="0" dirty="0">
              <a:solidFill>
                <a:srgbClr val="485D22"/>
              </a:solidFill>
              <a:effectLst/>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Od 1. julija 2023 je po Koroški, Tirolski in Spodnji Avstriji možen odstrel problematičnih volkov v zvezni deželi Gornja Avstrija.</a:t>
            </a:r>
          </a:p>
          <a:p>
            <a:pPr algn="l" rtl="0"/>
            <a:endParaRPr lang="cs-CZ" b="1" dirty="0">
              <a:solidFill>
                <a:srgbClr val="485D22"/>
              </a:solidFill>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Volkovi so leta 2022 v Latviji napadli vsaj dvakrat več živine kot leta 2021.</a:t>
            </a:r>
            <a:r>
              <a:rPr lang="cs-CZ" b="1" i="0" dirty="0">
                <a:solidFill>
                  <a:srgbClr val="555555"/>
                </a:solidFill>
                <a:effectLst/>
                <a:latin typeface="Ubuntu" panose="020B0504030602030204" pitchFamily="34" charset="0"/>
              </a:rPr>
              <a:t>Državni zavod za gozdove (VMD) je za lovno sezono 2023 odredil odstrel 300 volkov.</a:t>
            </a:r>
          </a:p>
          <a:p>
            <a:pPr algn="l" rtl="0"/>
            <a:r>
              <a:rPr lang="cs-CZ" b="1" i="0" dirty="0">
                <a:solidFill>
                  <a:srgbClr val="555555"/>
                </a:solidFill>
                <a:effectLst/>
                <a:latin typeface="Ubuntu" panose="020B0504030602030204" pitchFamily="34" charset="0"/>
              </a:rPr>
              <a:t> </a:t>
            </a:r>
            <a:endParaRPr lang="cs-CZ" b="1" i="0" dirty="0">
              <a:solidFill>
                <a:srgbClr val="485D22"/>
              </a:solidFill>
              <a:effectLst/>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V Severni Makedoniji država plačuje lovcem, ki ubijejo volkove, 50 evrov nagrade.</a:t>
            </a:r>
          </a:p>
          <a:p>
            <a:pPr algn="l" rtl="0"/>
            <a:endParaRPr lang="cs-CZ" b="1" dirty="0">
              <a:solidFill>
                <a:srgbClr val="485D22"/>
              </a:solidFill>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r>
              <a:rPr lang="cs-CZ" b="1" i="0" dirty="0">
                <a:solidFill>
                  <a:srgbClr val="485D22"/>
                </a:solidFill>
                <a:effectLst/>
                <a:latin typeface="Ubuntu" panose="020B0504030602030204" pitchFamily="34" charset="0"/>
              </a:rPr>
              <a:t>Od maja 2023 je Bavarska bistveno olajšala odstrel volkov, ki napadajo živalske farme. Bavarski premier Markus</a:t>
            </a:r>
            <a:r>
              <a:rPr lang="cs-CZ" b="1" i="0" dirty="0" err="1">
                <a:solidFill>
                  <a:srgbClr val="485D22"/>
                </a:solidFill>
                <a:effectLst/>
                <a:latin typeface="Ubuntu" panose="020B0504030602030204" pitchFamily="34" charset="0"/>
              </a:rPr>
              <a:t>Söder</a:t>
            </a:r>
            <a:r>
              <a:rPr lang="cs-CZ" b="1" i="0" dirty="0">
                <a:solidFill>
                  <a:srgbClr val="485D22"/>
                </a:solidFill>
                <a:effectLst/>
                <a:latin typeface="Ubuntu" panose="020B0504030602030204" pitchFamily="34" charset="0"/>
              </a:rPr>
              <a:t>izjavil: "VOLK NE SODI NA BAVARSKO!"</a:t>
            </a:r>
          </a:p>
          <a:p>
            <a:pPr algn="l" rtl="0"/>
            <a:r>
              <a:rPr lang="cs-CZ" b="1" i="0" dirty="0">
                <a:solidFill>
                  <a:srgbClr val="485D22"/>
                </a:solidFill>
                <a:effectLst/>
                <a:latin typeface="Ubuntu" panose="020B0504030602030204" pitchFamily="34" charset="0"/>
              </a:rPr>
              <a:t>Ulov bo potekal po načelu »ena raztrgana žival in to je dovolj«.</a:t>
            </a:r>
          </a:p>
          <a:p>
            <a:pPr algn="l" rtl="0"/>
            <a:endParaRPr lang="cs-CZ" b="1" dirty="0">
              <a:solidFill>
                <a:srgbClr val="485D22"/>
              </a:solidFill>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2"/>
              </a:rPr>
              <a:t>https://www.schweizerbauer.ch/tiere/ubrige-tiere/problemwolf-auch-in-oberoesterreich-abschuss-moeglich/</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3"/>
              </a:rPr>
              <a:t>https://www.vmd.gov.lv/lv?utm_source=https%3A%2F%2Feng.lsm.lv%2F</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4"/>
              </a:rPr>
              <a:t>https://globalvoices.org/2022/09/23/the-wolf-is-being-targeted-and-killed-in-north-macedonia/</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5"/>
              </a:rPr>
              <a:t>https://www.bayern.de/ministerrat-verabschiedet-bayerische-wolfsverordnung/</a:t>
            </a:r>
            <a:endParaRPr lang="cs-CZ" sz="800" dirty="0"/>
          </a:p>
        </p:txBody>
      </p:sp>
      <p:pic>
        <p:nvPicPr>
          <p:cNvPr id="5" name="Obrázek 4">
            <a:extLst>
              <a:ext uri="{FF2B5EF4-FFF2-40B4-BE49-F238E27FC236}">
                <a16:creationId xmlns:a16="http://schemas.microsoft.com/office/drawing/2014/main" id="{CCF38840-CFAC-FA15-9E4E-8ACFD8ED7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579" y="42724"/>
            <a:ext cx="900100" cy="900100"/>
          </a:xfrm>
          <a:prstGeom prst="rect">
            <a:avLst/>
          </a:prstGeom>
        </p:spPr>
      </p:pic>
      <p:pic>
        <p:nvPicPr>
          <p:cNvPr id="7" name="Obrázek 6">
            <a:extLst>
              <a:ext uri="{FF2B5EF4-FFF2-40B4-BE49-F238E27FC236}">
                <a16:creationId xmlns:a16="http://schemas.microsoft.com/office/drawing/2014/main" id="{5AE5773B-D009-A129-6C40-B2CF9B358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3579" y="1315709"/>
            <a:ext cx="950683" cy="950683"/>
          </a:xfrm>
          <a:prstGeom prst="rect">
            <a:avLst/>
          </a:prstGeom>
        </p:spPr>
      </p:pic>
      <p:pic>
        <p:nvPicPr>
          <p:cNvPr id="9" name="Obrázek 8">
            <a:extLst>
              <a:ext uri="{FF2B5EF4-FFF2-40B4-BE49-F238E27FC236}">
                <a16:creationId xmlns:a16="http://schemas.microsoft.com/office/drawing/2014/main" id="{EEFF4010-82FB-0525-3C4D-654D77D87E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2015" y="3172007"/>
            <a:ext cx="1027969" cy="513985"/>
          </a:xfrm>
          <a:prstGeom prst="rect">
            <a:avLst/>
          </a:prstGeom>
        </p:spPr>
      </p:pic>
      <p:pic>
        <p:nvPicPr>
          <p:cNvPr id="13" name="Obrázek 12">
            <a:extLst>
              <a:ext uri="{FF2B5EF4-FFF2-40B4-BE49-F238E27FC236}">
                <a16:creationId xmlns:a16="http://schemas.microsoft.com/office/drawing/2014/main" id="{0768B0CC-269C-7666-E992-28CB497F05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2015" y="4221088"/>
            <a:ext cx="1027969" cy="639492"/>
          </a:xfrm>
          <a:prstGeom prst="rect">
            <a:avLst/>
          </a:prstGeom>
        </p:spPr>
      </p:pic>
    </p:spTree>
    <p:extLst>
      <p:ext uri="{BB962C8B-B14F-4D97-AF65-F5344CB8AC3E}">
        <p14:creationId xmlns:p14="http://schemas.microsoft.com/office/powerpoint/2010/main" val="1381799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5DEB8F3-9632-7647-FB9C-E30AE5096C3D}"/>
              </a:ext>
            </a:extLst>
          </p:cNvPr>
          <p:cNvSpPr>
            <a:spLocks noGrp="1"/>
          </p:cNvSpPr>
          <p:nvPr>
            <p:ph type="sldNum" sz="quarter" idx="12"/>
          </p:nvPr>
        </p:nvSpPr>
        <p:spPr/>
        <p:txBody>
          <a:bodyPr/>
          <a:lstStyle/>
          <a:p>
            <a:pPr algn="l" rtl="0"/>
            <a:fld id="{4FAB73BC-B049-4115-A692-8D63A059BFB8}" type="slidenum">
              <a:rPr lang="en-US" smtClean="0"/>
              <a:pPr algn="l" rtl="0"/>
              <a:t>61</a:t>
            </a:fld>
            <a:endParaRPr lang="en-US" dirty="0"/>
          </a:p>
        </p:txBody>
      </p:sp>
      <p:pic>
        <p:nvPicPr>
          <p:cNvPr id="4" name="Obrázek 3">
            <a:extLst>
              <a:ext uri="{FF2B5EF4-FFF2-40B4-BE49-F238E27FC236}">
                <a16:creationId xmlns:a16="http://schemas.microsoft.com/office/drawing/2014/main" id="{232DC966-FE93-13AA-0608-4D8E4B0AB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21347"/>
            <a:ext cx="9000000" cy="5250635"/>
          </a:xfrm>
          <a:prstGeom prst="rect">
            <a:avLst/>
          </a:prstGeom>
        </p:spPr>
      </p:pic>
      <p:sp>
        <p:nvSpPr>
          <p:cNvPr id="5" name="TextovéPole 4">
            <a:extLst>
              <a:ext uri="{FF2B5EF4-FFF2-40B4-BE49-F238E27FC236}">
                <a16:creationId xmlns:a16="http://schemas.microsoft.com/office/drawing/2014/main" id="{29A976E5-FD51-013B-6173-27B1E819D6F7}"/>
              </a:ext>
            </a:extLst>
          </p:cNvPr>
          <p:cNvSpPr txBox="1"/>
          <p:nvPr/>
        </p:nvSpPr>
        <p:spPr>
          <a:xfrm>
            <a:off x="1775520" y="332656"/>
            <a:ext cx="8928992" cy="523220"/>
          </a:xfrm>
          <a:prstGeom prst="rect">
            <a:avLst/>
          </a:prstGeom>
          <a:noFill/>
        </p:spPr>
        <p:txBody>
          <a:bodyPr wrap="square" rtlCol="0">
            <a:spAutoFit/>
          </a:bodyPr>
          <a:lstStyle/>
          <a:p>
            <a:pPr algn="ctr" rtl="0"/>
            <a:r>
              <a:rPr lang="cs-CZ" sz="2800" b="1" dirty="0">
                <a:solidFill>
                  <a:srgbClr val="FF0000"/>
                </a:solidFill>
              </a:rPr>
              <a:t>Nazaj na Češko – kolikšen je problem z volkovi?</a:t>
            </a:r>
          </a:p>
        </p:txBody>
      </p:sp>
      <p:sp>
        <p:nvSpPr>
          <p:cNvPr id="8" name="TextovéPole 7">
            <a:extLst>
              <a:ext uri="{FF2B5EF4-FFF2-40B4-BE49-F238E27FC236}">
                <a16:creationId xmlns:a16="http://schemas.microsoft.com/office/drawing/2014/main" id="{CD4015C4-058A-06EE-C1AD-34A19C36D80B}"/>
              </a:ext>
            </a:extLst>
          </p:cNvPr>
          <p:cNvSpPr txBox="1"/>
          <p:nvPr/>
        </p:nvSpPr>
        <p:spPr>
          <a:xfrm>
            <a:off x="263352" y="1340768"/>
            <a:ext cx="1368152" cy="769441"/>
          </a:xfrm>
          <a:prstGeom prst="rect">
            <a:avLst/>
          </a:prstGeom>
          <a:noFill/>
        </p:spPr>
        <p:txBody>
          <a:bodyPr wrap="square" rtlCol="0">
            <a:spAutoFit/>
          </a:bodyPr>
          <a:lstStyle/>
          <a:p>
            <a:pPr algn="l" rtl="0"/>
            <a:r>
              <a:rPr lang="cs-CZ" sz="4400" b="1" dirty="0"/>
              <a:t>2023</a:t>
            </a:r>
          </a:p>
        </p:txBody>
      </p:sp>
    </p:spTree>
    <p:extLst>
      <p:ext uri="{BB962C8B-B14F-4D97-AF65-F5344CB8AC3E}">
        <p14:creationId xmlns:p14="http://schemas.microsoft.com/office/powerpoint/2010/main" val="3727760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9F2ED9F-7F05-357B-044A-288605856945}"/>
              </a:ext>
            </a:extLst>
          </p:cNvPr>
          <p:cNvSpPr>
            <a:spLocks noGrp="1"/>
          </p:cNvSpPr>
          <p:nvPr>
            <p:ph type="sldNum" sz="quarter" idx="12"/>
          </p:nvPr>
        </p:nvSpPr>
        <p:spPr/>
        <p:txBody>
          <a:bodyPr/>
          <a:lstStyle/>
          <a:p>
            <a:pPr algn="l" rtl="0"/>
            <a:fld id="{4FAB73BC-B049-4115-A692-8D63A059BFB8}" type="slidenum">
              <a:rPr lang="en-US" smtClean="0"/>
              <a:pPr algn="l" rtl="0"/>
              <a:t>62</a:t>
            </a:fld>
            <a:endParaRPr lang="en-US" dirty="0"/>
          </a:p>
        </p:txBody>
      </p:sp>
      <p:pic>
        <p:nvPicPr>
          <p:cNvPr id="3" name="Obrázek 2">
            <a:extLst>
              <a:ext uri="{FF2B5EF4-FFF2-40B4-BE49-F238E27FC236}">
                <a16:creationId xmlns:a16="http://schemas.microsoft.com/office/drawing/2014/main" id="{530B2905-4184-F4F7-C53D-919C0F5865BB}"/>
              </a:ext>
            </a:extLst>
          </p:cNvPr>
          <p:cNvPicPr>
            <a:picLocks noChangeAspect="1"/>
          </p:cNvPicPr>
          <p:nvPr/>
        </p:nvPicPr>
        <p:blipFill>
          <a:blip r:embed="rId2"/>
          <a:stretch>
            <a:fillRect/>
          </a:stretch>
        </p:blipFill>
        <p:spPr>
          <a:xfrm>
            <a:off x="1103446" y="620688"/>
            <a:ext cx="10177130" cy="5724635"/>
          </a:xfrm>
          <a:prstGeom prst="rect">
            <a:avLst/>
          </a:prstGeom>
        </p:spPr>
      </p:pic>
    </p:spTree>
    <p:extLst>
      <p:ext uri="{BB962C8B-B14F-4D97-AF65-F5344CB8AC3E}">
        <p14:creationId xmlns:p14="http://schemas.microsoft.com/office/powerpoint/2010/main" val="1713296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5BE2C24-04F6-2A4B-5667-935A9AE0FC1F}"/>
              </a:ext>
            </a:extLst>
          </p:cNvPr>
          <p:cNvSpPr>
            <a:spLocks noGrp="1"/>
          </p:cNvSpPr>
          <p:nvPr>
            <p:ph type="sldNum" sz="quarter" idx="12"/>
          </p:nvPr>
        </p:nvSpPr>
        <p:spPr/>
        <p:txBody>
          <a:bodyPr/>
          <a:lstStyle/>
          <a:p>
            <a:pPr algn="l" rtl="0"/>
            <a:fld id="{4FAB73BC-B049-4115-A692-8D63A059BFB8}" type="slidenum">
              <a:rPr lang="en-US" smtClean="0"/>
              <a:pPr algn="l" rtl="0"/>
              <a:t>63</a:t>
            </a:fld>
            <a:endParaRPr lang="en-US" dirty="0"/>
          </a:p>
        </p:txBody>
      </p:sp>
      <p:pic>
        <p:nvPicPr>
          <p:cNvPr id="4" name="Obrázek 3">
            <a:extLst>
              <a:ext uri="{FF2B5EF4-FFF2-40B4-BE49-F238E27FC236}">
                <a16:creationId xmlns:a16="http://schemas.microsoft.com/office/drawing/2014/main" id="{6588B4EF-B509-A2B2-B3FB-10250EFB9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82" y="2780928"/>
            <a:ext cx="5656012" cy="3940547"/>
          </a:xfrm>
          <a:prstGeom prst="rect">
            <a:avLst/>
          </a:prstGeom>
        </p:spPr>
      </p:pic>
      <p:sp>
        <p:nvSpPr>
          <p:cNvPr id="5" name="TextovéPole 4">
            <a:extLst>
              <a:ext uri="{FF2B5EF4-FFF2-40B4-BE49-F238E27FC236}">
                <a16:creationId xmlns:a16="http://schemas.microsoft.com/office/drawing/2014/main" id="{FF530082-2E1F-06FF-A380-9E48C63743E3}"/>
              </a:ext>
            </a:extLst>
          </p:cNvPr>
          <p:cNvSpPr txBox="1"/>
          <p:nvPr/>
        </p:nvSpPr>
        <p:spPr>
          <a:xfrm>
            <a:off x="564182" y="404664"/>
            <a:ext cx="11220450" cy="2462213"/>
          </a:xfrm>
          <a:prstGeom prst="rect">
            <a:avLst/>
          </a:prstGeom>
          <a:noFill/>
        </p:spPr>
        <p:txBody>
          <a:bodyPr wrap="square" rtlCol="0">
            <a:spAutoFit/>
          </a:bodyPr>
          <a:lstStyle/>
          <a:p>
            <a:pPr algn="ctr" rtl="0"/>
            <a:r>
              <a:rPr lang="cs-CZ" sz="2800" dirty="0">
                <a:solidFill>
                  <a:srgbClr val="FF0000"/>
                </a:solidFill>
              </a:rPr>
              <a:t>Ekološko kmetovanje a</a:t>
            </a:r>
            <a:r>
              <a:rPr lang="cs-CZ" sz="2800" dirty="0" err="1">
                <a:solidFill>
                  <a:srgbClr val="FF0000"/>
                </a:solidFill>
                <a:latin typeface="Source Sans Pro" panose="020B0503030403020204" pitchFamily="34" charset="0"/>
              </a:rPr>
              <a:t>w</a:t>
            </a:r>
            <a:r>
              <a:rPr lang="cs-CZ" sz="2800" b="0" i="0" dirty="0" err="1">
                <a:solidFill>
                  <a:srgbClr val="FF0000"/>
                </a:solidFill>
                <a:effectLst/>
                <a:latin typeface="Source Sans Pro" panose="020B0503030403020204" pitchFamily="34" charset="0"/>
              </a:rPr>
              <a:t>elfare</a:t>
            </a:r>
            <a:r>
              <a:rPr lang="cs-CZ" sz="2800" b="0" i="0" dirty="0">
                <a:solidFill>
                  <a:srgbClr val="FF0000"/>
                </a:solidFill>
                <a:effectLst/>
                <a:latin typeface="Source Sans Pro" panose="020B0503030403020204" pitchFamily="34" charset="0"/>
              </a:rPr>
              <a:t>x volk</a:t>
            </a:r>
            <a:endParaRPr lang="cs-CZ" sz="2800" dirty="0">
              <a:solidFill>
                <a:srgbClr val="FF0000"/>
              </a:solidFill>
            </a:endParaRPr>
          </a:p>
          <a:p>
            <a:pPr algn="l" rtl="0"/>
            <a:endParaRPr lang="cs-CZ" dirty="0"/>
          </a:p>
          <a:p>
            <a:pPr algn="l" rtl="0"/>
            <a:r>
              <a:rPr lang="cs-CZ" dirty="0"/>
              <a:t>Ekološko kmetovanje predstavlja 16,22-odstotni delež skupne površine kmetijskih zemljišč na Češkem.</a:t>
            </a:r>
          </a:p>
          <a:p>
            <a:pPr algn="l" rtl="0"/>
            <a:endParaRPr lang="cs-CZ" dirty="0"/>
          </a:p>
          <a:p>
            <a:pPr algn="l" rtl="0"/>
            <a:r>
              <a:rPr lang="cs-CZ" b="0" i="0" dirty="0" err="1">
                <a:solidFill>
                  <a:srgbClr val="000000"/>
                </a:solidFill>
                <a:effectLst/>
                <a:latin typeface="Source Sans Pro" panose="020B0503030403020204" pitchFamily="34" charset="0"/>
              </a:rPr>
              <a:t>blaginja</a:t>
            </a:r>
            <a:r>
              <a:rPr lang="cs-CZ" b="0" i="0" dirty="0">
                <a:solidFill>
                  <a:srgbClr val="000000"/>
                </a:solidFill>
                <a:effectLst/>
                <a:latin typeface="Source Sans Pro" panose="020B0503030403020204" pitchFamily="34" charset="0"/>
              </a:rPr>
              <a:t>, ali-</a:t>
            </a:r>
            <a:r>
              <a:rPr lang="cs-CZ" b="0" i="0" dirty="0" err="1">
                <a:solidFill>
                  <a:srgbClr val="000000"/>
                </a:solidFill>
                <a:effectLst/>
                <a:latin typeface="Source Sans Pro" panose="020B0503030403020204" pitchFamily="34" charset="0"/>
              </a:rPr>
              <a:t>če</a:t>
            </a:r>
            <a:r>
              <a:rPr lang="cs-CZ" b="0" i="0" dirty="0">
                <a:solidFill>
                  <a:srgbClr val="000000"/>
                </a:solidFill>
                <a:effectLst/>
                <a:latin typeface="Source Sans Pro" panose="020B0503030403020204" pitchFamily="34" charset="0"/>
              </a:rPr>
              <a:t>dobro počutje živali na splošno predstavlja stanje popolnega fizičnega in psihičnega zdravja, ko žival živi v harmoniji z okoljem. Dobro počutje živali je odvisno od njene sposobnosti, da se izogne ​​stiskam in ohrani telesno in duševno kondicijo.</a:t>
            </a:r>
          </a:p>
          <a:p>
            <a:pPr algn="ctr" rtl="0"/>
            <a:r>
              <a:rPr lang="cs-CZ" b="1" i="0" dirty="0">
                <a:solidFill>
                  <a:srgbClr val="FF0000"/>
                </a:solidFill>
                <a:effectLst/>
                <a:latin typeface="Source Sans Pro" panose="020B0503030403020204" pitchFamily="34" charset="0"/>
              </a:rPr>
              <a:t>To je v mnogih primerih v nasprotju z zaščito živali pred napadi volkov.</a:t>
            </a:r>
            <a:endParaRPr lang="cs-CZ" b="1" dirty="0">
              <a:solidFill>
                <a:srgbClr val="FF0000"/>
              </a:solidFill>
            </a:endParaRPr>
          </a:p>
        </p:txBody>
      </p:sp>
      <p:sp>
        <p:nvSpPr>
          <p:cNvPr id="6" name="TextovéPole 5">
            <a:extLst>
              <a:ext uri="{FF2B5EF4-FFF2-40B4-BE49-F238E27FC236}">
                <a16:creationId xmlns:a16="http://schemas.microsoft.com/office/drawing/2014/main" id="{54873616-89E2-E89C-7986-4339B18CF514}"/>
              </a:ext>
            </a:extLst>
          </p:cNvPr>
          <p:cNvSpPr txBox="1"/>
          <p:nvPr/>
        </p:nvSpPr>
        <p:spPr>
          <a:xfrm>
            <a:off x="6528048" y="3115885"/>
            <a:ext cx="5328592" cy="3323987"/>
          </a:xfrm>
          <a:prstGeom prst="rect">
            <a:avLst/>
          </a:prstGeom>
          <a:noFill/>
        </p:spPr>
        <p:txBody>
          <a:bodyPr wrap="square" rtlCol="0">
            <a:spAutoFit/>
          </a:bodyPr>
          <a:lstStyle/>
          <a:p>
            <a:pPr algn="l" rtl="0" fontAlgn="base"/>
            <a:r>
              <a:rPr lang="cs-CZ" sz="2400" b="1" i="0" dirty="0" err="1">
                <a:solidFill>
                  <a:srgbClr val="0070C0"/>
                </a:solidFill>
                <a:effectLst/>
                <a:latin typeface="inherit"/>
              </a:rPr>
              <a:t>blaginja</a:t>
            </a:r>
            <a:r>
              <a:rPr lang="cs-CZ" sz="2400" b="1" i="0" dirty="0">
                <a:solidFill>
                  <a:srgbClr val="0070C0"/>
                </a:solidFill>
                <a:effectLst/>
                <a:latin typeface="inherit"/>
              </a:rPr>
              <a:t>- zakon petih svoboščin:</a:t>
            </a:r>
          </a:p>
          <a:p>
            <a:pPr algn="l" rtl="0" fontAlgn="base"/>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brez lakote, žeje in podhranjenosti</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osvoboditev od nelagodja</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osvoboditev od bolečin, poškodb in bolezni</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svobodo izražanja naravnega vedenja</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osvoboditev od stresa, strahu in tesnobe</a:t>
            </a:r>
            <a:endParaRPr lang="cs-CZ" sz="2400" b="0" i="0" dirty="0">
              <a:solidFill>
                <a:srgbClr val="000000"/>
              </a:solidFill>
              <a:effectLst/>
              <a:latin typeface="Source Sans Pro" panose="020B0503030403020204" pitchFamily="34" charset="0"/>
            </a:endParaRPr>
          </a:p>
          <a:p>
            <a:pPr algn="l" rtl="0"/>
            <a:endParaRPr lang="cs-CZ" dirty="0"/>
          </a:p>
        </p:txBody>
      </p:sp>
    </p:spTree>
    <p:extLst>
      <p:ext uri="{BB962C8B-B14F-4D97-AF65-F5344CB8AC3E}">
        <p14:creationId xmlns:p14="http://schemas.microsoft.com/office/powerpoint/2010/main" val="2925523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6942DEB-75EE-4417-8C84-FBC2D1AECA86}"/>
              </a:ext>
            </a:extLst>
          </p:cNvPr>
          <p:cNvSpPr>
            <a:spLocks noGrp="1"/>
          </p:cNvSpPr>
          <p:nvPr>
            <p:ph type="sldNum" sz="quarter" idx="12"/>
          </p:nvPr>
        </p:nvSpPr>
        <p:spPr/>
        <p:txBody>
          <a:bodyPr/>
          <a:lstStyle/>
          <a:p>
            <a:pPr algn="l" rtl="0"/>
            <a:fld id="{4FAB73BC-B049-4115-A692-8D63A059BFB8}" type="slidenum">
              <a:rPr lang="en-US" smtClean="0"/>
              <a:pPr algn="l" rtl="0"/>
              <a:t>64</a:t>
            </a:fld>
            <a:endParaRPr lang="en-US" dirty="0"/>
          </a:p>
        </p:txBody>
      </p:sp>
      <p:sp>
        <p:nvSpPr>
          <p:cNvPr id="3" name="TextovéPole 2">
            <a:extLst>
              <a:ext uri="{FF2B5EF4-FFF2-40B4-BE49-F238E27FC236}">
                <a16:creationId xmlns:a16="http://schemas.microsoft.com/office/drawing/2014/main" id="{76A70562-F1AF-4739-B941-ECC72D49A4A2}"/>
              </a:ext>
            </a:extLst>
          </p:cNvPr>
          <p:cNvSpPr txBox="1"/>
          <p:nvPr/>
        </p:nvSpPr>
        <p:spPr>
          <a:xfrm>
            <a:off x="0" y="189428"/>
            <a:ext cx="11856639" cy="1877437"/>
          </a:xfrm>
          <a:prstGeom prst="rect">
            <a:avLst/>
          </a:prstGeom>
          <a:noFill/>
        </p:spPr>
        <p:txBody>
          <a:bodyPr wrap="square" rtlCol="0">
            <a:spAutoFit/>
          </a:bodyPr>
          <a:lstStyle/>
          <a:p>
            <a:pPr algn="ctr" rtl="0"/>
            <a:r>
              <a:rPr lang="cs-CZ" sz="2000" b="1" dirty="0">
                <a:solidFill>
                  <a:srgbClr val="FF0000"/>
                </a:solidFill>
              </a:rPr>
              <a:t>Po podatkih iz Registra ekoloških podjetnikov (REP) jih je na dan 31. 12. 2022 ekološko kmetovalo 5050</a:t>
            </a:r>
            <a:r>
              <a:rPr lang="cs-CZ" sz="2000" b="1" dirty="0" err="1">
                <a:solidFill>
                  <a:srgbClr val="FF0000"/>
                </a:solidFill>
              </a:rPr>
              <a:t>eko kmetje</a:t>
            </a:r>
            <a:r>
              <a:rPr lang="cs-CZ" sz="2000" b="1" dirty="0">
                <a:solidFill>
                  <a:srgbClr val="FF0000"/>
                </a:solidFill>
              </a:rPr>
              <a:t>, na površini 575464 ha (po LPIS). Prevladujejo trajna travinja (TTP) s 457.015 ha,</a:t>
            </a:r>
            <a:r>
              <a:rPr lang="cs-CZ" sz="2000" b="1" dirty="0">
                <a:solidFill>
                  <a:srgbClr val="FF0000"/>
                </a:solidFill>
                <a:cs typeface="Times New Roman" panose="02020603050405020304" pitchFamily="18" charset="0"/>
              </a:rPr>
              <a:t> </a:t>
            </a:r>
            <a:r>
              <a:rPr lang="cs-CZ" sz="2000" b="1" dirty="0">
                <a:solidFill>
                  <a:srgbClr val="FF0000"/>
                </a:solidFill>
                <a:effectLst/>
                <a:ea typeface="Calibri" panose="020F0502020204030204" pitchFamily="34" charset="0"/>
                <a:cs typeface="Times New Roman" panose="02020603050405020304" pitchFamily="18" charset="0"/>
              </a:rPr>
              <a:t>ki so neločljivo povezani s pašnimi živalmi. V letu 2022 je bilo skupno število živali na ekoloških kmetijah 438</a:t>
            </a:r>
            <a:r>
              <a:rPr lang="cs-CZ" sz="2000" b="1" dirty="0">
                <a:solidFill>
                  <a:srgbClr val="FF0000"/>
                </a:solidFill>
                <a:ea typeface="Calibri" panose="020F0502020204030204" pitchFamily="34" charset="0"/>
                <a:cs typeface="Times New Roman" panose="02020603050405020304" pitchFamily="18" charset="0"/>
              </a:rPr>
              <a:t>4</a:t>
            </a:r>
            <a:r>
              <a:rPr lang="cs-CZ" sz="2000" b="1" dirty="0">
                <a:solidFill>
                  <a:srgbClr val="FF0000"/>
                </a:solidFill>
                <a:effectLst/>
                <a:ea typeface="Calibri" panose="020F0502020204030204" pitchFamily="34" charset="0"/>
                <a:cs typeface="Times New Roman" panose="02020603050405020304" pitchFamily="18" charset="0"/>
              </a:rPr>
              <a:t>21 kosov.</a:t>
            </a:r>
          </a:p>
          <a:p>
            <a:pPr algn="l" rtl="0"/>
            <a:endParaRPr lang="cs-CZ"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pic>
        <p:nvPicPr>
          <p:cNvPr id="5" name="Obrázek 4">
            <a:extLst>
              <a:ext uri="{FF2B5EF4-FFF2-40B4-BE49-F238E27FC236}">
                <a16:creationId xmlns:a16="http://schemas.microsoft.com/office/drawing/2014/main" id="{2E0FB635-8D57-4E98-B70D-50EEDEC0B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716" y="2124409"/>
            <a:ext cx="4404568" cy="2609182"/>
          </a:xfrm>
          <a:prstGeom prst="rect">
            <a:avLst/>
          </a:prstGeom>
        </p:spPr>
      </p:pic>
      <p:sp>
        <p:nvSpPr>
          <p:cNvPr id="6" name="TextovéPole 5">
            <a:extLst>
              <a:ext uri="{FF2B5EF4-FFF2-40B4-BE49-F238E27FC236}">
                <a16:creationId xmlns:a16="http://schemas.microsoft.com/office/drawing/2014/main" id="{C4A06C83-D97D-4F9A-B7FC-301E482728BE}"/>
              </a:ext>
            </a:extLst>
          </p:cNvPr>
          <p:cNvSpPr txBox="1"/>
          <p:nvPr/>
        </p:nvSpPr>
        <p:spPr>
          <a:xfrm>
            <a:off x="0" y="4941168"/>
            <a:ext cx="12192000" cy="646331"/>
          </a:xfrm>
          <a:prstGeom prst="rect">
            <a:avLst/>
          </a:prstGeom>
          <a:noFill/>
        </p:spPr>
        <p:txBody>
          <a:bodyPr wrap="square" rtlCol="0">
            <a:spAutoFit/>
          </a:bodyPr>
          <a:lstStyle/>
          <a:p>
            <a:pPr algn="ctr" rtl="0"/>
            <a:r>
              <a:rPr lang="cs-CZ" sz="3600" b="1" i="0" dirty="0">
                <a:solidFill>
                  <a:schemeClr val="tx1">
                    <a:lumMod val="95000"/>
                    <a:lumOff val="5000"/>
                  </a:schemeClr>
                </a:solidFill>
                <a:effectLst/>
                <a:latin typeface="Georgia" panose="02040502050405020303" pitchFamily="18" charset="0"/>
              </a:rPr>
              <a:t>ALI NAJ TO ŽRTUJEMO ZA NEKAJ STO VOLKOV?</a:t>
            </a:r>
            <a:endParaRPr lang="cs-CZ" sz="3600" b="1" dirty="0">
              <a:solidFill>
                <a:schemeClr val="tx1">
                  <a:lumMod val="95000"/>
                  <a:lumOff val="5000"/>
                </a:schemeClr>
              </a:solidFill>
            </a:endParaRPr>
          </a:p>
        </p:txBody>
      </p:sp>
      <p:sp>
        <p:nvSpPr>
          <p:cNvPr id="7" name="TextovéPole 6">
            <a:extLst>
              <a:ext uri="{FF2B5EF4-FFF2-40B4-BE49-F238E27FC236}">
                <a16:creationId xmlns:a16="http://schemas.microsoft.com/office/drawing/2014/main" id="{26B097B7-12EE-D944-58ED-82DD080D4B55}"/>
              </a:ext>
            </a:extLst>
          </p:cNvPr>
          <p:cNvSpPr txBox="1"/>
          <p:nvPr/>
        </p:nvSpPr>
        <p:spPr>
          <a:xfrm>
            <a:off x="1487488" y="6283473"/>
            <a:ext cx="9793088" cy="338554"/>
          </a:xfrm>
          <a:prstGeom prst="rect">
            <a:avLst/>
          </a:prstGeom>
          <a:noFill/>
        </p:spPr>
        <p:txBody>
          <a:bodyPr wrap="square" rtlCol="0">
            <a:spAutoFit/>
          </a:bodyPr>
          <a:lstStyle/>
          <a:p>
            <a:pPr algn="l" rtl="0"/>
            <a:r>
              <a:rPr lang="cs-CZ" sz="800" dirty="0">
                <a:hlinkClick r:id="rId3"/>
              </a:rPr>
              <a:t>https://eagri.cz/public/portal/mze/zemedelstvi/ekologicke-zemedelstvi/dokumenty-statistiky-formulare/statistika-a-pruzkumy</a:t>
            </a:r>
            <a:endParaRPr lang="cs-CZ" sz="800" dirty="0"/>
          </a:p>
          <a:p>
            <a:pPr algn="l" rtl="0"/>
            <a:endParaRPr lang="cs-CZ" sz="800" dirty="0"/>
          </a:p>
        </p:txBody>
      </p:sp>
    </p:spTree>
    <p:extLst>
      <p:ext uri="{BB962C8B-B14F-4D97-AF65-F5344CB8AC3E}">
        <p14:creationId xmlns:p14="http://schemas.microsoft.com/office/powerpoint/2010/main" val="4202676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F357EE5-822A-4F1E-8767-1EB333052D62}"/>
              </a:ext>
            </a:extLst>
          </p:cNvPr>
          <p:cNvSpPr>
            <a:spLocks noGrp="1"/>
          </p:cNvSpPr>
          <p:nvPr>
            <p:ph type="sldNum" sz="quarter" idx="12"/>
          </p:nvPr>
        </p:nvSpPr>
        <p:spPr/>
        <p:txBody>
          <a:bodyPr/>
          <a:lstStyle/>
          <a:p>
            <a:pPr algn="l" rtl="0"/>
            <a:fld id="{4FAB73BC-B049-4115-A692-8D63A059BFB8}" type="slidenum">
              <a:rPr lang="en-US" smtClean="0"/>
              <a:pPr algn="l" rtl="0"/>
              <a:t>65</a:t>
            </a:fld>
            <a:endParaRPr lang="en-US" dirty="0"/>
          </a:p>
        </p:txBody>
      </p:sp>
      <p:sp>
        <p:nvSpPr>
          <p:cNvPr id="5" name="TextovéPole 4">
            <a:extLst>
              <a:ext uri="{FF2B5EF4-FFF2-40B4-BE49-F238E27FC236}">
                <a16:creationId xmlns:a16="http://schemas.microsoft.com/office/drawing/2014/main" id="{01ED0C2D-DD8A-4FB7-865A-8962ECE4DE7C}"/>
              </a:ext>
            </a:extLst>
          </p:cNvPr>
          <p:cNvSpPr txBox="1"/>
          <p:nvPr/>
        </p:nvSpPr>
        <p:spPr>
          <a:xfrm>
            <a:off x="7680176" y="578785"/>
            <a:ext cx="4464496" cy="2031325"/>
          </a:xfrm>
          <a:prstGeom prst="rect">
            <a:avLst/>
          </a:prstGeom>
          <a:noFill/>
        </p:spPr>
        <p:txBody>
          <a:bodyPr wrap="square" rtlCol="0">
            <a:spAutoFit/>
          </a:bodyPr>
          <a:lstStyle/>
          <a:p>
            <a:pPr algn="l" rtl="0"/>
            <a:r>
              <a:rPr lang="cs-CZ" sz="1200" b="1" i="0" dirty="0">
                <a:solidFill>
                  <a:srgbClr val="555555"/>
                </a:solidFill>
                <a:effectLst/>
                <a:latin typeface="Ubuntu" panose="020B0504030602030204" pitchFamily="34" charset="0"/>
              </a:rPr>
              <a:t>Leto 2022 - 691 žrtev (52 govedi in konj) in 263 napadov</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Leto 2021 - 500 žrtev (65 govedi in konj) in 190 napadov</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Leto 2020 - 737 žrtev (46 goved in konj) in 238 prijav</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Leto 2019 - 427 žrtev (41 govedi) in 146 prijav</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Leto 2018 - 305 žrtev (19 govedi)</a:t>
            </a:r>
          </a:p>
          <a:p>
            <a:pPr algn="l" rtl="0"/>
            <a:endParaRPr lang="cs-CZ" dirty="0"/>
          </a:p>
        </p:txBody>
      </p:sp>
      <p:sp>
        <p:nvSpPr>
          <p:cNvPr id="6" name="TextovéPole 5">
            <a:extLst>
              <a:ext uri="{FF2B5EF4-FFF2-40B4-BE49-F238E27FC236}">
                <a16:creationId xmlns:a16="http://schemas.microsoft.com/office/drawing/2014/main" id="{A3D2A0D2-3FCE-4581-836A-401B54E97AFC}"/>
              </a:ext>
            </a:extLst>
          </p:cNvPr>
          <p:cNvSpPr txBox="1"/>
          <p:nvPr/>
        </p:nvSpPr>
        <p:spPr>
          <a:xfrm>
            <a:off x="781819" y="6478541"/>
            <a:ext cx="2558714" cy="184666"/>
          </a:xfrm>
          <a:prstGeom prst="rect">
            <a:avLst/>
          </a:prstGeom>
          <a:noFill/>
        </p:spPr>
        <p:txBody>
          <a:bodyPr wrap="none" rtlCol="0">
            <a:spAutoFit/>
          </a:bodyPr>
          <a:lstStyle/>
          <a:p>
            <a:pPr algn="l" rtl="0"/>
            <a:r>
              <a:rPr lang="cs-CZ" sz="600" dirty="0">
                <a:solidFill>
                  <a:srgbClr val="0070C0"/>
                </a:solidFill>
              </a:rPr>
              <a:t>https://www.navratvlku.cz/skodni-udalosti-prehled-skodnich-udalosti-2021/</a:t>
            </a:r>
          </a:p>
        </p:txBody>
      </p:sp>
      <p:sp>
        <p:nvSpPr>
          <p:cNvPr id="7" name="TextovéPole 6">
            <a:extLst>
              <a:ext uri="{FF2B5EF4-FFF2-40B4-BE49-F238E27FC236}">
                <a16:creationId xmlns:a16="http://schemas.microsoft.com/office/drawing/2014/main" id="{95A4A434-CC1C-4F32-A542-F5C670FB6F11}"/>
              </a:ext>
            </a:extLst>
          </p:cNvPr>
          <p:cNvSpPr txBox="1"/>
          <p:nvPr/>
        </p:nvSpPr>
        <p:spPr>
          <a:xfrm>
            <a:off x="1559496" y="5176779"/>
            <a:ext cx="9217024" cy="1200329"/>
          </a:xfrm>
          <a:prstGeom prst="rect">
            <a:avLst/>
          </a:prstGeom>
          <a:noFill/>
        </p:spPr>
        <p:txBody>
          <a:bodyPr wrap="square" rtlCol="0">
            <a:spAutoFit/>
          </a:bodyPr>
          <a:lstStyle/>
          <a:p>
            <a:pPr algn="l" rtl="0"/>
            <a:r>
              <a:rPr lang="cs-CZ" sz="2400" kern="50" dirty="0">
                <a:latin typeface="Times New Roman" panose="02020603050405020304" pitchFamily="18" charset="0"/>
                <a:ea typeface="SimSun" panose="02010600030101010101" pitchFamily="2" charset="-122"/>
                <a:cs typeface="Mangal" panose="02040503050203030202" pitchFamily="18" charset="0"/>
              </a:rPr>
              <a:t>IN</a:t>
            </a:r>
            <a:r>
              <a:rPr lang="cs-CZ" sz="2400" kern="50" dirty="0">
                <a:effectLst/>
                <a:latin typeface="Times New Roman" panose="02020603050405020304" pitchFamily="18" charset="0"/>
                <a:ea typeface="SimSun" panose="02010600030101010101" pitchFamily="2" charset="-122"/>
                <a:cs typeface="Mangal" panose="02040503050203030202" pitchFamily="18" charset="0"/>
              </a:rPr>
              <a:t>leta 2020 je vsak volk na Češkem pokončal 7 do 9 domačih živali.</a:t>
            </a:r>
          </a:p>
          <a:p>
            <a:pPr algn="l" rtl="0"/>
            <a:r>
              <a:rPr lang="cs-CZ" sz="2400" kern="50" dirty="0">
                <a:effectLst/>
                <a:latin typeface="Times New Roman" panose="02020603050405020304" pitchFamily="18" charset="0"/>
                <a:ea typeface="SimSun" panose="02010600030101010101" pitchFamily="2" charset="-122"/>
                <a:cs typeface="Mangal" panose="02040503050203030202" pitchFamily="18" charset="0"/>
              </a:rPr>
              <a:t> </a:t>
            </a:r>
          </a:p>
          <a:p>
            <a:pPr algn="l" rtl="0"/>
            <a:r>
              <a:rPr lang="cs-CZ" sz="2400" kern="50" dirty="0">
                <a:effectLst/>
                <a:latin typeface="Times New Roman" panose="02020603050405020304" pitchFamily="18" charset="0"/>
                <a:ea typeface="SimSun" panose="02010600030101010101" pitchFamily="2" charset="-122"/>
                <a:cs typeface="Mangal" panose="02040503050203030202" pitchFamily="18" charset="0"/>
              </a:rPr>
              <a:t>Število napadov se je med letoma 2019 in 2022 povečalo za 80 %.</a:t>
            </a:r>
            <a:endParaRPr lang="cs-CZ" sz="2400" dirty="0"/>
          </a:p>
        </p:txBody>
      </p:sp>
      <p:pic>
        <p:nvPicPr>
          <p:cNvPr id="9" name="Obrázek 8">
            <a:extLst>
              <a:ext uri="{FF2B5EF4-FFF2-40B4-BE49-F238E27FC236}">
                <a16:creationId xmlns:a16="http://schemas.microsoft.com/office/drawing/2014/main" id="{9225E5EC-4162-84D6-DB3D-F1E76889A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63" y="116632"/>
            <a:ext cx="7559077" cy="4555581"/>
          </a:xfrm>
          <a:prstGeom prst="rect">
            <a:avLst/>
          </a:prstGeom>
        </p:spPr>
      </p:pic>
      <p:sp>
        <p:nvSpPr>
          <p:cNvPr id="3" name="TextovéPole 2">
            <a:extLst>
              <a:ext uri="{FF2B5EF4-FFF2-40B4-BE49-F238E27FC236}">
                <a16:creationId xmlns:a16="http://schemas.microsoft.com/office/drawing/2014/main" id="{DD99E03A-1B7C-DDBE-99EA-F865A666A77A}"/>
              </a:ext>
            </a:extLst>
          </p:cNvPr>
          <p:cNvSpPr txBox="1"/>
          <p:nvPr/>
        </p:nvSpPr>
        <p:spPr>
          <a:xfrm>
            <a:off x="8220236" y="3605015"/>
            <a:ext cx="3384376" cy="400110"/>
          </a:xfrm>
          <a:prstGeom prst="rect">
            <a:avLst/>
          </a:prstGeom>
          <a:noFill/>
        </p:spPr>
        <p:txBody>
          <a:bodyPr wrap="square" rtlCol="0">
            <a:spAutoFit/>
          </a:bodyPr>
          <a:lstStyle/>
          <a:p>
            <a:pPr algn="l" rtl="0"/>
            <a:r>
              <a:rPr lang="cs-CZ" sz="2000" b="1" dirty="0">
                <a:solidFill>
                  <a:srgbClr val="FF0000"/>
                </a:solidFill>
              </a:rPr>
              <a:t>O določeni škodi ne poročajo</a:t>
            </a:r>
          </a:p>
        </p:txBody>
      </p:sp>
    </p:spTree>
    <p:extLst>
      <p:ext uri="{BB962C8B-B14F-4D97-AF65-F5344CB8AC3E}">
        <p14:creationId xmlns:p14="http://schemas.microsoft.com/office/powerpoint/2010/main" val="756871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D8DC4C4-B7A6-97EA-E319-C42190E53F5A}"/>
              </a:ext>
            </a:extLst>
          </p:cNvPr>
          <p:cNvSpPr>
            <a:spLocks noGrp="1"/>
          </p:cNvSpPr>
          <p:nvPr>
            <p:ph type="sldNum" sz="quarter" idx="12"/>
          </p:nvPr>
        </p:nvSpPr>
        <p:spPr/>
        <p:txBody>
          <a:bodyPr/>
          <a:lstStyle/>
          <a:p>
            <a:pPr algn="l" rtl="0"/>
            <a:fld id="{4FAB73BC-B049-4115-A692-8D63A059BFB8}" type="slidenum">
              <a:rPr lang="en-US" smtClean="0"/>
              <a:pPr algn="l" rtl="0"/>
              <a:t>66</a:t>
            </a:fld>
            <a:endParaRPr lang="en-US" dirty="0"/>
          </a:p>
        </p:txBody>
      </p:sp>
      <p:pic>
        <p:nvPicPr>
          <p:cNvPr id="4" name="Obrázek 3">
            <a:extLst>
              <a:ext uri="{FF2B5EF4-FFF2-40B4-BE49-F238E27FC236}">
                <a16:creationId xmlns:a16="http://schemas.microsoft.com/office/drawing/2014/main" id="{F8ADBD33-2D5E-B873-4C11-5AEE72534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704" y="692696"/>
            <a:ext cx="9044592" cy="5217619"/>
          </a:xfrm>
          <a:prstGeom prst="rect">
            <a:avLst/>
          </a:prstGeom>
        </p:spPr>
      </p:pic>
    </p:spTree>
    <p:extLst>
      <p:ext uri="{BB962C8B-B14F-4D97-AF65-F5344CB8AC3E}">
        <p14:creationId xmlns:p14="http://schemas.microsoft.com/office/powerpoint/2010/main" val="567674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554F2-289D-9A6E-970F-E4F68B982DB1}"/>
              </a:ext>
            </a:extLst>
          </p:cNvPr>
          <p:cNvSpPr>
            <a:spLocks noGrp="1"/>
          </p:cNvSpPr>
          <p:nvPr>
            <p:ph type="sldNum" sz="quarter" idx="12"/>
          </p:nvPr>
        </p:nvSpPr>
        <p:spPr/>
        <p:txBody>
          <a:bodyPr/>
          <a:lstStyle/>
          <a:p>
            <a:pPr algn="l" rtl="0"/>
            <a:fld id="{4FAB73BC-B049-4115-A692-8D63A059BFB8}" type="slidenum">
              <a:rPr lang="en-US" smtClean="0"/>
              <a:pPr algn="l" rtl="0"/>
              <a:t>67</a:t>
            </a:fld>
            <a:endParaRPr lang="en-US" dirty="0"/>
          </a:p>
        </p:txBody>
      </p:sp>
      <p:pic>
        <p:nvPicPr>
          <p:cNvPr id="4" name="Obrázek 3">
            <a:extLst>
              <a:ext uri="{FF2B5EF4-FFF2-40B4-BE49-F238E27FC236}">
                <a16:creationId xmlns:a16="http://schemas.microsoft.com/office/drawing/2014/main" id="{DFC87E37-BE17-77CF-BD26-F9E26DC2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2" y="1268760"/>
            <a:ext cx="8745924" cy="3670090"/>
          </a:xfrm>
          <a:prstGeom prst="rect">
            <a:avLst/>
          </a:prstGeom>
        </p:spPr>
      </p:pic>
      <p:cxnSp>
        <p:nvCxnSpPr>
          <p:cNvPr id="6" name="Přímá spojnice se šipkou 5">
            <a:extLst>
              <a:ext uri="{FF2B5EF4-FFF2-40B4-BE49-F238E27FC236}">
                <a16:creationId xmlns:a16="http://schemas.microsoft.com/office/drawing/2014/main" id="{F7241EC4-BC07-C203-F0FA-6D6FF9876F9D}"/>
              </a:ext>
            </a:extLst>
          </p:cNvPr>
          <p:cNvCxnSpPr/>
          <p:nvPr/>
        </p:nvCxnSpPr>
        <p:spPr>
          <a:xfrm>
            <a:off x="2135560" y="2060848"/>
            <a:ext cx="1296144"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88A75C24-CF05-4B74-A7E8-65DF63BA4E51}"/>
              </a:ext>
            </a:extLst>
          </p:cNvPr>
          <p:cNvCxnSpPr/>
          <p:nvPr/>
        </p:nvCxnSpPr>
        <p:spPr>
          <a:xfrm>
            <a:off x="2135560" y="3356992"/>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66E52BF2-2F40-583C-31C5-C194A640BAAF}"/>
              </a:ext>
            </a:extLst>
          </p:cNvPr>
          <p:cNvCxnSpPr/>
          <p:nvPr/>
        </p:nvCxnSpPr>
        <p:spPr>
          <a:xfrm>
            <a:off x="2135560" y="4149080"/>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7AB67DE-A104-5552-BCE7-3AFECF993D2F}"/>
              </a:ext>
            </a:extLst>
          </p:cNvPr>
          <p:cNvSpPr txBox="1"/>
          <p:nvPr/>
        </p:nvSpPr>
        <p:spPr>
          <a:xfrm>
            <a:off x="1559496" y="1876182"/>
            <a:ext cx="720080" cy="369332"/>
          </a:xfrm>
          <a:prstGeom prst="rect">
            <a:avLst/>
          </a:prstGeom>
          <a:noFill/>
        </p:spPr>
        <p:txBody>
          <a:bodyPr wrap="square" rtlCol="0">
            <a:spAutoFit/>
          </a:bodyPr>
          <a:lstStyle/>
          <a:p>
            <a:pPr algn="l" rtl="0"/>
            <a:r>
              <a:rPr lang="cs-CZ" dirty="0"/>
              <a:t>46 %</a:t>
            </a:r>
          </a:p>
        </p:txBody>
      </p:sp>
      <p:sp>
        <p:nvSpPr>
          <p:cNvPr id="12" name="TextovéPole 11">
            <a:extLst>
              <a:ext uri="{FF2B5EF4-FFF2-40B4-BE49-F238E27FC236}">
                <a16:creationId xmlns:a16="http://schemas.microsoft.com/office/drawing/2014/main" id="{089EC3D4-9394-B70C-A8F7-C8E769A287EC}"/>
              </a:ext>
            </a:extLst>
          </p:cNvPr>
          <p:cNvSpPr txBox="1"/>
          <p:nvPr/>
        </p:nvSpPr>
        <p:spPr>
          <a:xfrm>
            <a:off x="1559496" y="3186846"/>
            <a:ext cx="720080" cy="369332"/>
          </a:xfrm>
          <a:prstGeom prst="rect">
            <a:avLst/>
          </a:prstGeom>
          <a:noFill/>
        </p:spPr>
        <p:txBody>
          <a:bodyPr wrap="square" rtlCol="0">
            <a:spAutoFit/>
          </a:bodyPr>
          <a:lstStyle/>
          <a:p>
            <a:pPr algn="l" rtl="0"/>
            <a:r>
              <a:rPr lang="cs-CZ" dirty="0"/>
              <a:t>43 %</a:t>
            </a:r>
          </a:p>
        </p:txBody>
      </p:sp>
      <p:sp>
        <p:nvSpPr>
          <p:cNvPr id="13" name="TextovéPole 12">
            <a:extLst>
              <a:ext uri="{FF2B5EF4-FFF2-40B4-BE49-F238E27FC236}">
                <a16:creationId xmlns:a16="http://schemas.microsoft.com/office/drawing/2014/main" id="{A6791BE8-59D7-46B8-A4BC-A6939A360D99}"/>
              </a:ext>
            </a:extLst>
          </p:cNvPr>
          <p:cNvSpPr txBox="1"/>
          <p:nvPr/>
        </p:nvSpPr>
        <p:spPr>
          <a:xfrm>
            <a:off x="1415480" y="3964414"/>
            <a:ext cx="792088" cy="369332"/>
          </a:xfrm>
          <a:prstGeom prst="rect">
            <a:avLst/>
          </a:prstGeom>
          <a:noFill/>
        </p:spPr>
        <p:txBody>
          <a:bodyPr wrap="square" rtlCol="0">
            <a:spAutoFit/>
          </a:bodyPr>
          <a:lstStyle/>
          <a:p>
            <a:pPr algn="l" rtl="0"/>
            <a:r>
              <a:rPr lang="cs-CZ" dirty="0"/>
              <a:t>100 %</a:t>
            </a:r>
          </a:p>
        </p:txBody>
      </p:sp>
      <p:cxnSp>
        <p:nvCxnSpPr>
          <p:cNvPr id="15" name="Přímá spojnice se šipkou 14">
            <a:extLst>
              <a:ext uri="{FF2B5EF4-FFF2-40B4-BE49-F238E27FC236}">
                <a16:creationId xmlns:a16="http://schemas.microsoft.com/office/drawing/2014/main" id="{FDA13B72-93D6-2103-C312-3FF3DB61B5DB}"/>
              </a:ext>
            </a:extLst>
          </p:cNvPr>
          <p:cNvCxnSpPr>
            <a:cxnSpLocks/>
          </p:cNvCxnSpPr>
          <p:nvPr/>
        </p:nvCxnSpPr>
        <p:spPr>
          <a:xfrm flipV="1">
            <a:off x="2135560" y="4581128"/>
            <a:ext cx="1296144" cy="105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70F42285-7520-D414-BE91-0E8152569337}"/>
              </a:ext>
            </a:extLst>
          </p:cNvPr>
          <p:cNvSpPr txBox="1"/>
          <p:nvPr/>
        </p:nvSpPr>
        <p:spPr>
          <a:xfrm>
            <a:off x="1487488" y="4497510"/>
            <a:ext cx="648072" cy="369332"/>
          </a:xfrm>
          <a:prstGeom prst="rect">
            <a:avLst/>
          </a:prstGeom>
          <a:noFill/>
        </p:spPr>
        <p:txBody>
          <a:bodyPr wrap="square" rtlCol="0">
            <a:spAutoFit/>
          </a:bodyPr>
          <a:lstStyle/>
          <a:p>
            <a:pPr algn="l" rtl="0"/>
            <a:r>
              <a:rPr lang="cs-CZ" dirty="0"/>
              <a:t>23 %</a:t>
            </a:r>
          </a:p>
        </p:txBody>
      </p:sp>
      <p:sp>
        <p:nvSpPr>
          <p:cNvPr id="18" name="TextovéPole 17">
            <a:extLst>
              <a:ext uri="{FF2B5EF4-FFF2-40B4-BE49-F238E27FC236}">
                <a16:creationId xmlns:a16="http://schemas.microsoft.com/office/drawing/2014/main" id="{83A86600-4EF5-D03E-06CA-2DA7A455647A}"/>
              </a:ext>
            </a:extLst>
          </p:cNvPr>
          <p:cNvSpPr txBox="1"/>
          <p:nvPr/>
        </p:nvSpPr>
        <p:spPr>
          <a:xfrm>
            <a:off x="2135560" y="275749"/>
            <a:ext cx="9213143" cy="584775"/>
          </a:xfrm>
          <a:prstGeom prst="rect">
            <a:avLst/>
          </a:prstGeom>
          <a:noFill/>
        </p:spPr>
        <p:txBody>
          <a:bodyPr wrap="square" rtlCol="0">
            <a:spAutoFit/>
          </a:bodyPr>
          <a:lstStyle/>
          <a:p>
            <a:pPr algn="l" rtl="0"/>
            <a:r>
              <a:rPr lang="cs-CZ" sz="3200" dirty="0"/>
              <a:t>Odstotek govedi še naprej raste - na dan 30.6.2023</a:t>
            </a:r>
          </a:p>
        </p:txBody>
      </p:sp>
    </p:spTree>
    <p:extLst>
      <p:ext uri="{BB962C8B-B14F-4D97-AF65-F5344CB8AC3E}">
        <p14:creationId xmlns:p14="http://schemas.microsoft.com/office/powerpoint/2010/main" val="2863812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F1AB40C-A691-4999-BF44-AE0336F2AE8F}"/>
              </a:ext>
            </a:extLst>
          </p:cNvPr>
          <p:cNvSpPr>
            <a:spLocks noGrp="1"/>
          </p:cNvSpPr>
          <p:nvPr>
            <p:ph type="sldNum" sz="quarter" idx="12"/>
          </p:nvPr>
        </p:nvSpPr>
        <p:spPr/>
        <p:txBody>
          <a:bodyPr/>
          <a:lstStyle/>
          <a:p>
            <a:pPr algn="l" rtl="0"/>
            <a:fld id="{4FAB73BC-B049-4115-A692-8D63A059BFB8}" type="slidenum">
              <a:rPr lang="en-US" smtClean="0"/>
              <a:pPr algn="l" rtl="0"/>
              <a:t>68</a:t>
            </a:fld>
            <a:endParaRPr lang="en-US" dirty="0"/>
          </a:p>
        </p:txBody>
      </p:sp>
      <p:pic>
        <p:nvPicPr>
          <p:cNvPr id="4" name="Obrázek 3">
            <a:extLst>
              <a:ext uri="{FF2B5EF4-FFF2-40B4-BE49-F238E27FC236}">
                <a16:creationId xmlns:a16="http://schemas.microsoft.com/office/drawing/2014/main" id="{FDD82CE0-F133-4F06-A782-E02DA55B1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124744"/>
            <a:ext cx="9525000" cy="3924300"/>
          </a:xfrm>
          <a:prstGeom prst="rect">
            <a:avLst/>
          </a:prstGeom>
        </p:spPr>
      </p:pic>
      <p:sp>
        <p:nvSpPr>
          <p:cNvPr id="5" name="TextovéPole 4">
            <a:extLst>
              <a:ext uri="{FF2B5EF4-FFF2-40B4-BE49-F238E27FC236}">
                <a16:creationId xmlns:a16="http://schemas.microsoft.com/office/drawing/2014/main" id="{B1EEE122-BD0F-4C65-B545-87DB843FC30A}"/>
              </a:ext>
            </a:extLst>
          </p:cNvPr>
          <p:cNvSpPr txBox="1"/>
          <p:nvPr/>
        </p:nvSpPr>
        <p:spPr>
          <a:xfrm>
            <a:off x="695400" y="620688"/>
            <a:ext cx="10801200" cy="369332"/>
          </a:xfrm>
          <a:prstGeom prst="rect">
            <a:avLst/>
          </a:prstGeom>
          <a:noFill/>
        </p:spPr>
        <p:txBody>
          <a:bodyPr wrap="square" rtlCol="0">
            <a:spAutoFit/>
          </a:bodyPr>
          <a:lstStyle/>
          <a:p>
            <a:pPr algn="ctr" rtl="0"/>
            <a:r>
              <a:rPr lang="cs-CZ" b="1" i="0" dirty="0">
                <a:solidFill>
                  <a:srgbClr val="000000"/>
                </a:solidFill>
                <a:effectLst/>
                <a:latin typeface="Roboto" panose="02000000000000000000" pitchFamily="2" charset="0"/>
              </a:rPr>
              <a:t>Število pokončanih živali zaradi volkov po prejetih protokolih in po posameznih regijah v letu 2021</a:t>
            </a:r>
            <a:endParaRPr lang="cs-CZ" dirty="0"/>
          </a:p>
        </p:txBody>
      </p:sp>
      <p:sp>
        <p:nvSpPr>
          <p:cNvPr id="7" name="TextovéPole 6">
            <a:extLst>
              <a:ext uri="{FF2B5EF4-FFF2-40B4-BE49-F238E27FC236}">
                <a16:creationId xmlns:a16="http://schemas.microsoft.com/office/drawing/2014/main" id="{83899606-6523-456F-898A-AC816B34E811}"/>
              </a:ext>
            </a:extLst>
          </p:cNvPr>
          <p:cNvSpPr txBox="1"/>
          <p:nvPr/>
        </p:nvSpPr>
        <p:spPr>
          <a:xfrm>
            <a:off x="1415480" y="5208597"/>
            <a:ext cx="9443020" cy="1446550"/>
          </a:xfrm>
          <a:prstGeom prst="rect">
            <a:avLst/>
          </a:prstGeom>
          <a:noFill/>
        </p:spPr>
        <p:txBody>
          <a:bodyPr wrap="square" rtlCol="0">
            <a:spAutoFit/>
          </a:bodyPr>
          <a:lstStyle/>
          <a:p>
            <a:pPr algn="ctr" rtl="0"/>
            <a:r>
              <a:rPr lang="cs-CZ" sz="2800" b="1" dirty="0">
                <a:solidFill>
                  <a:srgbClr val="FF0000"/>
                </a:solidFill>
              </a:rPr>
              <a:t>Napadi goveda so v porastu.</a:t>
            </a:r>
          </a:p>
          <a:p>
            <a:pPr algn="ctr" rtl="0"/>
            <a:r>
              <a:rPr lang="cs-CZ" sz="2800" b="1" dirty="0">
                <a:solidFill>
                  <a:srgbClr val="FF0000"/>
                </a:solidFill>
              </a:rPr>
              <a:t>12,5 % žrtev leta 2021 v celotni Češki republiki je govedo.</a:t>
            </a:r>
          </a:p>
          <a:p>
            <a:pPr algn="ctr" rtl="0"/>
            <a:r>
              <a:rPr lang="cs-CZ" sz="3200" b="1" dirty="0">
                <a:solidFill>
                  <a:srgbClr val="0070C0"/>
                </a:solidFill>
              </a:rPr>
              <a:t>V naši regiji je bilo govedo 35 % žrtev!</a:t>
            </a:r>
          </a:p>
        </p:txBody>
      </p:sp>
      <p:grpSp>
        <p:nvGrpSpPr>
          <p:cNvPr id="15" name="Skupina 14">
            <a:extLst>
              <a:ext uri="{FF2B5EF4-FFF2-40B4-BE49-F238E27FC236}">
                <a16:creationId xmlns:a16="http://schemas.microsoft.com/office/drawing/2014/main" id="{943BF7B7-7368-7261-CD18-AC4036182F6A}"/>
              </a:ext>
            </a:extLst>
          </p:cNvPr>
          <p:cNvGrpSpPr/>
          <p:nvPr/>
        </p:nvGrpSpPr>
        <p:grpSpPr>
          <a:xfrm>
            <a:off x="4764760" y="5993840"/>
            <a:ext cx="360" cy="360"/>
            <a:chOff x="4764760" y="5993840"/>
            <a:chExt cx="360" cy="360"/>
          </a:xfrm>
        </p:grpSpPr>
        <mc:AlternateContent xmlns:mc="http://schemas.openxmlformats.org/markup-compatibility/2006" xmlns:p14="http://schemas.microsoft.com/office/powerpoint/2010/main">
          <mc:Choice Requires="p14">
            <p:contentPart p14:bwMode="auto" r:id="rId3">
              <p14:nvContentPartPr>
                <p14:cNvPr id="12" name="Rukopis 11">
                  <a:extLst>
                    <a:ext uri="{FF2B5EF4-FFF2-40B4-BE49-F238E27FC236}">
                      <a16:creationId xmlns:a16="http://schemas.microsoft.com/office/drawing/2014/main" id="{76387403-28F7-9BF2-D6F4-203F41386DD0}"/>
                    </a:ext>
                  </a:extLst>
                </p14:cNvPr>
                <p14:cNvContentPartPr/>
                <p14:nvPr/>
              </p14:nvContentPartPr>
              <p14:xfrm>
                <a:off x="4764760" y="5993840"/>
                <a:ext cx="360" cy="360"/>
              </p14:xfrm>
            </p:contentPart>
          </mc:Choice>
          <mc:Fallback xmlns="">
            <p:pic>
              <p:nvPicPr>
                <p:cNvPr id="12" name="Rukopis 11">
                  <a:extLst>
                    <a:ext uri="{FF2B5EF4-FFF2-40B4-BE49-F238E27FC236}">
                      <a16:creationId xmlns:a16="http://schemas.microsoft.com/office/drawing/2014/main" id="{76387403-28F7-9BF2-D6F4-203F41386DD0}"/>
                    </a:ext>
                  </a:extLst>
                </p:cNvPr>
                <p:cNvPicPr/>
                <p:nvPr/>
              </p:nvPicPr>
              <p:blipFill>
                <a:blip r:embed="rId4"/>
                <a:stretch>
                  <a:fillRect/>
                </a:stretch>
              </p:blipFill>
              <p:spPr>
                <a:xfrm>
                  <a:off x="4756120" y="59848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Rukopis 12">
                  <a:extLst>
                    <a:ext uri="{FF2B5EF4-FFF2-40B4-BE49-F238E27FC236}">
                      <a16:creationId xmlns:a16="http://schemas.microsoft.com/office/drawing/2014/main" id="{8E0D7C17-867A-8C26-ED9E-467BF393021E}"/>
                    </a:ext>
                  </a:extLst>
                </p14:cNvPr>
                <p14:cNvContentPartPr/>
                <p14:nvPr/>
              </p14:nvContentPartPr>
              <p14:xfrm>
                <a:off x="4764760" y="5993840"/>
                <a:ext cx="360" cy="360"/>
              </p14:xfrm>
            </p:contentPart>
          </mc:Choice>
          <mc:Fallback xmlns="">
            <p:pic>
              <p:nvPicPr>
                <p:cNvPr id="13" name="Rukopis 12">
                  <a:extLst>
                    <a:ext uri="{FF2B5EF4-FFF2-40B4-BE49-F238E27FC236}">
                      <a16:creationId xmlns:a16="http://schemas.microsoft.com/office/drawing/2014/main" id="{8E0D7C17-867A-8C26-ED9E-467BF393021E}"/>
                    </a:ext>
                  </a:extLst>
                </p:cNvPr>
                <p:cNvPicPr/>
                <p:nvPr/>
              </p:nvPicPr>
              <p:blipFill>
                <a:blip r:embed="rId4"/>
                <a:stretch>
                  <a:fillRect/>
                </a:stretch>
              </p:blipFill>
              <p:spPr>
                <a:xfrm>
                  <a:off x="4756120" y="5984840"/>
                  <a:ext cx="18000" cy="18000"/>
                </a:xfrm>
                <a:prstGeom prst="rect">
                  <a:avLst/>
                </a:prstGeom>
              </p:spPr>
            </p:pic>
          </mc:Fallback>
        </mc:AlternateContent>
      </p:grpSp>
      <p:sp>
        <p:nvSpPr>
          <p:cNvPr id="16" name="Šipka: doprava 15">
            <a:extLst>
              <a:ext uri="{FF2B5EF4-FFF2-40B4-BE49-F238E27FC236}">
                <a16:creationId xmlns:a16="http://schemas.microsoft.com/office/drawing/2014/main" id="{F35FC38F-A078-01B2-1491-A4F3A7F1A646}"/>
              </a:ext>
            </a:extLst>
          </p:cNvPr>
          <p:cNvSpPr/>
          <p:nvPr/>
        </p:nvSpPr>
        <p:spPr>
          <a:xfrm rot="19674351">
            <a:off x="8121395" y="508391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mc:AlternateContent xmlns:mc="http://schemas.openxmlformats.org/markup-compatibility/2006" xmlns:p14="http://schemas.microsoft.com/office/powerpoint/2010/main">
        <mc:Choice Requires="p14">
          <p:contentPart p14:bwMode="auto" r:id="rId6">
            <p14:nvContentPartPr>
              <p14:cNvPr id="3" name="Rukopis 2">
                <a:extLst>
                  <a:ext uri="{FF2B5EF4-FFF2-40B4-BE49-F238E27FC236}">
                    <a16:creationId xmlns:a16="http://schemas.microsoft.com/office/drawing/2014/main" id="{2BC33ECC-BD9F-2F92-4CE7-E278FAFC1139}"/>
                  </a:ext>
                </a:extLst>
              </p14:cNvPr>
              <p14:cNvContentPartPr/>
              <p14:nvPr/>
            </p14:nvContentPartPr>
            <p14:xfrm>
              <a:off x="1463985" y="2449901"/>
              <a:ext cx="1463760" cy="43560"/>
            </p14:xfrm>
          </p:contentPart>
        </mc:Choice>
        <mc:Fallback xmlns="">
          <p:pic>
            <p:nvPicPr>
              <p:cNvPr id="3" name="Rukopis 2">
                <a:extLst>
                  <a:ext uri="{FF2B5EF4-FFF2-40B4-BE49-F238E27FC236}">
                    <a16:creationId xmlns:a16="http://schemas.microsoft.com/office/drawing/2014/main" id="{2BC33ECC-BD9F-2F92-4CE7-E278FAFC1139}"/>
                  </a:ext>
                </a:extLst>
              </p:cNvPr>
              <p:cNvPicPr/>
              <p:nvPr/>
            </p:nvPicPr>
            <p:blipFill>
              <a:blip r:embed="rId7"/>
              <a:stretch>
                <a:fillRect/>
              </a:stretch>
            </p:blipFill>
            <p:spPr>
              <a:xfrm>
                <a:off x="1374345" y="2270261"/>
                <a:ext cx="1643400" cy="403200"/>
              </a:xfrm>
              <a:prstGeom prst="rect">
                <a:avLst/>
              </a:prstGeom>
            </p:spPr>
          </p:pic>
        </mc:Fallback>
      </mc:AlternateContent>
    </p:spTree>
    <p:extLst>
      <p:ext uri="{BB962C8B-B14F-4D97-AF65-F5344CB8AC3E}">
        <p14:creationId xmlns:p14="http://schemas.microsoft.com/office/powerpoint/2010/main" val="3366648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CAA937D-C126-AF3C-EEC1-B66827A5E84D}"/>
              </a:ext>
            </a:extLst>
          </p:cNvPr>
          <p:cNvSpPr>
            <a:spLocks noGrp="1"/>
          </p:cNvSpPr>
          <p:nvPr>
            <p:ph type="sldNum" sz="quarter" idx="12"/>
          </p:nvPr>
        </p:nvSpPr>
        <p:spPr/>
        <p:txBody>
          <a:bodyPr/>
          <a:lstStyle/>
          <a:p>
            <a:pPr algn="l" rtl="0"/>
            <a:fld id="{4FAB73BC-B049-4115-A692-8D63A059BFB8}" type="slidenum">
              <a:rPr lang="en-US" smtClean="0"/>
              <a:pPr algn="l" rtl="0"/>
              <a:t>69</a:t>
            </a:fld>
            <a:endParaRPr lang="en-US" dirty="0"/>
          </a:p>
        </p:txBody>
      </p:sp>
      <p:pic>
        <p:nvPicPr>
          <p:cNvPr id="4" name="Obrázek 3">
            <a:extLst>
              <a:ext uri="{FF2B5EF4-FFF2-40B4-BE49-F238E27FC236}">
                <a16:creationId xmlns:a16="http://schemas.microsoft.com/office/drawing/2014/main" id="{187F5992-E147-DE21-F07C-E7A511518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412776"/>
            <a:ext cx="10297144" cy="3168352"/>
          </a:xfrm>
          <a:prstGeom prst="rect">
            <a:avLst/>
          </a:prstGeom>
        </p:spPr>
      </p:pic>
      <p:sp>
        <p:nvSpPr>
          <p:cNvPr id="5" name="TextovéPole 4">
            <a:extLst>
              <a:ext uri="{FF2B5EF4-FFF2-40B4-BE49-F238E27FC236}">
                <a16:creationId xmlns:a16="http://schemas.microsoft.com/office/drawing/2014/main" id="{08628E22-19C4-03A5-7FF9-11BEFA074D4A}"/>
              </a:ext>
            </a:extLst>
          </p:cNvPr>
          <p:cNvSpPr txBox="1"/>
          <p:nvPr/>
        </p:nvSpPr>
        <p:spPr>
          <a:xfrm>
            <a:off x="623392" y="404664"/>
            <a:ext cx="11089232" cy="646331"/>
          </a:xfrm>
          <a:prstGeom prst="rect">
            <a:avLst/>
          </a:prstGeom>
          <a:noFill/>
        </p:spPr>
        <p:txBody>
          <a:bodyPr wrap="square" rtlCol="0">
            <a:spAutoFit/>
          </a:bodyPr>
          <a:lstStyle/>
          <a:p>
            <a:pPr algn="l" rtl="0"/>
            <a:r>
              <a:rPr lang="cs-CZ" b="0" i="0" dirty="0">
                <a:solidFill>
                  <a:srgbClr val="000000"/>
                </a:solidFill>
                <a:effectLst/>
                <a:latin typeface="Roboto" panose="02000000000000000000" pitchFamily="2" charset="0"/>
              </a:rPr>
              <a:t>Število rejnih živali, prizadetih zaradi napada navadnega volka za leto 2023 (Število rejnih živali, prizadetih zaradi napada navadnega volka za leto 2023 (na dan 30. 9. 2023);</a:t>
            </a:r>
            <a:r>
              <a:rPr lang="cs-CZ" b="1" i="0" dirty="0">
                <a:solidFill>
                  <a:srgbClr val="000000"/>
                </a:solidFill>
                <a:effectLst/>
                <a:latin typeface="Roboto" panose="02000000000000000000" pitchFamily="2" charset="0"/>
              </a:rPr>
              <a:t>vir</a:t>
            </a:r>
            <a:r>
              <a:rPr lang="cs-CZ" b="0" i="0" dirty="0">
                <a:solidFill>
                  <a:srgbClr val="000000"/>
                </a:solidFill>
                <a:effectLst/>
                <a:latin typeface="Roboto" panose="02000000000000000000" pitchFamily="2" charset="0"/>
              </a:rPr>
              <a:t>: AOPK CR);</a:t>
            </a:r>
            <a:r>
              <a:rPr lang="cs-CZ" b="1" i="0" dirty="0">
                <a:solidFill>
                  <a:srgbClr val="000000"/>
                </a:solidFill>
                <a:effectLst/>
                <a:latin typeface="Roboto" panose="02000000000000000000" pitchFamily="2" charset="0"/>
              </a:rPr>
              <a:t>vir</a:t>
            </a:r>
            <a:r>
              <a:rPr lang="cs-CZ" b="0" i="0" dirty="0">
                <a:solidFill>
                  <a:srgbClr val="000000"/>
                </a:solidFill>
                <a:effectLst/>
                <a:latin typeface="Roboto" panose="02000000000000000000" pitchFamily="2" charset="0"/>
              </a:rPr>
              <a:t>: AOPK CR</a:t>
            </a:r>
            <a:endParaRPr lang="cs-CZ" dirty="0"/>
          </a:p>
        </p:txBody>
      </p:sp>
      <p:sp>
        <p:nvSpPr>
          <p:cNvPr id="6" name="TextovéPole 5">
            <a:extLst>
              <a:ext uri="{FF2B5EF4-FFF2-40B4-BE49-F238E27FC236}">
                <a16:creationId xmlns:a16="http://schemas.microsoft.com/office/drawing/2014/main" id="{5D3084EE-1DCC-E365-D527-5841CB51244F}"/>
              </a:ext>
            </a:extLst>
          </p:cNvPr>
          <p:cNvSpPr txBox="1"/>
          <p:nvPr/>
        </p:nvSpPr>
        <p:spPr>
          <a:xfrm>
            <a:off x="587388" y="5260558"/>
            <a:ext cx="10657184" cy="923330"/>
          </a:xfrm>
          <a:prstGeom prst="rect">
            <a:avLst/>
          </a:prstGeom>
          <a:noFill/>
        </p:spPr>
        <p:txBody>
          <a:bodyPr wrap="square" rtlCol="0">
            <a:spAutoFit/>
          </a:bodyPr>
          <a:lstStyle/>
          <a:p>
            <a:pPr algn="ctr" rtl="0"/>
            <a:r>
              <a:rPr lang="cs-CZ" b="0" i="0" dirty="0">
                <a:solidFill>
                  <a:srgbClr val="000000"/>
                </a:solidFill>
                <a:effectLst/>
                <a:latin typeface="Roboto" panose="02000000000000000000" pitchFamily="2" charset="0"/>
              </a:rPr>
              <a:t>na dan 30.09.2023 482 ovc in koz (85 %), 77 govedi in konj (14 %), 3 psi - skupaj 568 obolelih</a:t>
            </a:r>
          </a:p>
          <a:p>
            <a:pPr algn="ctr" rtl="0"/>
            <a:endParaRPr lang="cs-CZ" dirty="0">
              <a:solidFill>
                <a:srgbClr val="000000"/>
              </a:solidFill>
              <a:latin typeface="Roboto" panose="02000000000000000000" pitchFamily="2" charset="0"/>
            </a:endParaRPr>
          </a:p>
          <a:p>
            <a:pPr algn="ctr" rtl="0"/>
            <a:r>
              <a:rPr lang="cs-CZ" dirty="0">
                <a:solidFill>
                  <a:srgbClr val="000000"/>
                </a:solidFill>
                <a:latin typeface="Roboto" panose="02000000000000000000" pitchFamily="2" charset="0"/>
              </a:rPr>
              <a:t>To je že 14% več kot v celem letu 2021 (500Ks)</a:t>
            </a:r>
            <a:endParaRPr lang="cs-CZ" dirty="0"/>
          </a:p>
        </p:txBody>
      </p:sp>
      <p:pic>
        <p:nvPicPr>
          <p:cNvPr id="8" name="Obrázek 7">
            <a:extLst>
              <a:ext uri="{FF2B5EF4-FFF2-40B4-BE49-F238E27FC236}">
                <a16:creationId xmlns:a16="http://schemas.microsoft.com/office/drawing/2014/main" id="{13C4965A-97D0-A20A-49E5-E8313BE7F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4651601"/>
            <a:ext cx="517599" cy="344439"/>
          </a:xfrm>
          <a:prstGeom prst="rect">
            <a:avLst/>
          </a:prstGeom>
        </p:spPr>
      </p:pic>
      <p:pic>
        <p:nvPicPr>
          <p:cNvPr id="9" name="Obrázek 8">
            <a:extLst>
              <a:ext uri="{FF2B5EF4-FFF2-40B4-BE49-F238E27FC236}">
                <a16:creationId xmlns:a16="http://schemas.microsoft.com/office/drawing/2014/main" id="{B76A9293-3DB8-BCEB-FF73-BD1E63542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312" y="4626270"/>
            <a:ext cx="517599" cy="344439"/>
          </a:xfrm>
          <a:prstGeom prst="rect">
            <a:avLst/>
          </a:prstGeom>
        </p:spPr>
      </p:pic>
      <p:sp>
        <p:nvSpPr>
          <p:cNvPr id="10" name="TextovéPole 9">
            <a:extLst>
              <a:ext uri="{FF2B5EF4-FFF2-40B4-BE49-F238E27FC236}">
                <a16:creationId xmlns:a16="http://schemas.microsoft.com/office/drawing/2014/main" id="{7DC0FCDF-2ABF-B4AD-B58D-E7287B036510}"/>
              </a:ext>
            </a:extLst>
          </p:cNvPr>
          <p:cNvSpPr txBox="1"/>
          <p:nvPr/>
        </p:nvSpPr>
        <p:spPr>
          <a:xfrm>
            <a:off x="1446352" y="6481158"/>
            <a:ext cx="8352928" cy="338554"/>
          </a:xfrm>
          <a:prstGeom prst="rect">
            <a:avLst/>
          </a:prstGeom>
          <a:noFill/>
        </p:spPr>
        <p:txBody>
          <a:bodyPr wrap="square" rtlCol="0">
            <a:spAutoFit/>
          </a:bodyPr>
          <a:lstStyle/>
          <a:p>
            <a:pPr algn="l" rtl="0"/>
            <a:r>
              <a:rPr lang="cs-CZ" sz="800" dirty="0">
                <a:hlinkClick r:id="rId4"/>
              </a:rPr>
              <a:t>https://www.navratvlku.cz/skodni-udalost-prehled-skodnich-udalosti-2023/</a:t>
            </a:r>
            <a:endParaRPr lang="cs-CZ" sz="800" dirty="0"/>
          </a:p>
          <a:p>
            <a:pPr algn="l" rtl="0"/>
            <a:endParaRPr lang="cs-CZ" sz="800" dirty="0"/>
          </a:p>
        </p:txBody>
      </p:sp>
    </p:spTree>
    <p:extLst>
      <p:ext uri="{BB962C8B-B14F-4D97-AF65-F5344CB8AC3E}">
        <p14:creationId xmlns:p14="http://schemas.microsoft.com/office/powerpoint/2010/main" val="272951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672C541-5F52-2D18-71E2-AC6D7C4198F8}"/>
              </a:ext>
            </a:extLst>
          </p:cNvPr>
          <p:cNvSpPr>
            <a:spLocks noGrp="1"/>
          </p:cNvSpPr>
          <p:nvPr>
            <p:ph type="sldNum" sz="quarter" idx="12"/>
          </p:nvPr>
        </p:nvSpPr>
        <p:spPr/>
        <p:txBody>
          <a:bodyPr/>
          <a:lstStyle/>
          <a:p>
            <a:fld id="{4FAB73BC-B049-4115-A692-8D63A059BFB8}" type="slidenum">
              <a:rPr lang="en-US" smtClean="0"/>
              <a:pPr algn="l" rtl="0"/>
              <a:t>7</a:t>
            </a:fld>
            <a:endParaRPr lang="en-US" dirty="0"/>
          </a:p>
        </p:txBody>
      </p:sp>
      <p:pic>
        <p:nvPicPr>
          <p:cNvPr id="4" name="Obrázek 3">
            <a:extLst>
              <a:ext uri="{FF2B5EF4-FFF2-40B4-BE49-F238E27FC236}">
                <a16:creationId xmlns:a16="http://schemas.microsoft.com/office/drawing/2014/main" id="{3418B3FC-5D18-7C02-4041-836536087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404664"/>
            <a:ext cx="6871126" cy="4035423"/>
          </a:xfrm>
          <a:prstGeom prst="rect">
            <a:avLst/>
          </a:prstGeom>
        </p:spPr>
      </p:pic>
      <p:pic>
        <p:nvPicPr>
          <p:cNvPr id="6" name="Obrázek 5">
            <a:extLst>
              <a:ext uri="{FF2B5EF4-FFF2-40B4-BE49-F238E27FC236}">
                <a16:creationId xmlns:a16="http://schemas.microsoft.com/office/drawing/2014/main" id="{0AB0C798-FA1C-6F2B-C47C-AFC2A1098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136525"/>
            <a:ext cx="1388262" cy="981292"/>
          </a:xfrm>
          <a:prstGeom prst="rect">
            <a:avLst/>
          </a:prstGeom>
        </p:spPr>
      </p:pic>
      <p:pic>
        <p:nvPicPr>
          <p:cNvPr id="8" name="Obrázek 7">
            <a:extLst>
              <a:ext uri="{FF2B5EF4-FFF2-40B4-BE49-F238E27FC236}">
                <a16:creationId xmlns:a16="http://schemas.microsoft.com/office/drawing/2014/main" id="{DC1D9949-2BCA-DBB6-AF56-7ECC673A1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693338"/>
            <a:ext cx="5967341" cy="1792109"/>
          </a:xfrm>
          <a:prstGeom prst="rect">
            <a:avLst/>
          </a:prstGeom>
        </p:spPr>
      </p:pic>
      <p:sp>
        <p:nvSpPr>
          <p:cNvPr id="9" name="TextovéPole 8">
            <a:extLst>
              <a:ext uri="{FF2B5EF4-FFF2-40B4-BE49-F238E27FC236}">
                <a16:creationId xmlns:a16="http://schemas.microsoft.com/office/drawing/2014/main" id="{5B93DE53-B901-B25A-E8A3-329A09C8475E}"/>
              </a:ext>
            </a:extLst>
          </p:cNvPr>
          <p:cNvSpPr txBox="1"/>
          <p:nvPr/>
        </p:nvSpPr>
        <p:spPr>
          <a:xfrm>
            <a:off x="6998101" y="1150719"/>
            <a:ext cx="5193899" cy="5570756"/>
          </a:xfrm>
          <a:prstGeom prst="rect">
            <a:avLst/>
          </a:prstGeom>
          <a:noFill/>
        </p:spPr>
        <p:txBody>
          <a:bodyPr wrap="square" rtlCol="0">
            <a:spAutoFit/>
          </a:bodyPr>
          <a:lstStyle/>
          <a:p>
            <a:pPr algn="l" rtl="0"/>
            <a:r>
              <a:rPr lang="cs-CZ" b="1" i="0" dirty="0">
                <a:solidFill>
                  <a:srgbClr val="555555"/>
                </a:solidFill>
                <a:effectLst/>
                <a:latin typeface="Ubuntu" panose="020B0504030602030204" pitchFamily="34" charset="0"/>
              </a:rPr>
              <a:t>Število žrtev med letoma 2021 in 2022 na Saškem naraslo za rekordnih 2,1-krat!</a:t>
            </a:r>
          </a:p>
          <a:p>
            <a:pPr algn="l" rtl="0"/>
            <a:r>
              <a:rPr lang="cs-CZ" b="1" i="0" dirty="0">
                <a:solidFill>
                  <a:srgbClr val="555555"/>
                </a:solidFill>
                <a:effectLst/>
                <a:latin typeface="Ubuntu" panose="020B0504030602030204" pitchFamily="34" charset="0"/>
              </a:rPr>
              <a:t>S 383 žrtev leta 2021 na 803 žrtev leta 2022 pomeni medletno rast za 210 odstotkov.</a:t>
            </a:r>
          </a:p>
          <a:p>
            <a:pPr algn="l" rtl="0"/>
            <a:endParaRPr lang="cs-CZ" b="1" dirty="0">
              <a:solidFill>
                <a:srgbClr val="555555"/>
              </a:solidFill>
              <a:latin typeface="Ubuntu" panose="020B0504030602030204" pitchFamily="34" charset="0"/>
            </a:endParaRPr>
          </a:p>
          <a:p>
            <a:pPr algn="l" rtl="0"/>
            <a:r>
              <a:rPr lang="cs-CZ" b="1" i="0" dirty="0">
                <a:solidFill>
                  <a:srgbClr val="555555"/>
                </a:solidFill>
                <a:effectLst/>
                <a:latin typeface="Ubuntu" panose="020B0504030602030204" pitchFamily="34" charset="0"/>
              </a:rPr>
              <a:t>Kljub 20-letnim izkušnjam varovanja čred, milijonskim stroškom, zmanjševanju števila »razpoložljivih žrtev« in neumorni promociji volkov s strani njihovih podpornikov.</a:t>
            </a:r>
          </a:p>
          <a:p>
            <a:pPr algn="l" rtl="0"/>
            <a:endParaRPr lang="cs-CZ" b="1" i="0" dirty="0">
              <a:solidFill>
                <a:srgbClr val="555555"/>
              </a:solidFill>
              <a:effectLst/>
              <a:latin typeface="Ubuntu" panose="020B0504030602030204" pitchFamily="34" charset="0"/>
            </a:endParaRPr>
          </a:p>
          <a:p>
            <a:pPr algn="ctr" rtl="0"/>
            <a:r>
              <a:rPr lang="cs-CZ" sz="2000" b="1" i="0" dirty="0">
                <a:solidFill>
                  <a:srgbClr val="FF0000"/>
                </a:solidFill>
                <a:effectLst/>
                <a:latin typeface="Ubuntu" panose="020B0504030602030204" pitchFamily="34" charset="0"/>
              </a:rPr>
              <a:t>To je katastrofalen rezultat</a:t>
            </a:r>
            <a:r>
              <a:rPr lang="cs-CZ" sz="2000" b="1" i="0" dirty="0" err="1">
                <a:solidFill>
                  <a:srgbClr val="FF0000"/>
                </a:solidFill>
                <a:effectLst/>
                <a:latin typeface="Ubuntu" panose="020B0504030602030204" pitchFamily="34" charset="0"/>
              </a:rPr>
              <a:t>bo šel mimo</a:t>
            </a:r>
            <a:r>
              <a:rPr lang="cs-CZ" sz="2000" b="1" i="0" dirty="0">
                <a:solidFill>
                  <a:srgbClr val="FF0000"/>
                </a:solidFill>
                <a:effectLst/>
                <a:latin typeface="Ubuntu" panose="020B0504030602030204" pitchFamily="34" charset="0"/>
              </a:rPr>
              <a:t>politike na Saškem, ki nam jo dajejo kot primer dobre prakse sobivanja podeželjejev in volkov.</a:t>
            </a:r>
          </a:p>
          <a:p>
            <a:pPr algn="l" rtl="0"/>
            <a:endParaRPr lang="cs-CZ" b="1" i="0" dirty="0">
              <a:solidFill>
                <a:srgbClr val="555555"/>
              </a:solidFill>
              <a:effectLst/>
              <a:latin typeface="Ubuntu" panose="020B0504030602030204" pitchFamily="34" charset="0"/>
            </a:endParaRPr>
          </a:p>
          <a:p>
            <a:pPr algn="ctr" rtl="0"/>
            <a:r>
              <a:rPr lang="cs-CZ" sz="2000" b="1" i="0" dirty="0">
                <a:solidFill>
                  <a:srgbClr val="0070C0"/>
                </a:solidFill>
                <a:effectLst/>
                <a:latin typeface="Ubuntu" panose="020B0504030602030204" pitchFamily="34" charset="0"/>
              </a:rPr>
              <a:t>V letu 2023 je bilo do 31. avgusta prijavljenih že 436 žrtev, v to pa niso všteti najhujši meseci.</a:t>
            </a:r>
          </a:p>
          <a:p>
            <a:pPr algn="l" rtl="0"/>
            <a:endParaRPr lang="cs-CZ" dirty="0"/>
          </a:p>
        </p:txBody>
      </p:sp>
      <p:sp>
        <p:nvSpPr>
          <p:cNvPr id="10" name="TextovéPole 9">
            <a:extLst>
              <a:ext uri="{FF2B5EF4-FFF2-40B4-BE49-F238E27FC236}">
                <a16:creationId xmlns:a16="http://schemas.microsoft.com/office/drawing/2014/main" id="{6E0ADEBF-8717-1D5A-8043-4668B2990BE4}"/>
              </a:ext>
            </a:extLst>
          </p:cNvPr>
          <p:cNvSpPr txBox="1"/>
          <p:nvPr/>
        </p:nvSpPr>
        <p:spPr>
          <a:xfrm>
            <a:off x="4691844" y="6445210"/>
            <a:ext cx="2808312" cy="338554"/>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https://www.wolf.sachsen.de/schadensstatistik-4169.html</a:t>
            </a:r>
            <a:endParaRPr lang="cs-CZ" sz="800" dirty="0"/>
          </a:p>
        </p:txBody>
      </p:sp>
      <p:pic>
        <p:nvPicPr>
          <p:cNvPr id="5" name="Obrázek 4">
            <a:extLst>
              <a:ext uri="{FF2B5EF4-FFF2-40B4-BE49-F238E27FC236}">
                <a16:creationId xmlns:a16="http://schemas.microsoft.com/office/drawing/2014/main" id="{38CCFDCE-9EBD-3ABD-300A-A864F5DBF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0612" y="131637"/>
            <a:ext cx="1643633" cy="986180"/>
          </a:xfrm>
          <a:prstGeom prst="rect">
            <a:avLst/>
          </a:prstGeom>
        </p:spPr>
      </p:pic>
    </p:spTree>
    <p:extLst>
      <p:ext uri="{BB962C8B-B14F-4D97-AF65-F5344CB8AC3E}">
        <p14:creationId xmlns:p14="http://schemas.microsoft.com/office/powerpoint/2010/main" val="839583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39DEBFD-55BD-FA79-70BB-3F44945C94C8}"/>
              </a:ext>
            </a:extLst>
          </p:cNvPr>
          <p:cNvSpPr>
            <a:spLocks noGrp="1"/>
          </p:cNvSpPr>
          <p:nvPr>
            <p:ph type="sldNum" sz="quarter" idx="12"/>
          </p:nvPr>
        </p:nvSpPr>
        <p:spPr/>
        <p:txBody>
          <a:bodyPr/>
          <a:lstStyle/>
          <a:p>
            <a:pPr algn="l" rtl="0"/>
            <a:fld id="{4FAB73BC-B049-4115-A692-8D63A059BFB8}" type="slidenum">
              <a:rPr lang="en-US" smtClean="0"/>
              <a:pPr algn="l" rtl="0"/>
              <a:t>70</a:t>
            </a:fld>
            <a:endParaRPr lang="en-US" dirty="0"/>
          </a:p>
        </p:txBody>
      </p:sp>
      <p:sp>
        <p:nvSpPr>
          <p:cNvPr id="5" name="TextovéPole 4">
            <a:extLst>
              <a:ext uri="{FF2B5EF4-FFF2-40B4-BE49-F238E27FC236}">
                <a16:creationId xmlns:a16="http://schemas.microsoft.com/office/drawing/2014/main" id="{DACC8AD0-FD04-83B2-5BFF-F8B22A22ECF8}"/>
              </a:ext>
            </a:extLst>
          </p:cNvPr>
          <p:cNvSpPr txBox="1"/>
          <p:nvPr/>
        </p:nvSpPr>
        <p:spPr>
          <a:xfrm>
            <a:off x="9548789" y="342593"/>
            <a:ext cx="2519064" cy="461665"/>
          </a:xfrm>
          <a:prstGeom prst="rect">
            <a:avLst/>
          </a:prstGeom>
          <a:noFill/>
        </p:spPr>
        <p:txBody>
          <a:bodyPr wrap="square" rtlCol="0">
            <a:spAutoFit/>
          </a:bodyPr>
          <a:lstStyle/>
          <a:p>
            <a:pPr algn="ctr" rtl="0"/>
            <a:r>
              <a:rPr lang="cs-CZ" sz="2400" b="1" dirty="0">
                <a:solidFill>
                  <a:schemeClr val="accent6">
                    <a:lumMod val="75000"/>
                  </a:schemeClr>
                </a:solidFill>
              </a:rPr>
              <a:t>Lokacije napadov volkov</a:t>
            </a:r>
          </a:p>
        </p:txBody>
      </p:sp>
      <p:sp>
        <p:nvSpPr>
          <p:cNvPr id="6" name="TextovéPole 5">
            <a:extLst>
              <a:ext uri="{FF2B5EF4-FFF2-40B4-BE49-F238E27FC236}">
                <a16:creationId xmlns:a16="http://schemas.microsoft.com/office/drawing/2014/main" id="{C230D661-D786-C89D-07C3-B0CCF147E2A3}"/>
              </a:ext>
            </a:extLst>
          </p:cNvPr>
          <p:cNvSpPr txBox="1"/>
          <p:nvPr/>
        </p:nvSpPr>
        <p:spPr>
          <a:xfrm>
            <a:off x="9552384" y="1146850"/>
            <a:ext cx="2639616" cy="5047536"/>
          </a:xfrm>
          <a:prstGeom prst="rect">
            <a:avLst/>
          </a:prstGeom>
          <a:noFill/>
        </p:spPr>
        <p:txBody>
          <a:bodyPr wrap="square" rtlCol="0">
            <a:spAutoFit/>
          </a:bodyPr>
          <a:lstStyle/>
          <a:p>
            <a:pPr algn="ctr" rtl="0"/>
            <a:r>
              <a:rPr lang="cs-CZ" sz="3200" b="1" dirty="0">
                <a:solidFill>
                  <a:srgbClr val="FF0000"/>
                </a:solidFill>
              </a:rPr>
              <a:t>Naj vam ne rečejo, da je to normalno stanje in da so lastniki napadenih živali krivi</a:t>
            </a:r>
          </a:p>
          <a:p>
            <a:pPr algn="l" rtl="0"/>
            <a:endParaRPr lang="cs-CZ" sz="2400" b="1" dirty="0"/>
          </a:p>
          <a:p>
            <a:pPr algn="ctr" rtl="0"/>
            <a:r>
              <a:rPr lang="cs-CZ" sz="1400" b="1" dirty="0"/>
              <a:t>Volkovi vse pogosteje napadajo v mestnem jedru vasi, med hišami, zaradi laježa psov.</a:t>
            </a:r>
          </a:p>
        </p:txBody>
      </p:sp>
      <p:pic>
        <p:nvPicPr>
          <p:cNvPr id="7" name="Obrázek 6">
            <a:extLst>
              <a:ext uri="{FF2B5EF4-FFF2-40B4-BE49-F238E27FC236}">
                <a16:creationId xmlns:a16="http://schemas.microsoft.com/office/drawing/2014/main" id="{F8175B1C-5904-C535-DCBB-8C937C588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552384" cy="68580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1611769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22377A2-7049-0ED0-EC71-049AB8395DC5}"/>
              </a:ext>
            </a:extLst>
          </p:cNvPr>
          <p:cNvSpPr>
            <a:spLocks noGrp="1"/>
          </p:cNvSpPr>
          <p:nvPr>
            <p:ph type="sldNum" sz="quarter" idx="12"/>
          </p:nvPr>
        </p:nvSpPr>
        <p:spPr/>
        <p:txBody>
          <a:bodyPr/>
          <a:lstStyle/>
          <a:p>
            <a:pPr algn="l" rtl="0"/>
            <a:fld id="{4FAB73BC-B049-4115-A692-8D63A059BFB8}" type="slidenum">
              <a:rPr lang="en-US" smtClean="0"/>
              <a:pPr algn="l" rtl="0"/>
              <a:t>71</a:t>
            </a:fld>
            <a:endParaRPr lang="en-US" dirty="0"/>
          </a:p>
        </p:txBody>
      </p:sp>
      <p:sp>
        <p:nvSpPr>
          <p:cNvPr id="5" name="TextovéPole 4">
            <a:extLst>
              <a:ext uri="{FF2B5EF4-FFF2-40B4-BE49-F238E27FC236}">
                <a16:creationId xmlns:a16="http://schemas.microsoft.com/office/drawing/2014/main" id="{25757401-A266-4167-12B3-C118B13E9DE8}"/>
              </a:ext>
            </a:extLst>
          </p:cNvPr>
          <p:cNvSpPr txBox="1"/>
          <p:nvPr/>
        </p:nvSpPr>
        <p:spPr>
          <a:xfrm>
            <a:off x="1199456" y="6536809"/>
            <a:ext cx="7704856" cy="369332"/>
          </a:xfrm>
          <a:prstGeom prst="rect">
            <a:avLst/>
          </a:prstGeom>
          <a:noFill/>
        </p:spPr>
        <p:txBody>
          <a:bodyPr wrap="square" rtlCol="0">
            <a:spAutoFit/>
          </a:bodyPr>
          <a:lstStyle/>
          <a:p>
            <a:pPr algn="l" rtl="0"/>
            <a:r>
              <a:rPr lang="cs-CZ" dirty="0">
                <a:hlinkClick r:id="rId2"/>
              </a:rPr>
              <a:t>Wolf Damage - Urejanje (arcgis.com)</a:t>
            </a:r>
            <a:endParaRPr lang="cs-CZ" dirty="0"/>
          </a:p>
        </p:txBody>
      </p:sp>
      <p:sp>
        <p:nvSpPr>
          <p:cNvPr id="6" name="TextovéPole 5">
            <a:extLst>
              <a:ext uri="{FF2B5EF4-FFF2-40B4-BE49-F238E27FC236}">
                <a16:creationId xmlns:a16="http://schemas.microsoft.com/office/drawing/2014/main" id="{6324CF2C-9DC4-EF58-2A86-EBE0BB2F70FB}"/>
              </a:ext>
            </a:extLst>
          </p:cNvPr>
          <p:cNvSpPr txBox="1"/>
          <p:nvPr/>
        </p:nvSpPr>
        <p:spPr>
          <a:xfrm>
            <a:off x="9480376" y="260648"/>
            <a:ext cx="2592288" cy="369332"/>
          </a:xfrm>
          <a:prstGeom prst="rect">
            <a:avLst/>
          </a:prstGeom>
          <a:noFill/>
        </p:spPr>
        <p:txBody>
          <a:bodyPr wrap="square" rtlCol="0">
            <a:spAutoFit/>
          </a:bodyPr>
          <a:lstStyle/>
          <a:p>
            <a:pPr algn="l" rtl="0"/>
            <a:r>
              <a:rPr lang="cs-CZ" b="1" dirty="0">
                <a:solidFill>
                  <a:srgbClr val="FF0000"/>
                </a:solidFill>
              </a:rPr>
              <a:t>Lokacije napadov volkov</a:t>
            </a:r>
          </a:p>
        </p:txBody>
      </p:sp>
      <p:sp>
        <p:nvSpPr>
          <p:cNvPr id="3" name="TextovéPole 2">
            <a:extLst>
              <a:ext uri="{FF2B5EF4-FFF2-40B4-BE49-F238E27FC236}">
                <a16:creationId xmlns:a16="http://schemas.microsoft.com/office/drawing/2014/main" id="{D1060EA7-AB1C-A284-B55B-2F64028D71D4}"/>
              </a:ext>
            </a:extLst>
          </p:cNvPr>
          <p:cNvSpPr txBox="1"/>
          <p:nvPr/>
        </p:nvSpPr>
        <p:spPr>
          <a:xfrm>
            <a:off x="9480376" y="1412776"/>
            <a:ext cx="2592288" cy="4985980"/>
          </a:xfrm>
          <a:prstGeom prst="rect">
            <a:avLst/>
          </a:prstGeom>
          <a:noFill/>
        </p:spPr>
        <p:txBody>
          <a:bodyPr wrap="square" rtlCol="0">
            <a:spAutoFit/>
          </a:bodyPr>
          <a:lstStyle/>
          <a:p>
            <a:pPr algn="ctr" rtl="0"/>
            <a:r>
              <a:rPr lang="cs-CZ" b="1" dirty="0"/>
              <a:t>Po mnenju pristašev volka ni razloga za skrb glede nadaljnjega razvoja dogodkov.</a:t>
            </a:r>
          </a:p>
          <a:p>
            <a:pPr algn="ctr" rtl="0"/>
            <a:r>
              <a:rPr lang="cs-CZ" b="1" dirty="0"/>
              <a:t> </a:t>
            </a:r>
          </a:p>
          <a:p>
            <a:pPr algn="ctr" rtl="0"/>
            <a:r>
              <a:rPr lang="cs-CZ" b="1" dirty="0"/>
              <a:t>Z njihovega vidika je pomemben nadaljnji monitoring volkov, višje ograje in preprečevanje motenj v strukturi tropov volkov zaradi krivolova.</a:t>
            </a:r>
          </a:p>
          <a:p>
            <a:pPr algn="ctr" rtl="0"/>
            <a:endParaRPr lang="cs-CZ" b="1" dirty="0"/>
          </a:p>
          <a:p>
            <a:pPr algn="ctr" rtl="0"/>
            <a:r>
              <a:rPr lang="cs-CZ" sz="2400" b="1" dirty="0">
                <a:solidFill>
                  <a:srgbClr val="FF0000"/>
                </a:solidFill>
              </a:rPr>
              <a:t>Na koncu izvemo, da je glavni vzrok za napade volkov sama ovčereja</a:t>
            </a:r>
          </a:p>
        </p:txBody>
      </p:sp>
      <p:pic>
        <p:nvPicPr>
          <p:cNvPr id="8" name="Obrázek 7">
            <a:extLst>
              <a:ext uri="{FF2B5EF4-FFF2-40B4-BE49-F238E27FC236}">
                <a16:creationId xmlns:a16="http://schemas.microsoft.com/office/drawing/2014/main" id="{B9CE2813-AFD6-8F11-366D-27BE6C020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0"/>
            <a:ext cx="9371565" cy="6858000"/>
          </a:xfrm>
          <a:prstGeom prst="rect">
            <a:avLst/>
          </a:prstGeom>
        </p:spPr>
      </p:pic>
    </p:spTree>
    <p:extLst>
      <p:ext uri="{BB962C8B-B14F-4D97-AF65-F5344CB8AC3E}">
        <p14:creationId xmlns:p14="http://schemas.microsoft.com/office/powerpoint/2010/main" val="13297698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34202" y="-185129"/>
            <a:ext cx="10515600" cy="1325563"/>
          </a:xfrm>
        </p:spPr>
        <p:txBody>
          <a:bodyPr>
            <a:normAutofit/>
          </a:bodyPr>
          <a:lstStyle/>
          <a:p>
            <a:pPr algn="ctr" rtl="0"/>
            <a:r>
              <a:rPr lang="cs-CZ" sz="4000" b="1" dirty="0"/>
              <a:t>Nebesa na zemlji, kot si jih predstavlja LCIE</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72</a:t>
            </a:fld>
            <a:endParaRPr lang="en-US" dirty="0"/>
          </a:p>
        </p:txBody>
      </p:sp>
      <p:sp>
        <p:nvSpPr>
          <p:cNvPr id="3" name="TextovéPole 2"/>
          <p:cNvSpPr txBox="1"/>
          <p:nvPr/>
        </p:nvSpPr>
        <p:spPr>
          <a:xfrm>
            <a:off x="-96688" y="1728343"/>
            <a:ext cx="14090055" cy="338554"/>
          </a:xfrm>
          <a:prstGeom prst="rect">
            <a:avLst/>
          </a:prstGeom>
          <a:noFill/>
        </p:spPr>
        <p:txBody>
          <a:bodyPr wrap="square" rtlCol="0">
            <a:spAutoFit/>
          </a:bodyPr>
          <a:lstStyle/>
          <a:p>
            <a:pPr algn="l" rtl="0"/>
            <a:r>
              <a:rPr lang="cs-CZ" sz="1600" b="1" dirty="0"/>
              <a:t>"</a:t>
            </a:r>
            <a:r>
              <a:rPr lang="cs-CZ" sz="1600" b="1" dirty="0" err="1"/>
              <a:t>Velik</a:t>
            </a:r>
            <a:r>
              <a:rPr lang="cs-CZ" sz="1600" b="1" dirty="0"/>
              <a:t> </a:t>
            </a:r>
            <a:r>
              <a:rPr lang="cs-CZ" sz="1600" b="1" dirty="0" err="1"/>
              <a:t>Mesojedec</a:t>
            </a:r>
            <a:r>
              <a:rPr lang="cs-CZ" sz="1600" b="1" dirty="0"/>
              <a:t> </a:t>
            </a:r>
            <a:r>
              <a:rPr lang="cs-CZ" sz="1600" b="1" dirty="0" err="1"/>
              <a:t>Pobuda</a:t>
            </a:r>
            <a:r>
              <a:rPr lang="cs-CZ" sz="1600" b="1" dirty="0"/>
              <a:t> </a:t>
            </a:r>
            <a:r>
              <a:rPr lang="cs-CZ" sz="1600" b="1" dirty="0" err="1"/>
              <a:t>za</a:t>
            </a:r>
            <a:r>
              <a:rPr lang="cs-CZ" sz="1600" b="1" dirty="0"/>
              <a:t> </a:t>
            </a:r>
            <a:r>
              <a:rPr lang="cs-CZ" sz="1600" b="1" dirty="0" err="1"/>
              <a:t>Evropi</a:t>
            </a:r>
            <a:r>
              <a:rPr lang="cs-CZ" sz="1600" b="1" dirty="0"/>
              <a:t>"</a:t>
            </a:r>
          </a:p>
        </p:txBody>
      </p:sp>
      <p:sp>
        <p:nvSpPr>
          <p:cNvPr id="7" name="TextovéPole 6"/>
          <p:cNvSpPr txBox="1"/>
          <p:nvPr/>
        </p:nvSpPr>
        <p:spPr>
          <a:xfrm>
            <a:off x="11300917" y="6669360"/>
            <a:ext cx="987771" cy="200055"/>
          </a:xfrm>
          <a:prstGeom prst="rect">
            <a:avLst/>
          </a:prstGeom>
          <a:noFill/>
        </p:spPr>
        <p:txBody>
          <a:bodyPr wrap="none" rtlCol="0">
            <a:spAutoFit/>
          </a:bodyPr>
          <a:lstStyle/>
          <a:p>
            <a:pPr algn="l" rtl="0"/>
            <a:r>
              <a:rPr lang="cs-CZ" sz="700" dirty="0"/>
              <a:t>https://www.lcie.org/</a:t>
            </a:r>
          </a:p>
        </p:txBody>
      </p:sp>
      <p:pic>
        <p:nvPicPr>
          <p:cNvPr id="5" name="Zástupný symbol pro obsah 4" descr="LCIE Evropská iniciativa pro velké šelmy.png"/>
          <p:cNvPicPr>
            <a:picLocks noGrp="1" noChangeAspect="1"/>
          </p:cNvPicPr>
          <p:nvPr>
            <p:ph idx="1"/>
          </p:nvPr>
        </p:nvPicPr>
        <p:blipFill>
          <a:blip r:embed="rId3" cstate="print"/>
          <a:stretch>
            <a:fillRect/>
          </a:stretch>
        </p:blipFill>
        <p:spPr>
          <a:xfrm>
            <a:off x="1559496" y="2105472"/>
            <a:ext cx="9258681" cy="4752528"/>
          </a:xfrm>
        </p:spPr>
      </p:pic>
      <p:pic>
        <p:nvPicPr>
          <p:cNvPr id="11" name="Obrázek 10" descr="th (18).jpg"/>
          <p:cNvPicPr>
            <a:picLocks noChangeAspect="1"/>
          </p:cNvPicPr>
          <p:nvPr/>
        </p:nvPicPr>
        <p:blipFill>
          <a:blip r:embed="rId4" cstate="print"/>
          <a:stretch>
            <a:fillRect/>
          </a:stretch>
        </p:blipFill>
        <p:spPr>
          <a:xfrm>
            <a:off x="9983322" y="867401"/>
            <a:ext cx="2089342" cy="1218783"/>
          </a:xfrm>
          <a:prstGeom prst="rect">
            <a:avLst/>
          </a:prstGeom>
        </p:spPr>
      </p:pic>
      <p:pic>
        <p:nvPicPr>
          <p:cNvPr id="12" name="Obrázek 11" descr="th (19).jpg"/>
          <p:cNvPicPr>
            <a:picLocks noChangeAspect="1"/>
          </p:cNvPicPr>
          <p:nvPr/>
        </p:nvPicPr>
        <p:blipFill>
          <a:blip r:embed="rId5" cstate="print"/>
          <a:stretch>
            <a:fillRect/>
          </a:stretch>
        </p:blipFill>
        <p:spPr>
          <a:xfrm>
            <a:off x="119336" y="188640"/>
            <a:ext cx="2743200" cy="16002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6"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73</a:t>
            </a:fld>
            <a:endParaRPr lang="en-US" dirty="0"/>
          </a:p>
        </p:txBody>
      </p:sp>
      <p:pic>
        <p:nvPicPr>
          <p:cNvPr id="3" name="Obrázek 2" descr="EU 3.png"/>
          <p:cNvPicPr>
            <a:picLocks noChangeAspect="1"/>
          </p:cNvPicPr>
          <p:nvPr/>
        </p:nvPicPr>
        <p:blipFill>
          <a:blip r:embed="rId2" cstate="print"/>
          <a:stretch>
            <a:fillRect/>
          </a:stretch>
        </p:blipFill>
        <p:spPr>
          <a:xfrm>
            <a:off x="188113" y="260648"/>
            <a:ext cx="11815774" cy="4680519"/>
          </a:xfrm>
          <a:prstGeom prst="rect">
            <a:avLst/>
          </a:prstGeom>
        </p:spPr>
      </p:pic>
      <p:sp>
        <p:nvSpPr>
          <p:cNvPr id="6" name="TextovéPole 5"/>
          <p:cNvSpPr txBox="1"/>
          <p:nvPr/>
        </p:nvSpPr>
        <p:spPr>
          <a:xfrm>
            <a:off x="2207568" y="6381328"/>
            <a:ext cx="6912768" cy="215444"/>
          </a:xfrm>
          <a:prstGeom prst="rect">
            <a:avLst/>
          </a:prstGeom>
          <a:noFill/>
        </p:spPr>
        <p:txBody>
          <a:bodyPr wrap="square" rtlCol="0">
            <a:spAutoFit/>
          </a:bodyPr>
          <a:lstStyle/>
          <a:p>
            <a:pPr algn="l" rtl="0"/>
            <a:r>
              <a:rPr lang="cs-CZ" sz="800" dirty="0">
                <a:hlinkClick r:id="rId3"/>
              </a:rPr>
              <a:t>https://ec.europa.eu/environment/nature/conservation/species/carnivores/promoting_management.htm</a:t>
            </a:r>
            <a:endParaRPr lang="cs-CZ" sz="800" dirty="0"/>
          </a:p>
        </p:txBody>
      </p:sp>
      <p:sp>
        <p:nvSpPr>
          <p:cNvPr id="7" name="TextovéPole 6"/>
          <p:cNvSpPr txBox="1"/>
          <p:nvPr/>
        </p:nvSpPr>
        <p:spPr>
          <a:xfrm>
            <a:off x="335360" y="5229200"/>
            <a:ext cx="11377264" cy="830997"/>
          </a:xfrm>
          <a:prstGeom prst="rect">
            <a:avLst/>
          </a:prstGeom>
          <a:noFill/>
        </p:spPr>
        <p:txBody>
          <a:bodyPr wrap="square" rtlCol="0">
            <a:spAutoFit/>
          </a:bodyPr>
          <a:lstStyle/>
          <a:p>
            <a:pPr algn="ctr" rtl="0"/>
            <a:r>
              <a:rPr lang="cs-CZ" sz="2400" b="1" dirty="0">
                <a:solidFill>
                  <a:srgbClr val="FF0000"/>
                </a:solidFill>
              </a:rPr>
              <a:t>Nevladna organizacija LCIE je dosegla odličen rezultat lobiranja. Z denarjem Evropske komisije – brez sodelovanja večine vpletenih akterjev – je lahko uveljavila svoje interese.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74</a:t>
            </a:fld>
            <a:endParaRPr lang="en-US" dirty="0"/>
          </a:p>
        </p:txBody>
      </p:sp>
      <p:pic>
        <p:nvPicPr>
          <p:cNvPr id="3" name="Obrázek 2" descr="EU1.png"/>
          <p:cNvPicPr>
            <a:picLocks noChangeAspect="1"/>
          </p:cNvPicPr>
          <p:nvPr/>
        </p:nvPicPr>
        <p:blipFill>
          <a:blip r:embed="rId2" cstate="print"/>
          <a:stretch>
            <a:fillRect/>
          </a:stretch>
        </p:blipFill>
        <p:spPr>
          <a:xfrm>
            <a:off x="335360" y="18667"/>
            <a:ext cx="4968552" cy="6839333"/>
          </a:xfrm>
          <a:prstGeom prst="rect">
            <a:avLst/>
          </a:prstGeom>
        </p:spPr>
      </p:pic>
      <p:pic>
        <p:nvPicPr>
          <p:cNvPr id="4" name="Obrázek 3" descr="EU2.png"/>
          <p:cNvPicPr>
            <a:picLocks noChangeAspect="1"/>
          </p:cNvPicPr>
          <p:nvPr/>
        </p:nvPicPr>
        <p:blipFill>
          <a:blip r:embed="rId3" cstate="print"/>
          <a:stretch>
            <a:fillRect/>
          </a:stretch>
        </p:blipFill>
        <p:spPr>
          <a:xfrm>
            <a:off x="6744072" y="0"/>
            <a:ext cx="5077707" cy="6858000"/>
          </a:xfrm>
          <a:prstGeom prst="rect">
            <a:avLst/>
          </a:prstGeom>
        </p:spPr>
      </p:pic>
      <p:sp>
        <p:nvSpPr>
          <p:cNvPr id="5" name="TextovéPole 4"/>
          <p:cNvSpPr txBox="1"/>
          <p:nvPr/>
        </p:nvSpPr>
        <p:spPr>
          <a:xfrm>
            <a:off x="983432" y="2132856"/>
            <a:ext cx="3528392" cy="646331"/>
          </a:xfrm>
          <a:prstGeom prst="rect">
            <a:avLst/>
          </a:prstGeom>
          <a:noFill/>
        </p:spPr>
        <p:txBody>
          <a:bodyPr wrap="square" rtlCol="0">
            <a:spAutoFit/>
          </a:bodyPr>
          <a:lstStyle/>
          <a:p>
            <a:pPr algn="ctr" rtl="0"/>
            <a:r>
              <a:rPr lang="cs-CZ" b="1" i="1" dirty="0">
                <a:solidFill>
                  <a:srgbClr val="FF0000"/>
                </a:solidFill>
              </a:rPr>
              <a:t>Navodila za</a:t>
            </a:r>
            <a:r>
              <a:rPr lang="cs-CZ" b="1" i="1" dirty="0" err="1">
                <a:solidFill>
                  <a:srgbClr val="FF0000"/>
                </a:solidFill>
              </a:rPr>
              <a:t>menedžerski</a:t>
            </a:r>
            <a:r>
              <a:rPr lang="cs-CZ" b="1" i="1" dirty="0">
                <a:solidFill>
                  <a:srgbClr val="FF0000"/>
                </a:solidFill>
              </a:rPr>
              <a:t>načrti velikih zveri na populacijski ravni</a:t>
            </a:r>
            <a:endParaRPr lang="cs-CZ" i="1" dirty="0">
              <a:solidFill>
                <a:srgbClr val="FF0000"/>
              </a:solidFill>
            </a:endParaRPr>
          </a:p>
        </p:txBody>
      </p:sp>
      <p:sp>
        <p:nvSpPr>
          <p:cNvPr id="6" name="TextovéPole 5"/>
          <p:cNvSpPr txBox="1"/>
          <p:nvPr/>
        </p:nvSpPr>
        <p:spPr>
          <a:xfrm>
            <a:off x="7680176" y="4221088"/>
            <a:ext cx="3528392" cy="369332"/>
          </a:xfrm>
          <a:prstGeom prst="rect">
            <a:avLst/>
          </a:prstGeom>
          <a:noFill/>
        </p:spPr>
        <p:txBody>
          <a:bodyPr wrap="square" rtlCol="0">
            <a:spAutoFit/>
          </a:bodyPr>
          <a:lstStyle/>
          <a:p>
            <a:pPr algn="ctr" rtl="0"/>
            <a:r>
              <a:rPr lang="cs-CZ" i="1" dirty="0">
                <a:solidFill>
                  <a:srgbClr val="FF0000"/>
                </a:solidFill>
              </a:rPr>
              <a:t>Financira Evropska komisija</a:t>
            </a:r>
          </a:p>
        </p:txBody>
      </p:sp>
      <p:sp>
        <p:nvSpPr>
          <p:cNvPr id="7" name="TextovéPole 6"/>
          <p:cNvSpPr txBox="1"/>
          <p:nvPr/>
        </p:nvSpPr>
        <p:spPr>
          <a:xfrm>
            <a:off x="263352" y="6597352"/>
            <a:ext cx="6048672" cy="215444"/>
          </a:xfrm>
          <a:prstGeom prst="rect">
            <a:avLst/>
          </a:prstGeom>
          <a:noFill/>
        </p:spPr>
        <p:txBody>
          <a:bodyPr wrap="square" rtlCol="0">
            <a:spAutoFit/>
          </a:bodyPr>
          <a:lstStyle/>
          <a:p>
            <a:pPr algn="l" rtl="0"/>
            <a:r>
              <a:rPr lang="cs-CZ" sz="800" dirty="0">
                <a:hlinkClick r:id="rId4"/>
              </a:rPr>
              <a:t>https://ec.europa.eu/environment/nature/conservation/species/carnivores/pdf/guidelines_for_population_level_management.pdf</a:t>
            </a:r>
            <a:endParaRPr lang="cs-CZ" sz="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75</a:t>
            </a:fld>
            <a:endParaRPr lang="en-US" dirty="0"/>
          </a:p>
        </p:txBody>
      </p:sp>
      <p:pic>
        <p:nvPicPr>
          <p:cNvPr id="3" name="Zástupný symbol pro obsah 3" descr="Finsko p.png">
            <a:extLst>
              <a:ext uri="{FF2B5EF4-FFF2-40B4-BE49-F238E27FC236}">
                <a16:creationId xmlns:a16="http://schemas.microsoft.com/office/drawing/2014/main" id="{486EA3A7-A829-4C91-9FEB-A06085988241}"/>
              </a:ext>
            </a:extLst>
          </p:cNvPr>
          <p:cNvPicPr>
            <a:picLocks noChangeAspect="1"/>
          </p:cNvPicPr>
          <p:nvPr/>
        </p:nvPicPr>
        <p:blipFill>
          <a:blip r:embed="rId2" cstate="print"/>
          <a:stretch>
            <a:fillRect/>
          </a:stretch>
        </p:blipFill>
        <p:spPr>
          <a:xfrm>
            <a:off x="0" y="0"/>
            <a:ext cx="2291602" cy="3171768"/>
          </a:xfrm>
          <a:prstGeom prst="rect">
            <a:avLst/>
          </a:prstGeom>
        </p:spPr>
      </p:pic>
      <p:pic>
        <p:nvPicPr>
          <p:cNvPr id="4" name="Obrázek 3" descr="Švédsko Plán.png"/>
          <p:cNvPicPr>
            <a:picLocks noChangeAspect="1"/>
          </p:cNvPicPr>
          <p:nvPr/>
        </p:nvPicPr>
        <p:blipFill>
          <a:blip r:embed="rId3" cstate="print"/>
          <a:stretch>
            <a:fillRect/>
          </a:stretch>
        </p:blipFill>
        <p:spPr>
          <a:xfrm>
            <a:off x="9834959" y="188640"/>
            <a:ext cx="2357041" cy="3240360"/>
          </a:xfrm>
          <a:prstGeom prst="rect">
            <a:avLst/>
          </a:prstGeom>
        </p:spPr>
      </p:pic>
      <p:pic>
        <p:nvPicPr>
          <p:cNvPr id="5" name="Obrázek 4" descr="Švýcarsko curych plán.png"/>
          <p:cNvPicPr>
            <a:picLocks noChangeAspect="1"/>
          </p:cNvPicPr>
          <p:nvPr/>
        </p:nvPicPr>
        <p:blipFill>
          <a:blip r:embed="rId4" cstate="print"/>
          <a:stretch>
            <a:fillRect/>
          </a:stretch>
        </p:blipFill>
        <p:spPr>
          <a:xfrm>
            <a:off x="4763852" y="332656"/>
            <a:ext cx="2664296" cy="2886612"/>
          </a:xfrm>
          <a:prstGeom prst="rect">
            <a:avLst/>
          </a:prstGeom>
        </p:spPr>
      </p:pic>
      <p:pic>
        <p:nvPicPr>
          <p:cNvPr id="6" name="Zástupný symbol pro obsah 3" descr="Francie plán.png"/>
          <p:cNvPicPr>
            <a:picLocks noChangeAspect="1"/>
          </p:cNvPicPr>
          <p:nvPr/>
        </p:nvPicPr>
        <p:blipFill>
          <a:blip r:embed="rId5" cstate="print"/>
          <a:stretch>
            <a:fillRect/>
          </a:stretch>
        </p:blipFill>
        <p:spPr>
          <a:xfrm>
            <a:off x="0" y="3212976"/>
            <a:ext cx="2372466" cy="3558080"/>
          </a:xfrm>
          <a:prstGeom prst="rect">
            <a:avLst/>
          </a:prstGeom>
        </p:spPr>
      </p:pic>
      <p:pic>
        <p:nvPicPr>
          <p:cNvPr id="7" name="Obrázek 6" descr="itálie.png"/>
          <p:cNvPicPr>
            <a:picLocks noChangeAspect="1"/>
          </p:cNvPicPr>
          <p:nvPr/>
        </p:nvPicPr>
        <p:blipFill>
          <a:blip r:embed="rId6" cstate="print"/>
          <a:stretch>
            <a:fillRect/>
          </a:stretch>
        </p:blipFill>
        <p:spPr>
          <a:xfrm>
            <a:off x="9527299" y="3907403"/>
            <a:ext cx="2664701" cy="2950597"/>
          </a:xfrm>
          <a:prstGeom prst="rect">
            <a:avLst/>
          </a:prstGeom>
        </p:spPr>
      </p:pic>
      <p:pic>
        <p:nvPicPr>
          <p:cNvPr id="8" name="Obrázek 7" descr="švýcar.png"/>
          <p:cNvPicPr>
            <a:picLocks noChangeAspect="1"/>
          </p:cNvPicPr>
          <p:nvPr/>
        </p:nvPicPr>
        <p:blipFill>
          <a:blip r:embed="rId7" cstate="print"/>
          <a:stretch>
            <a:fillRect/>
          </a:stretch>
        </p:blipFill>
        <p:spPr>
          <a:xfrm>
            <a:off x="4759419" y="3334075"/>
            <a:ext cx="2673162" cy="352392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255" y="532325"/>
            <a:ext cx="9649072" cy="785603"/>
          </a:xfrm>
        </p:spPr>
        <p:txBody>
          <a:bodyPr>
            <a:normAutofit fontScale="90000"/>
          </a:bodyPr>
          <a:lstStyle/>
          <a:p>
            <a:pPr algn="ctr" rtl="0"/>
            <a:r>
              <a:rPr lang="cs-CZ" b="1" dirty="0"/>
              <a:t>Realnost po mnenju</a:t>
            </a:r>
            <a:r>
              <a:rPr lang="cs-CZ" b="1" dirty="0" err="1"/>
              <a:t>Vau</a:t>
            </a:r>
            <a:r>
              <a:rPr lang="cs-CZ" b="1" dirty="0"/>
              <a:t>-</a:t>
            </a:r>
            <a:r>
              <a:rPr lang="cs-CZ" b="1" dirty="0" err="1"/>
              <a:t>Cogeca</a:t>
            </a:r>
            <a:br>
              <a:rPr lang="cs-CZ" b="1" dirty="0"/>
            </a:br>
            <a:endParaRPr lang="cs-CZ" dirty="0"/>
          </a:p>
        </p:txBody>
      </p:sp>
      <p:sp>
        <p:nvSpPr>
          <p:cNvPr id="3" name="Zástupný symbol pro obsah 2"/>
          <p:cNvSpPr>
            <a:spLocks noGrp="1"/>
          </p:cNvSpPr>
          <p:nvPr>
            <p:ph idx="1"/>
          </p:nvPr>
        </p:nvSpPr>
        <p:spPr>
          <a:xfrm>
            <a:off x="838200" y="1052736"/>
            <a:ext cx="10515600" cy="4351338"/>
          </a:xfrm>
        </p:spPr>
        <p:txBody>
          <a:bodyPr>
            <a:normAutofit fontScale="92500"/>
          </a:bodyPr>
          <a:lstStyle/>
          <a:p>
            <a:pPr algn="l" rtl="0"/>
            <a:endParaRPr lang="cs-CZ" dirty="0"/>
          </a:p>
          <a:p>
            <a:pPr algn="l" rtl="0"/>
            <a:r>
              <a:rPr lang="cs-CZ" dirty="0"/>
              <a:t>Sklicana številna srečanja platforme EU</a:t>
            </a:r>
            <a:r>
              <a:rPr lang="cs-CZ" i="1" dirty="0"/>
              <a:t>"Ljudje in velike zveri"</a:t>
            </a:r>
          </a:p>
          <a:p>
            <a:pPr algn="l" rtl="0"/>
            <a:r>
              <a:rPr lang="cs-CZ" b="1" dirty="0">
                <a:solidFill>
                  <a:srgbClr val="FF0000"/>
                </a:solidFill>
              </a:rPr>
              <a:t>V mnogih regijah Evrope pritisk velikih zveri vodi do konca paše in razmnoževanja, opuščeni pašniki pa se ponovno pogozdijo.</a:t>
            </a:r>
          </a:p>
          <a:p>
            <a:pPr algn="l" rtl="0"/>
            <a:r>
              <a:rPr lang="cs-CZ" dirty="0"/>
              <a:t>Trend v kmetijstvu je brezplačna stanovanja, ki so za ekološko kmetovanje celo obvezna. Nenehni napadi velikih živali so nenehno tveganje, zato je celoletno bivanje živali na prostem,</a:t>
            </a:r>
            <a:br>
              <a:rPr lang="cs-CZ" dirty="0"/>
            </a:br>
            <a:r>
              <a:rPr lang="cs-CZ" dirty="0"/>
              <a:t>čeprav bi bilo primerno in zaželeno, ni mogoče.</a:t>
            </a:r>
          </a:p>
          <a:p>
            <a:pPr algn="l" rtl="0"/>
            <a:r>
              <a:rPr lang="cs-CZ" b="1" dirty="0">
                <a:solidFill>
                  <a:srgbClr val="FF0000"/>
                </a:solidFill>
              </a:rPr>
              <a:t>Dialog z naravovarstveniki ne poteka konstruktivno, prevladali so le njihovi interesi, zato</a:t>
            </a:r>
            <a:r>
              <a:rPr lang="cs-CZ" b="1" dirty="0" err="1">
                <a:solidFill>
                  <a:srgbClr val="FF0000"/>
                </a:solidFill>
              </a:rPr>
              <a:t>Vau</a:t>
            </a:r>
            <a:r>
              <a:rPr lang="cs-CZ" b="1" dirty="0">
                <a:solidFill>
                  <a:srgbClr val="FF0000"/>
                </a:solidFill>
              </a:rPr>
              <a:t>-</a:t>
            </a:r>
            <a:r>
              <a:rPr lang="cs-CZ" b="1" dirty="0" err="1">
                <a:solidFill>
                  <a:srgbClr val="FF0000"/>
                </a:solidFill>
              </a:rPr>
              <a:t>Cogeca</a:t>
            </a:r>
            <a:r>
              <a:rPr lang="cs-CZ" b="1" dirty="0">
                <a:solidFill>
                  <a:srgbClr val="FF0000"/>
                </a:solidFill>
              </a:rPr>
              <a:t>je prekinil sodelovanje na tej platformi</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76</a:t>
            </a:fld>
            <a:endParaRPr lang="en-US" dirty="0"/>
          </a:p>
        </p:txBody>
      </p:sp>
      <p:sp>
        <p:nvSpPr>
          <p:cNvPr id="8" name="Obdélník 7">
            <a:extLst>
              <a:ext uri="{FF2B5EF4-FFF2-40B4-BE49-F238E27FC236}">
                <a16:creationId xmlns:a16="http://schemas.microsoft.com/office/drawing/2014/main" id="{77D6D555-85F7-485B-AE45-D55DE8160D0D}"/>
              </a:ext>
            </a:extLst>
          </p:cNvPr>
          <p:cNvSpPr/>
          <p:nvPr/>
        </p:nvSpPr>
        <p:spPr>
          <a:xfrm>
            <a:off x="5584526" y="6630218"/>
            <a:ext cx="1303562" cy="200055"/>
          </a:xfrm>
          <a:prstGeom prst="rect">
            <a:avLst/>
          </a:prstGeom>
        </p:spPr>
        <p:txBody>
          <a:bodyPr wrap="none">
            <a:spAutoFit/>
          </a:bodyPr>
          <a:lstStyle/>
          <a:p>
            <a:pPr lvl="0" algn="l" defTabSz="457200" rtl="0">
              <a:defRPr/>
            </a:pPr>
            <a:r>
              <a:rPr kumimoji="0" lang="cs-CZ" sz="700" b="0" i="0" u="none" strike="noStrike" kern="1200" cap="none" spc="0" normalizeH="0" baseline="0" noProof="0" dirty="0">
                <a:ln>
                  <a:noFill/>
                </a:ln>
                <a:solidFill>
                  <a:prstClr val="black"/>
                </a:solidFill>
                <a:effectLst/>
                <a:uLnTx/>
                <a:uFillTx/>
                <a:latin typeface="Calibri" panose="020F0502020204030204"/>
                <a:ea typeface="+mn-ea"/>
                <a:cs typeface="+mn-cs"/>
              </a:rPr>
              <a:t>Vir slike:</a:t>
            </a:r>
            <a:r>
              <a:rPr lang="cs-CZ" sz="700" dirty="0">
                <a:solidFill>
                  <a:prstClr val="black"/>
                </a:solidFill>
              </a:rPr>
              <a:t>copa-cogeca.eu</a:t>
            </a:r>
            <a:endParaRPr kumimoji="0" lang="cs-CZ" sz="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10375559" y="6577607"/>
            <a:ext cx="1956481" cy="307777"/>
          </a:xfrm>
          <a:prstGeom prst="rect">
            <a:avLst/>
          </a:prstGeom>
          <a:noFill/>
        </p:spPr>
        <p:txBody>
          <a:bodyPr wrap="square" rtlCol="0">
            <a:spAutoFit/>
          </a:bodyPr>
          <a:lstStyle/>
          <a:p>
            <a:pPr algn="l" rtl="0"/>
            <a:r>
              <a:rPr lang="cs-CZ" sz="600" dirty="0"/>
              <a:t>http://www.</a:t>
            </a:r>
            <a:r>
              <a:rPr lang="cs-CZ" sz="600" dirty="0" err="1"/>
              <a:t>agris.cz</a:t>
            </a:r>
            <a:r>
              <a:rPr lang="cs-CZ" sz="600" dirty="0"/>
              <a:t>/</a:t>
            </a:r>
            <a:r>
              <a:rPr lang="cs-CZ" sz="600" dirty="0" err="1"/>
              <a:t>kmetijstvo</a:t>
            </a:r>
            <a:r>
              <a:rPr lang="cs-CZ" sz="600" dirty="0"/>
              <a:t>/</a:t>
            </a:r>
            <a:r>
              <a:rPr lang="cs-CZ" sz="700" dirty="0"/>
              <a:t>položaj-</a:t>
            </a:r>
            <a:r>
              <a:rPr lang="cs-CZ" sz="700" dirty="0" err="1"/>
              <a:t>policaj</a:t>
            </a:r>
            <a:r>
              <a:rPr lang="cs-CZ" sz="700" dirty="0"/>
              <a:t>-</a:t>
            </a:r>
            <a:r>
              <a:rPr lang="cs-CZ" sz="700" dirty="0" err="1"/>
              <a:t>cogeca</a:t>
            </a:r>
            <a:r>
              <a:rPr lang="cs-CZ" sz="700" dirty="0"/>
              <a:t>-na-situacijo-</a:t>
            </a:r>
            <a:r>
              <a:rPr lang="cs-CZ" sz="700" dirty="0" err="1"/>
              <a:t>velike</a:t>
            </a:r>
            <a:r>
              <a:rPr lang="cs-CZ" sz="700" dirty="0"/>
              <a:t>-</a:t>
            </a:r>
            <a:r>
              <a:rPr lang="cs-CZ" sz="700" dirty="0" err="1"/>
              <a:t>plenilec</a:t>
            </a:r>
            <a:r>
              <a:rPr lang="cs-CZ" sz="600" dirty="0"/>
              <a:t>?id_a=200008</a:t>
            </a:r>
          </a:p>
        </p:txBody>
      </p:sp>
      <p:pic>
        <p:nvPicPr>
          <p:cNvPr id="14" name="Obrázek 13" descr="th (16).jpg"/>
          <p:cNvPicPr>
            <a:picLocks noChangeAspect="1"/>
          </p:cNvPicPr>
          <p:nvPr/>
        </p:nvPicPr>
        <p:blipFill>
          <a:blip r:embed="rId2" cstate="print"/>
          <a:stretch>
            <a:fillRect/>
          </a:stretch>
        </p:blipFill>
        <p:spPr>
          <a:xfrm>
            <a:off x="9300455" y="58641"/>
            <a:ext cx="2695290" cy="1453926"/>
          </a:xfrm>
          <a:prstGeom prst="rect">
            <a:avLst/>
          </a:prstGeom>
        </p:spPr>
      </p:pic>
      <p:pic>
        <p:nvPicPr>
          <p:cNvPr id="15" name="Obrázek 14" descr="th (21).jpg"/>
          <p:cNvPicPr>
            <a:picLocks noChangeAspect="1"/>
          </p:cNvPicPr>
          <p:nvPr/>
        </p:nvPicPr>
        <p:blipFill>
          <a:blip r:embed="rId3" cstate="print"/>
          <a:stretch>
            <a:fillRect/>
          </a:stretch>
        </p:blipFill>
        <p:spPr>
          <a:xfrm>
            <a:off x="4748758" y="5279613"/>
            <a:ext cx="2826045" cy="1354633"/>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77</a:t>
            </a:fld>
            <a:endParaRPr lang="en-US" dirty="0"/>
          </a:p>
        </p:txBody>
      </p:sp>
      <p:pic>
        <p:nvPicPr>
          <p:cNvPr id="3" name="Obrázek 2" descr="life.png"/>
          <p:cNvPicPr>
            <a:picLocks noChangeAspect="1"/>
          </p:cNvPicPr>
          <p:nvPr/>
        </p:nvPicPr>
        <p:blipFill>
          <a:blip r:embed="rId2" cstate="print"/>
          <a:stretch>
            <a:fillRect/>
          </a:stretch>
        </p:blipFill>
        <p:spPr>
          <a:xfrm>
            <a:off x="0" y="260648"/>
            <a:ext cx="12192000" cy="3312368"/>
          </a:xfrm>
          <a:prstGeom prst="rect">
            <a:avLst/>
          </a:prstGeom>
        </p:spPr>
      </p:pic>
      <p:sp>
        <p:nvSpPr>
          <p:cNvPr id="4" name="TextovéPole 3"/>
          <p:cNvSpPr txBox="1"/>
          <p:nvPr/>
        </p:nvSpPr>
        <p:spPr>
          <a:xfrm>
            <a:off x="947428" y="4005064"/>
            <a:ext cx="10621180" cy="954107"/>
          </a:xfrm>
          <a:prstGeom prst="rect">
            <a:avLst/>
          </a:prstGeom>
          <a:noFill/>
        </p:spPr>
        <p:txBody>
          <a:bodyPr wrap="square" rtlCol="0">
            <a:spAutoFit/>
          </a:bodyPr>
          <a:lstStyle/>
          <a:p>
            <a:pPr algn="ctr" rtl="0"/>
            <a:r>
              <a:rPr lang="cs-CZ" sz="2800" b="1" dirty="0">
                <a:solidFill>
                  <a:srgbClr val="FF0000"/>
                </a:solidFill>
              </a:rPr>
              <a:t>Od 87 milijard kron v preteklosti in 135 milijard kron v trenutnem obdobju načrtovanja je velik del namenjen projektom, povezanim z volkovi</a:t>
            </a:r>
          </a:p>
        </p:txBody>
      </p:sp>
      <p:pic>
        <p:nvPicPr>
          <p:cNvPr id="5" name="Obrázek 4" descr="life.jpg"/>
          <p:cNvPicPr>
            <a:picLocks noChangeAspect="1"/>
          </p:cNvPicPr>
          <p:nvPr/>
        </p:nvPicPr>
        <p:blipFill>
          <a:blip r:embed="rId3" cstate="print"/>
          <a:stretch>
            <a:fillRect/>
          </a:stretch>
        </p:blipFill>
        <p:spPr>
          <a:xfrm>
            <a:off x="3886200" y="4949527"/>
            <a:ext cx="4419600" cy="1647825"/>
          </a:xfrm>
          <a:prstGeom prst="rect">
            <a:avLst/>
          </a:prstGeom>
        </p:spPr>
      </p:pic>
      <p:sp>
        <p:nvSpPr>
          <p:cNvPr id="6" name="TextovéPole 5">
            <a:extLst>
              <a:ext uri="{FF2B5EF4-FFF2-40B4-BE49-F238E27FC236}">
                <a16:creationId xmlns:a16="http://schemas.microsoft.com/office/drawing/2014/main" id="{04F60C82-4BF1-7256-0B01-DC7FC09EF8BB}"/>
              </a:ext>
            </a:extLst>
          </p:cNvPr>
          <p:cNvSpPr txBox="1"/>
          <p:nvPr/>
        </p:nvSpPr>
        <p:spPr>
          <a:xfrm>
            <a:off x="7176120" y="2260306"/>
            <a:ext cx="2520280" cy="1477328"/>
          </a:xfrm>
          <a:prstGeom prst="rect">
            <a:avLst/>
          </a:prstGeom>
          <a:noFill/>
        </p:spPr>
        <p:txBody>
          <a:bodyPr wrap="square" rtlCol="0">
            <a:spAutoFit/>
          </a:bodyPr>
          <a:lstStyle/>
          <a:p>
            <a:pPr algn="l" rtl="0"/>
            <a:r>
              <a:rPr lang="cs-CZ" dirty="0">
                <a:solidFill>
                  <a:schemeClr val="bg1"/>
                </a:solidFill>
                <a:latin typeface="Noto Sans" panose="020B0502040504020204" pitchFamily="34" charset="0"/>
              </a:rPr>
              <a:t>IN</a:t>
            </a:r>
            <a:r>
              <a:rPr lang="cs-CZ" b="0" i="0" dirty="0">
                <a:solidFill>
                  <a:schemeClr val="bg1"/>
                </a:solidFill>
                <a:effectLst/>
                <a:latin typeface="Noto Sans" panose="020B0502040504020204" pitchFamily="34" charset="0"/>
              </a:rPr>
              <a:t>programsko obdobje 2021–2027 je vredno 5,4 milijarde EUR.</a:t>
            </a:r>
          </a:p>
          <a:p>
            <a:pPr algn="l" rtl="0"/>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20F67BF-AE54-4C09-BF7F-4F3536C4BF2B}"/>
              </a:ext>
            </a:extLst>
          </p:cNvPr>
          <p:cNvSpPr>
            <a:spLocks noGrp="1"/>
          </p:cNvSpPr>
          <p:nvPr>
            <p:ph type="sldNum" sz="quarter" idx="12"/>
          </p:nvPr>
        </p:nvSpPr>
        <p:spPr/>
        <p:txBody>
          <a:bodyPr/>
          <a:lstStyle/>
          <a:p>
            <a:pPr algn="l" rtl="0"/>
            <a:fld id="{4FAB73BC-B049-4115-A692-8D63A059BFB8}" type="slidenum">
              <a:rPr lang="en-US" smtClean="0"/>
              <a:pPr algn="l" rtl="0"/>
              <a:t>78</a:t>
            </a:fld>
            <a:endParaRPr lang="en-US" dirty="0"/>
          </a:p>
        </p:txBody>
      </p:sp>
      <p:sp>
        <p:nvSpPr>
          <p:cNvPr id="3" name="TextovéPole 2">
            <a:extLst>
              <a:ext uri="{FF2B5EF4-FFF2-40B4-BE49-F238E27FC236}">
                <a16:creationId xmlns:a16="http://schemas.microsoft.com/office/drawing/2014/main" id="{F138A864-A8AC-42F7-A0B8-158443B71C8E}"/>
              </a:ext>
            </a:extLst>
          </p:cNvPr>
          <p:cNvSpPr txBox="1"/>
          <p:nvPr/>
        </p:nvSpPr>
        <p:spPr>
          <a:xfrm>
            <a:off x="416714" y="242435"/>
            <a:ext cx="11358570" cy="584775"/>
          </a:xfrm>
          <a:prstGeom prst="rect">
            <a:avLst/>
          </a:prstGeom>
          <a:noFill/>
        </p:spPr>
        <p:txBody>
          <a:bodyPr wrap="square" rtlCol="0">
            <a:spAutoFit/>
          </a:bodyPr>
          <a:lstStyle/>
          <a:p>
            <a:pPr algn="ctr" rtl="0"/>
            <a:r>
              <a:rPr lang="cs-CZ" sz="3200" b="1" dirty="0">
                <a:solidFill>
                  <a:srgbClr val="00B0F0"/>
                </a:solidFill>
              </a:rPr>
              <a:t>Volkovi so odličen trgovski artikel za določene skupine aktivistov</a:t>
            </a:r>
          </a:p>
        </p:txBody>
      </p:sp>
      <p:sp>
        <p:nvSpPr>
          <p:cNvPr id="4" name="TextovéPole 3">
            <a:extLst>
              <a:ext uri="{FF2B5EF4-FFF2-40B4-BE49-F238E27FC236}">
                <a16:creationId xmlns:a16="http://schemas.microsoft.com/office/drawing/2014/main" id="{5AF87152-D40D-465B-89E0-7B9D3A8DA139}"/>
              </a:ext>
            </a:extLst>
          </p:cNvPr>
          <p:cNvSpPr txBox="1"/>
          <p:nvPr/>
        </p:nvSpPr>
        <p:spPr>
          <a:xfrm>
            <a:off x="0" y="977958"/>
            <a:ext cx="12191999" cy="5906810"/>
          </a:xfrm>
          <a:prstGeom prst="rect">
            <a:avLst/>
          </a:prstGeom>
          <a:noFill/>
        </p:spPr>
        <p:txBody>
          <a:bodyPr wrap="square" rtlCol="0">
            <a:spAutoFit/>
          </a:bodyPr>
          <a:lstStyle/>
          <a:p>
            <a:pPr algn="ctr" rtl="0">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Dobesedno nad desettisoči trupel, neizmernim živalskim in človeškim trpljenjem ter uničenjem nenadomestljivih habitatov promovirajo svoj ideološki pogled na sobivanje z volkovi.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7000"/>
              </a:lnSpc>
              <a:spcAft>
                <a:spcPts val="800"/>
              </a:spcAft>
            </a:pPr>
            <a:r>
              <a:rPr lang="cs-CZ"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Absurdno je, da Nemčija spada med države z največjo gostoto volkov</a:t>
            </a:r>
            <a:r>
              <a:rPr lang="cs-CZ"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na</a:t>
            </a:r>
            <a:r>
              <a:rPr lang="cs-CZ"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 svetu, pa vendarle po mnenju naravovarstvenikov ne dosega ugodnega populacijskega stanja.</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 celotni Nemčiji brez naseljenih območij je gostota 0,33 volka na 100 km,</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 severni polovici Nemčije je 0,87 volka na 100 km²,</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 Brandenburgu celo 1,33 volka na 100 km².</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Na Aljaski živi od 0,40 do 0,46 volka na 100 km².</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 Evropi je največ volkov zaradi zaščite v Romuniji - celo 1,17 volka na 100 km².</a:t>
            </a:r>
          </a:p>
          <a:p>
            <a:pPr algn="ctr" rtl="0">
              <a:lnSpc>
                <a:spcPct val="107000"/>
              </a:lnSpc>
              <a:spcAft>
                <a:spcPts val="800"/>
              </a:spcAft>
            </a:pPr>
            <a:r>
              <a:rPr lang="cs-CZ"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Aljaska -</a:t>
            </a:r>
            <a:r>
              <a:rPr lang="cs-CZ" sz="2000" b="1" i="0" dirty="0">
                <a:solidFill>
                  <a:srgbClr val="FF0000"/>
                </a:solidFill>
                <a:effectLst/>
                <a:latin typeface="Arial" panose="020B0604020202020204" pitchFamily="34" charset="0"/>
              </a:rPr>
              <a:t>0,49 prebivalcev/km²</a:t>
            </a:r>
            <a:r>
              <a:rPr lang="cs-CZ" sz="2000" b="1" i="0" dirty="0">
                <a:solidFill>
                  <a:srgbClr val="FF0000"/>
                </a:solidFill>
                <a:latin typeface="Calibri" panose="020F0502020204030204" pitchFamily="34" charset="0"/>
                <a:cs typeface="Times New Roman" panose="02020603050405020304" pitchFamily="18" charset="0"/>
              </a:rPr>
              <a:t> </a:t>
            </a:r>
          </a:p>
          <a:p>
            <a:pPr algn="ctr" rtl="0">
              <a:lnSpc>
                <a:spcPct val="107000"/>
              </a:lnSpc>
              <a:spcAft>
                <a:spcPts val="800"/>
              </a:spcAft>
            </a:pPr>
            <a:r>
              <a:rPr lang="cs-CZ" sz="2800" b="1" i="0" dirty="0">
                <a:solidFill>
                  <a:srgbClr val="92D050"/>
                </a:solidFill>
                <a:effectLst/>
                <a:latin typeface="Arial" panose="020B0604020202020204" pitchFamily="34" charset="0"/>
              </a:rPr>
              <a:t>Romunija - 82 prebivalcev/km²</a:t>
            </a:r>
            <a:r>
              <a:rPr lang="cs-CZ" b="0" i="0" dirty="0">
                <a:solidFill>
                  <a:srgbClr val="202122"/>
                </a:solidFill>
                <a:effectLst/>
                <a:latin typeface="Arial" panose="020B0604020202020204" pitchFamily="34" charset="0"/>
              </a:rPr>
              <a:t> </a:t>
            </a:r>
          </a:p>
          <a:p>
            <a:pPr algn="ctr" rtl="0">
              <a:lnSpc>
                <a:spcPct val="107000"/>
              </a:lnSpc>
              <a:spcAft>
                <a:spcPts val="800"/>
              </a:spcAft>
            </a:pPr>
            <a:r>
              <a:rPr lang="cs-CZ" sz="3600" b="1" i="0" dirty="0">
                <a:solidFill>
                  <a:srgbClr val="00B0F0"/>
                </a:solidFill>
                <a:latin typeface="Calibri" panose="020F0502020204030204" pitchFamily="34" charset="0"/>
                <a:cs typeface="Times New Roman" panose="02020603050405020304" pitchFamily="18" charset="0"/>
              </a:rPr>
              <a:t>Nemčija -</a:t>
            </a:r>
            <a:r>
              <a:rPr lang="cs-CZ" sz="3600" b="1" i="0" dirty="0">
                <a:solidFill>
                  <a:srgbClr val="00B0F0"/>
                </a:solidFill>
                <a:effectLst/>
                <a:latin typeface="Arial" panose="020B0604020202020204" pitchFamily="34" charset="0"/>
              </a:rPr>
              <a:t>227 prebivalcev/km²</a:t>
            </a:r>
            <a:endParaRPr lang="cs-CZ" sz="3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46965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5CFC11E-A1F3-4E58-8924-BAE60B8B2F27}"/>
              </a:ext>
            </a:extLst>
          </p:cNvPr>
          <p:cNvSpPr>
            <a:spLocks noGrp="1"/>
          </p:cNvSpPr>
          <p:nvPr>
            <p:ph type="sldNum" sz="quarter" idx="12"/>
          </p:nvPr>
        </p:nvSpPr>
        <p:spPr/>
        <p:txBody>
          <a:bodyPr/>
          <a:lstStyle/>
          <a:p>
            <a:pPr algn="l" rtl="0"/>
            <a:r>
              <a:rPr lang="en-US" sz="600" dirty="0">
                <a:solidFill>
                  <a:schemeClr val="accent1"/>
                </a:solidFill>
              </a:rPr>
              <a:t>https://multimedia.europarl.europa.eu/webstreaming/committee-on-agriculture-and-rural-development_20220110-1545-COMMITTEE-AGRI</a:t>
            </a:r>
            <a:fld id="{4FAB73BC-B049-4115-A692-8D63A059BFB8}" type="slidenum">
              <a:rPr lang="en-US" sz="600" smtClean="0">
                <a:solidFill>
                  <a:schemeClr val="accent1"/>
                </a:solidFill>
              </a:rPr>
              <a:pPr algn="l" rtl="0"/>
              <a:t>79</a:t>
            </a:fld>
            <a:endParaRPr lang="en-US" sz="600" dirty="0">
              <a:solidFill>
                <a:schemeClr val="accent1"/>
              </a:solidFill>
            </a:endParaRPr>
          </a:p>
        </p:txBody>
      </p:sp>
      <p:pic>
        <p:nvPicPr>
          <p:cNvPr id="4" name="Obrázek 3">
            <a:extLst>
              <a:ext uri="{FF2B5EF4-FFF2-40B4-BE49-F238E27FC236}">
                <a16:creationId xmlns:a16="http://schemas.microsoft.com/office/drawing/2014/main" id="{33D5B498-B2C7-4ECC-8F33-6094A5385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3961" cy="6858000"/>
          </a:xfrm>
          <a:prstGeom prst="rect">
            <a:avLst/>
          </a:prstGeom>
        </p:spPr>
      </p:pic>
      <p:sp>
        <p:nvSpPr>
          <p:cNvPr id="5" name="TextovéPole 4">
            <a:extLst>
              <a:ext uri="{FF2B5EF4-FFF2-40B4-BE49-F238E27FC236}">
                <a16:creationId xmlns:a16="http://schemas.microsoft.com/office/drawing/2014/main" id="{A0470D2E-E0E7-4444-A865-02953388D457}"/>
              </a:ext>
            </a:extLst>
          </p:cNvPr>
          <p:cNvSpPr txBox="1"/>
          <p:nvPr/>
        </p:nvSpPr>
        <p:spPr>
          <a:xfrm>
            <a:off x="7248128" y="404664"/>
            <a:ext cx="4608512" cy="5416868"/>
          </a:xfrm>
          <a:prstGeom prst="rect">
            <a:avLst/>
          </a:prstGeom>
          <a:noFill/>
        </p:spPr>
        <p:txBody>
          <a:bodyPr wrap="square" rtlCol="0">
            <a:spAutoFit/>
          </a:bodyPr>
          <a:lstStyle/>
          <a:p>
            <a:pPr algn="l" rtl="0"/>
            <a:r>
              <a:rPr lang="cs-CZ" dirty="0"/>
              <a:t>10. januarja 2022 se je v Bruslju sestal odbor EP za kmetijstvo in razvoj podeželja, ki mu predseduje nemški poslanec Norbert LINS. V 9. točki je bilo obravnavano stanje v zvezi z volkovi in ​​zaščito pašnih živali.</a:t>
            </a:r>
          </a:p>
          <a:p>
            <a:pPr algn="l" rtl="0"/>
            <a:endParaRPr lang="cs-CZ" dirty="0"/>
          </a:p>
          <a:p>
            <a:pPr algn="l" rtl="0"/>
            <a:r>
              <a:rPr lang="cs-CZ" sz="2000" b="1" dirty="0">
                <a:solidFill>
                  <a:srgbClr val="FF0000"/>
                </a:solidFill>
              </a:rPr>
              <a:t>Predlagana je revizija Habitatne direktive iz leta 1992 zaradi drugačnega statusa v primerjavi s časom sprejema. Predvsem gre za volkove. Predlagana bodo območja brez volkov, zmanjšanje njihove zaščite in enostavnejša dovoljenja za odstrel.</a:t>
            </a:r>
          </a:p>
          <a:p>
            <a:pPr algn="l" rtl="0"/>
            <a:endParaRPr lang="cs-CZ" sz="2000" dirty="0"/>
          </a:p>
          <a:p>
            <a:pPr algn="l" rtl="0"/>
            <a:r>
              <a:rPr lang="cs-CZ" sz="2000" b="1" dirty="0">
                <a:solidFill>
                  <a:srgbClr val="00B050"/>
                </a:solidFill>
              </a:rPr>
              <a:t>"Volkovi niso več ogrožena vrsta, nasprotno, ogrožajo druge živali."</a:t>
            </a:r>
          </a:p>
          <a:p>
            <a:pPr algn="l" rtl="0"/>
            <a:endParaRPr lang="cs-CZ" dirty="0"/>
          </a:p>
          <a:p>
            <a:pPr algn="l" rtl="0"/>
            <a:r>
              <a:rPr lang="cs-CZ" sz="2000" b="1" dirty="0">
                <a:solidFill>
                  <a:srgbClr val="FF0000"/>
                </a:solidFill>
              </a:rPr>
              <a:t>"Naravovarstveniki obravnavajo težave z volkovi, kot da živijo na drugem planetu."</a:t>
            </a:r>
          </a:p>
        </p:txBody>
      </p:sp>
    </p:spTree>
    <p:extLst>
      <p:ext uri="{BB962C8B-B14F-4D97-AF65-F5344CB8AC3E}">
        <p14:creationId xmlns:p14="http://schemas.microsoft.com/office/powerpoint/2010/main" val="72345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C02A014-7717-4FAE-BFF5-78B5E63017D4}"/>
              </a:ext>
            </a:extLst>
          </p:cNvPr>
          <p:cNvSpPr>
            <a:spLocks noGrp="1"/>
          </p:cNvSpPr>
          <p:nvPr>
            <p:ph type="sldNum" sz="quarter" idx="12"/>
          </p:nvPr>
        </p:nvSpPr>
        <p:spPr/>
        <p:txBody>
          <a:bodyPr/>
          <a:lstStyle/>
          <a:p>
            <a:fld id="{4FAB73BC-B049-4115-A692-8D63A059BFB8}" type="slidenum">
              <a:rPr lang="en-US" smtClean="0"/>
              <a:pPr algn="l" rtl="0"/>
              <a:t>8</a:t>
            </a:fld>
            <a:endParaRPr lang="en-US" dirty="0"/>
          </a:p>
        </p:txBody>
      </p:sp>
      <p:pic>
        <p:nvPicPr>
          <p:cNvPr id="4" name="Obrázek 3">
            <a:extLst>
              <a:ext uri="{FF2B5EF4-FFF2-40B4-BE49-F238E27FC236}">
                <a16:creationId xmlns:a16="http://schemas.microsoft.com/office/drawing/2014/main" id="{097ED3DF-ACC6-4603-8939-A50C23805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612417"/>
            <a:ext cx="7362676" cy="6048514"/>
          </a:xfrm>
          <a:prstGeom prst="rect">
            <a:avLst/>
          </a:prstGeom>
        </p:spPr>
      </p:pic>
      <p:sp>
        <p:nvSpPr>
          <p:cNvPr id="5" name="TextovéPole 4">
            <a:extLst>
              <a:ext uri="{FF2B5EF4-FFF2-40B4-BE49-F238E27FC236}">
                <a16:creationId xmlns:a16="http://schemas.microsoft.com/office/drawing/2014/main" id="{6EEC1BC7-A7BC-4C75-A827-CD548914A0F8}"/>
              </a:ext>
            </a:extLst>
          </p:cNvPr>
          <p:cNvSpPr txBox="1"/>
          <p:nvPr/>
        </p:nvSpPr>
        <p:spPr>
          <a:xfrm>
            <a:off x="8256240" y="908720"/>
            <a:ext cx="3600400" cy="3385542"/>
          </a:xfrm>
          <a:prstGeom prst="rect">
            <a:avLst/>
          </a:prstGeom>
          <a:noFill/>
        </p:spPr>
        <p:txBody>
          <a:bodyPr wrap="square" rtlCol="0">
            <a:spAutoFit/>
          </a:bodyPr>
          <a:lstStyle/>
          <a:p>
            <a:pPr algn="ctr" rtl="0"/>
            <a:r>
              <a:rPr lang="cs-CZ" sz="4400" dirty="0"/>
              <a:t>OWAD</a:t>
            </a:r>
            <a:r>
              <a:rPr lang="cs-CZ" dirty="0"/>
              <a:t> </a:t>
            </a:r>
          </a:p>
          <a:p>
            <a:pPr algn="ctr" rtl="0"/>
            <a:r>
              <a:rPr lang="cs-CZ" b="1" i="0" dirty="0">
                <a:solidFill>
                  <a:srgbClr val="212529"/>
                </a:solidFill>
                <a:effectLst/>
                <a:latin typeface="etelka_textregular"/>
              </a:rPr>
              <a:t>Ime projekta:</a:t>
            </a:r>
          </a:p>
          <a:p>
            <a:pPr algn="l" rtl="0"/>
            <a:endParaRPr lang="cs-CZ" sz="2400" b="1" i="0" dirty="0">
              <a:solidFill>
                <a:srgbClr val="FF0000"/>
              </a:solidFill>
              <a:effectLst/>
              <a:latin typeface="etelka_textregular"/>
            </a:endParaRPr>
          </a:p>
          <a:p>
            <a:pPr algn="ctr" rtl="0"/>
            <a:r>
              <a:rPr lang="cs-CZ" sz="2400" b="1" i="0" dirty="0">
                <a:solidFill>
                  <a:srgbClr val="FF0000"/>
                </a:solidFill>
                <a:effectLst/>
                <a:latin typeface="etelka_textregular"/>
              </a:rPr>
              <a:t>Objektivno sprejemanje volka v s človekom spremenjeno čezmejno pokrajino</a:t>
            </a:r>
          </a:p>
          <a:p>
            <a:pPr algn="l" rtl="0"/>
            <a:endParaRPr lang="cs-CZ" sz="2400" b="1" dirty="0">
              <a:solidFill>
                <a:srgbClr val="FF0000"/>
              </a:solidFill>
              <a:latin typeface="etelka_textregular"/>
            </a:endParaRPr>
          </a:p>
          <a:p>
            <a:pPr algn="ctr" rtl="0"/>
            <a:r>
              <a:rPr lang="cs-CZ" sz="3200" b="1" dirty="0">
                <a:solidFill>
                  <a:srgbClr val="FF0000"/>
                </a:solidFill>
              </a:rPr>
              <a:t>22 milijonov kron</a:t>
            </a:r>
          </a:p>
        </p:txBody>
      </p:sp>
      <p:sp>
        <p:nvSpPr>
          <p:cNvPr id="6" name="TextovéPole 5">
            <a:extLst>
              <a:ext uri="{FF2B5EF4-FFF2-40B4-BE49-F238E27FC236}">
                <a16:creationId xmlns:a16="http://schemas.microsoft.com/office/drawing/2014/main" id="{620A3DD9-8475-4B56-A950-11C693E3F7C8}"/>
              </a:ext>
            </a:extLst>
          </p:cNvPr>
          <p:cNvSpPr txBox="1"/>
          <p:nvPr/>
        </p:nvSpPr>
        <p:spPr>
          <a:xfrm>
            <a:off x="8256240" y="4765572"/>
            <a:ext cx="3528392" cy="1323439"/>
          </a:xfrm>
          <a:prstGeom prst="rect">
            <a:avLst/>
          </a:prstGeom>
          <a:noFill/>
        </p:spPr>
        <p:txBody>
          <a:bodyPr wrap="square" rtlCol="0">
            <a:spAutoFit/>
          </a:bodyPr>
          <a:lstStyle/>
          <a:p>
            <a:pPr algn="ctr" rtl="0"/>
            <a:r>
              <a:rPr lang="cs-CZ"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VARSTVO SV</a:t>
            </a:r>
            <a:r>
              <a:rPr lang="cs-CZ"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OGLAS NE uspe</a:t>
            </a:r>
            <a:endParaRPr lang="cs-CZ" sz="4000" dirty="0"/>
          </a:p>
        </p:txBody>
      </p:sp>
      <p:sp>
        <p:nvSpPr>
          <p:cNvPr id="3" name="TextovéPole 2">
            <a:extLst>
              <a:ext uri="{FF2B5EF4-FFF2-40B4-BE49-F238E27FC236}">
                <a16:creationId xmlns:a16="http://schemas.microsoft.com/office/drawing/2014/main" id="{3A6803DF-7431-22D4-2E06-778066107A30}"/>
              </a:ext>
            </a:extLst>
          </p:cNvPr>
          <p:cNvSpPr txBox="1"/>
          <p:nvPr/>
        </p:nvSpPr>
        <p:spPr>
          <a:xfrm>
            <a:off x="1415480" y="164819"/>
            <a:ext cx="9361040" cy="738664"/>
          </a:xfrm>
          <a:prstGeom prst="rect">
            <a:avLst/>
          </a:prstGeom>
          <a:noFill/>
        </p:spPr>
        <p:txBody>
          <a:bodyPr wrap="square" rtlCol="0">
            <a:spAutoFit/>
          </a:bodyPr>
          <a:lstStyle/>
          <a:p>
            <a:pPr algn="ctr" rtl="0"/>
            <a:r>
              <a:rPr lang="cs-CZ"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Naši zaščitniki volkov nam za zgled sobivanja z volkovi dajejo Saško.</a:t>
            </a:r>
          </a:p>
          <a:p>
            <a:pPr algn="l" rtl="0"/>
            <a:endParaRPr lang="cs-CZ" dirty="0"/>
          </a:p>
        </p:txBody>
      </p:sp>
    </p:spTree>
    <p:extLst>
      <p:ext uri="{BB962C8B-B14F-4D97-AF65-F5344CB8AC3E}">
        <p14:creationId xmlns:p14="http://schemas.microsoft.com/office/powerpoint/2010/main" val="4274843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59A0028-A5A8-A14B-25D4-D61E063497D4}"/>
              </a:ext>
            </a:extLst>
          </p:cNvPr>
          <p:cNvSpPr>
            <a:spLocks noGrp="1"/>
          </p:cNvSpPr>
          <p:nvPr>
            <p:ph type="sldNum" sz="quarter" idx="12"/>
          </p:nvPr>
        </p:nvSpPr>
        <p:spPr/>
        <p:txBody>
          <a:bodyPr/>
          <a:lstStyle/>
          <a:p>
            <a:pPr algn="l" rtl="0"/>
            <a:fld id="{4FAB73BC-B049-4115-A692-8D63A059BFB8}" type="slidenum">
              <a:rPr lang="en-US" smtClean="0"/>
              <a:pPr algn="l" rtl="0"/>
              <a:t>80</a:t>
            </a:fld>
            <a:endParaRPr lang="en-US" dirty="0"/>
          </a:p>
        </p:txBody>
      </p:sp>
      <p:pic>
        <p:nvPicPr>
          <p:cNvPr id="4" name="Obrázek 3">
            <a:extLst>
              <a:ext uri="{FF2B5EF4-FFF2-40B4-BE49-F238E27FC236}">
                <a16:creationId xmlns:a16="http://schemas.microsoft.com/office/drawing/2014/main" id="{898846FF-4C98-58DE-DBD1-C60C00B0C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88640"/>
            <a:ext cx="5600963" cy="3526532"/>
          </a:xfrm>
          <a:prstGeom prst="rect">
            <a:avLst/>
          </a:prstGeom>
        </p:spPr>
      </p:pic>
      <p:pic>
        <p:nvPicPr>
          <p:cNvPr id="8" name="Obrázek 7">
            <a:extLst>
              <a:ext uri="{FF2B5EF4-FFF2-40B4-BE49-F238E27FC236}">
                <a16:creationId xmlns:a16="http://schemas.microsoft.com/office/drawing/2014/main" id="{01B54445-93DF-5797-D0A8-B02378FF7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6" y="4509120"/>
            <a:ext cx="944876" cy="924335"/>
          </a:xfrm>
          <a:prstGeom prst="rect">
            <a:avLst/>
          </a:prstGeom>
        </p:spPr>
      </p:pic>
      <p:sp>
        <p:nvSpPr>
          <p:cNvPr id="9" name="TextovéPole 8">
            <a:extLst>
              <a:ext uri="{FF2B5EF4-FFF2-40B4-BE49-F238E27FC236}">
                <a16:creationId xmlns:a16="http://schemas.microsoft.com/office/drawing/2014/main" id="{2AAD6643-F227-F03B-CBAD-541E24F36CAA}"/>
              </a:ext>
            </a:extLst>
          </p:cNvPr>
          <p:cNvSpPr txBox="1"/>
          <p:nvPr/>
        </p:nvSpPr>
        <p:spPr>
          <a:xfrm>
            <a:off x="263352" y="3892034"/>
            <a:ext cx="11665296" cy="2646878"/>
          </a:xfrm>
          <a:prstGeom prst="rect">
            <a:avLst/>
          </a:prstGeom>
          <a:noFill/>
        </p:spPr>
        <p:txBody>
          <a:bodyPr wrap="square" rtlCol="0">
            <a:spAutoFit/>
          </a:bodyPr>
          <a:lstStyle/>
          <a:p>
            <a:pPr algn="ctr" rtl="0"/>
            <a:r>
              <a:rPr lang="cs-CZ" sz="3200" b="1" i="0" dirty="0">
                <a:solidFill>
                  <a:srgbClr val="485D22"/>
                </a:solidFill>
                <a:effectLst/>
                <a:latin typeface="Ubuntu" panose="020B0504030602030204" pitchFamily="34" charset="0"/>
              </a:rPr>
              <a:t>Konja Ursule von der je septembra 2022 ubil volk</a:t>
            </a:r>
            <a:r>
              <a:rPr lang="cs-CZ" sz="3200" b="1" i="0" dirty="0" err="1">
                <a:solidFill>
                  <a:srgbClr val="485D22"/>
                </a:solidFill>
                <a:effectLst/>
                <a:latin typeface="Ubuntu" panose="020B0504030602030204" pitchFamily="34" charset="0"/>
              </a:rPr>
              <a:t>Leyenovi</a:t>
            </a:r>
            <a:r>
              <a:rPr lang="cs-CZ" sz="3200" b="1" i="0" dirty="0">
                <a:solidFill>
                  <a:srgbClr val="485D22"/>
                </a:solidFill>
                <a:effectLst/>
                <a:latin typeface="Ubuntu" panose="020B0504030602030204" pitchFamily="34" charset="0"/>
              </a:rPr>
              <a:t>.</a:t>
            </a:r>
          </a:p>
          <a:p>
            <a:pPr algn="ctr" rtl="0"/>
            <a:endParaRPr lang="cs-CZ" b="1" i="0" dirty="0">
              <a:solidFill>
                <a:srgbClr val="485D22"/>
              </a:solidFill>
              <a:effectLst/>
              <a:latin typeface="Ubuntu" panose="020B0504030602030204" pitchFamily="34" charset="0"/>
            </a:endParaRPr>
          </a:p>
          <a:p>
            <a:pPr algn="ctr" rtl="0"/>
            <a:r>
              <a:rPr lang="cs-CZ" b="1" i="0" dirty="0">
                <a:solidFill>
                  <a:srgbClr val="485D22"/>
                </a:solidFill>
                <a:effectLst/>
                <a:latin typeface="Ubuntu" panose="020B0504030602030204" pitchFamily="34" charset="0"/>
              </a:rPr>
              <a:t>"Vso družino je novica zelo razburila," pravi tiskovna predstavnica Ursula von der</a:t>
            </a:r>
            <a:r>
              <a:rPr lang="cs-CZ" b="1" i="0" dirty="0" err="1">
                <a:solidFill>
                  <a:srgbClr val="485D22"/>
                </a:solidFill>
                <a:effectLst/>
                <a:latin typeface="Ubuntu" panose="020B0504030602030204" pitchFamily="34" charset="0"/>
              </a:rPr>
              <a:t>Leyenovi</a:t>
            </a:r>
            <a:r>
              <a:rPr lang="cs-CZ" b="1" i="0" dirty="0">
                <a:solidFill>
                  <a:srgbClr val="485D22"/>
                </a:solidFill>
                <a:effectLst/>
                <a:latin typeface="Ubuntu" panose="020B0504030602030204" pitchFamily="34" charset="0"/>
              </a:rPr>
              <a:t>.</a:t>
            </a:r>
          </a:p>
          <a:p>
            <a:pPr algn="ctr" rtl="0"/>
            <a:endParaRPr lang="cs-CZ" b="1" i="0" dirty="0">
              <a:solidFill>
                <a:srgbClr val="FF0000"/>
              </a:solidFill>
              <a:effectLst/>
              <a:latin typeface="Ubuntu" panose="020B0504030602030204" pitchFamily="34" charset="0"/>
            </a:endParaRPr>
          </a:p>
          <a:p>
            <a:pPr algn="ctr" rtl="0"/>
            <a:r>
              <a:rPr lang="cs-CZ" b="1" i="0" dirty="0">
                <a:solidFill>
                  <a:srgbClr val="FF0000"/>
                </a:solidFill>
                <a:effectLst/>
                <a:latin typeface="Ubuntu" panose="020B0504030602030204" pitchFamily="34" charset="0"/>
              </a:rPr>
              <a:t>Predsednik Evropske komisije želi "prevrednotiti" status zaščite volkov.</a:t>
            </a:r>
          </a:p>
          <a:p>
            <a:pPr algn="ctr" rtl="0"/>
            <a:r>
              <a:rPr lang="cs-CZ" b="1" i="0" dirty="0">
                <a:solidFill>
                  <a:srgbClr val="555555"/>
                </a:solidFill>
                <a:effectLst/>
                <a:latin typeface="Ubuntu" panose="020B0504030602030204" pitchFamily="34" charset="0"/>
              </a:rPr>
              <a:t>"Potrebno je ravnotežje med interesom za ohranitev volka in biotsko raznovrstnostjo ter kmetijstvom na drugi strani."</a:t>
            </a:r>
          </a:p>
          <a:p>
            <a:pPr algn="ctr" rtl="0"/>
            <a:r>
              <a:rPr lang="cs-CZ" b="1" i="0" dirty="0">
                <a:solidFill>
                  <a:srgbClr val="555555"/>
                </a:solidFill>
                <a:effectLst/>
                <a:latin typeface="Ubuntu" panose="020B0504030602030204" pitchFamily="34" charset="0"/>
              </a:rPr>
              <a:t>"Komisija ne bo več ovirala zahtev držav članic po odpravi volkov."</a:t>
            </a:r>
            <a:endParaRPr lang="cs-CZ" b="1" i="0" dirty="0">
              <a:solidFill>
                <a:srgbClr val="485D22"/>
              </a:solidFill>
              <a:effectLst/>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4"/>
              </a:rPr>
              <a:t>https://www.natuerlich-jagd.de/news/umdenken-der-eu-kommission-bei-wolfsentnahmen-schwedisches-wolfsmanagement-beispielhaft/</a:t>
            </a:r>
            <a:endParaRPr lang="cs-CZ" sz="800" dirty="0"/>
          </a:p>
        </p:txBody>
      </p:sp>
      <p:pic>
        <p:nvPicPr>
          <p:cNvPr id="11" name="Obrázek 10">
            <a:extLst>
              <a:ext uri="{FF2B5EF4-FFF2-40B4-BE49-F238E27FC236}">
                <a16:creationId xmlns:a16="http://schemas.microsoft.com/office/drawing/2014/main" id="{E851AE71-76B2-E2A1-C474-CA691FF39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6576" y="-173109"/>
            <a:ext cx="4576994" cy="4065143"/>
          </a:xfrm>
          <a:prstGeom prst="rect">
            <a:avLst/>
          </a:prstGeom>
        </p:spPr>
      </p:pic>
    </p:spTree>
    <p:extLst>
      <p:ext uri="{BB962C8B-B14F-4D97-AF65-F5344CB8AC3E}">
        <p14:creationId xmlns:p14="http://schemas.microsoft.com/office/powerpoint/2010/main" val="2141903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A5BA7A1-A4CA-74B5-DB5C-E386778159C0}"/>
              </a:ext>
            </a:extLst>
          </p:cNvPr>
          <p:cNvSpPr>
            <a:spLocks noGrp="1"/>
          </p:cNvSpPr>
          <p:nvPr>
            <p:ph type="sldNum" sz="quarter" idx="12"/>
          </p:nvPr>
        </p:nvSpPr>
        <p:spPr/>
        <p:txBody>
          <a:bodyPr/>
          <a:lstStyle/>
          <a:p>
            <a:pPr algn="l" rtl="0"/>
            <a:fld id="{4FAB73BC-B049-4115-A692-8D63A059BFB8}" type="slidenum">
              <a:rPr lang="en-US" smtClean="0"/>
              <a:pPr algn="l" rtl="0"/>
              <a:t>81</a:t>
            </a:fld>
            <a:endParaRPr lang="en-US" dirty="0"/>
          </a:p>
        </p:txBody>
      </p:sp>
      <p:pic>
        <p:nvPicPr>
          <p:cNvPr id="4" name="Obrázek 3">
            <a:extLst>
              <a:ext uri="{FF2B5EF4-FFF2-40B4-BE49-F238E27FC236}">
                <a16:creationId xmlns:a16="http://schemas.microsoft.com/office/drawing/2014/main" id="{91450761-7148-ECF1-D0B3-19737B88B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116632"/>
            <a:ext cx="3960440" cy="3365348"/>
          </a:xfrm>
          <a:prstGeom prst="rect">
            <a:avLst/>
          </a:prstGeom>
        </p:spPr>
      </p:pic>
      <p:pic>
        <p:nvPicPr>
          <p:cNvPr id="6" name="Obrázek 5">
            <a:extLst>
              <a:ext uri="{FF2B5EF4-FFF2-40B4-BE49-F238E27FC236}">
                <a16:creationId xmlns:a16="http://schemas.microsoft.com/office/drawing/2014/main" id="{17A1FE09-D5EE-1F2D-DDA6-82E7FC689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398" y="3312368"/>
            <a:ext cx="3914348" cy="3429000"/>
          </a:xfrm>
          <a:prstGeom prst="rect">
            <a:avLst/>
          </a:prstGeom>
        </p:spPr>
      </p:pic>
      <p:sp>
        <p:nvSpPr>
          <p:cNvPr id="12" name="TextovéPole 11">
            <a:extLst>
              <a:ext uri="{FF2B5EF4-FFF2-40B4-BE49-F238E27FC236}">
                <a16:creationId xmlns:a16="http://schemas.microsoft.com/office/drawing/2014/main" id="{399DB401-713E-A478-9889-0E9E70E95CA5}"/>
              </a:ext>
            </a:extLst>
          </p:cNvPr>
          <p:cNvSpPr txBox="1"/>
          <p:nvPr/>
        </p:nvSpPr>
        <p:spPr>
          <a:xfrm>
            <a:off x="5375920" y="1628800"/>
            <a:ext cx="6408712" cy="4339650"/>
          </a:xfrm>
          <a:prstGeom prst="rect">
            <a:avLst/>
          </a:prstGeom>
          <a:noFill/>
        </p:spPr>
        <p:txBody>
          <a:bodyPr wrap="square" rtlCol="0">
            <a:spAutoFit/>
          </a:bodyPr>
          <a:lstStyle/>
          <a:p>
            <a:pPr algn="l" rtl="0"/>
            <a:r>
              <a:rPr lang="cs-CZ" dirty="0"/>
              <a:t>Obnova populacije velikih zveri je povzročila zelo resne težave v kmetijstvu in gozdarstvu, ki so v nekaterih primerih kulminirale s poškodbami ali celo smrtjo ljudi.</a:t>
            </a:r>
          </a:p>
          <a:p>
            <a:pPr algn="l" rtl="0"/>
            <a:endParaRPr lang="cs-CZ" dirty="0"/>
          </a:p>
          <a:p>
            <a:pPr algn="l" rtl="0"/>
            <a:r>
              <a:rPr lang="cs-CZ" dirty="0"/>
              <a:t>Škoda, ki jo povzročata volk in medved, je iz leta v leto večja, kar vodi do opuščanja kmetijskih dejavnosti, ki prispevajo k ohranjanju biotske raznovrstnosti, kmetovanja in ohranjanju populacij na podeželju.</a:t>
            </a:r>
          </a:p>
          <a:p>
            <a:pPr algn="l" rtl="0"/>
            <a:endParaRPr lang="cs-CZ" dirty="0"/>
          </a:p>
          <a:p>
            <a:pPr algn="l" rtl="0"/>
            <a:r>
              <a:rPr lang="cs-CZ" dirty="0"/>
              <a:t>To je v nasprotju z zakonodajo EU, ki države članice zavezuje k vzdrževanju trajnih pašnikov v dobrem stanju.</a:t>
            </a:r>
          </a:p>
          <a:p>
            <a:pPr algn="l" rtl="0"/>
            <a:endParaRPr lang="cs-CZ" dirty="0"/>
          </a:p>
          <a:p>
            <a:pPr algn="ctr" rtl="0"/>
            <a:r>
              <a:rPr lang="cs-CZ" sz="2000" b="1" dirty="0">
                <a:solidFill>
                  <a:srgbClr val="FF0000"/>
                </a:solidFill>
              </a:rPr>
              <a:t>Predlaga ponovno razvrstitev volkov in medvedov iz Priloge IV v Prilogo V Direktive o habitatih 92/43, kar bo olajšalo doseganje trajnostnega števila teh problematičnih živali.</a:t>
            </a:r>
          </a:p>
        </p:txBody>
      </p:sp>
      <p:sp>
        <p:nvSpPr>
          <p:cNvPr id="13" name="TextovéPole 12">
            <a:extLst>
              <a:ext uri="{FF2B5EF4-FFF2-40B4-BE49-F238E27FC236}">
                <a16:creationId xmlns:a16="http://schemas.microsoft.com/office/drawing/2014/main" id="{CCF325A3-6C5B-A570-A5F9-FBC713763B34}"/>
              </a:ext>
            </a:extLst>
          </p:cNvPr>
          <p:cNvSpPr txBox="1"/>
          <p:nvPr/>
        </p:nvSpPr>
        <p:spPr>
          <a:xfrm>
            <a:off x="4251712" y="332656"/>
            <a:ext cx="7704856" cy="461665"/>
          </a:xfrm>
          <a:prstGeom prst="rect">
            <a:avLst/>
          </a:prstGeom>
          <a:noFill/>
        </p:spPr>
        <p:txBody>
          <a:bodyPr wrap="square" rtlCol="0">
            <a:spAutoFit/>
          </a:bodyPr>
          <a:lstStyle/>
          <a:p>
            <a:pPr algn="ctr" rtl="0"/>
            <a:r>
              <a:rPr lang="cs-CZ" sz="2400" b="1" dirty="0">
                <a:solidFill>
                  <a:srgbClr val="FF0000"/>
                </a:solidFill>
              </a:rPr>
              <a:t>Seja Sveta za kmetijstvo in ribištvo 26. in 27. junija 2023</a:t>
            </a:r>
          </a:p>
        </p:txBody>
      </p:sp>
    </p:spTree>
    <p:extLst>
      <p:ext uri="{BB962C8B-B14F-4D97-AF65-F5344CB8AC3E}">
        <p14:creationId xmlns:p14="http://schemas.microsoft.com/office/powerpoint/2010/main" val="9597727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4D8FFF5-3F1E-4756-3FA7-41242B7666E0}"/>
              </a:ext>
            </a:extLst>
          </p:cNvPr>
          <p:cNvSpPr>
            <a:spLocks noGrp="1"/>
          </p:cNvSpPr>
          <p:nvPr>
            <p:ph type="sldNum" sz="quarter" idx="12"/>
          </p:nvPr>
        </p:nvSpPr>
        <p:spPr/>
        <p:txBody>
          <a:bodyPr/>
          <a:lstStyle/>
          <a:p>
            <a:pPr algn="l" rtl="0"/>
            <a:fld id="{4FAB73BC-B049-4115-A692-8D63A059BFB8}" type="slidenum">
              <a:rPr lang="en-US" smtClean="0"/>
              <a:pPr algn="l" rtl="0"/>
              <a:t>82</a:t>
            </a:fld>
            <a:endParaRPr lang="en-US" dirty="0"/>
          </a:p>
        </p:txBody>
      </p:sp>
      <p:pic>
        <p:nvPicPr>
          <p:cNvPr id="4" name="Obrázek 3">
            <a:extLst>
              <a:ext uri="{FF2B5EF4-FFF2-40B4-BE49-F238E27FC236}">
                <a16:creationId xmlns:a16="http://schemas.microsoft.com/office/drawing/2014/main" id="{D972CA97-DE37-4ADD-6CB7-3856F2593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371" y="476672"/>
            <a:ext cx="2162175" cy="2114550"/>
          </a:xfrm>
          <a:prstGeom prst="rect">
            <a:avLst/>
          </a:prstGeom>
        </p:spPr>
      </p:pic>
      <p:pic>
        <p:nvPicPr>
          <p:cNvPr id="6" name="Obrázek 5">
            <a:extLst>
              <a:ext uri="{FF2B5EF4-FFF2-40B4-BE49-F238E27FC236}">
                <a16:creationId xmlns:a16="http://schemas.microsoft.com/office/drawing/2014/main" id="{D4F76F7F-3690-AB73-7F63-6D1E1B14E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213" y="476672"/>
            <a:ext cx="2143125" cy="2143125"/>
          </a:xfrm>
          <a:prstGeom prst="rect">
            <a:avLst/>
          </a:prstGeom>
        </p:spPr>
      </p:pic>
      <p:pic>
        <p:nvPicPr>
          <p:cNvPr id="8" name="Obrázek 7">
            <a:extLst>
              <a:ext uri="{FF2B5EF4-FFF2-40B4-BE49-F238E27FC236}">
                <a16:creationId xmlns:a16="http://schemas.microsoft.com/office/drawing/2014/main" id="{B206D08A-A583-03AE-2197-5521F1446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20" y="4293096"/>
            <a:ext cx="2581275" cy="1771650"/>
          </a:xfrm>
          <a:prstGeom prst="rect">
            <a:avLst/>
          </a:prstGeom>
        </p:spPr>
      </p:pic>
      <p:pic>
        <p:nvPicPr>
          <p:cNvPr id="10" name="Obrázek 9">
            <a:extLst>
              <a:ext uri="{FF2B5EF4-FFF2-40B4-BE49-F238E27FC236}">
                <a16:creationId xmlns:a16="http://schemas.microsoft.com/office/drawing/2014/main" id="{B965DAB5-B5E1-B97B-F6EF-A8C2099E5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213" y="4293096"/>
            <a:ext cx="2619375" cy="1743075"/>
          </a:xfrm>
          <a:prstGeom prst="rect">
            <a:avLst/>
          </a:prstGeom>
        </p:spPr>
      </p:pic>
      <p:pic>
        <p:nvPicPr>
          <p:cNvPr id="12" name="Obrázek 11">
            <a:extLst>
              <a:ext uri="{FF2B5EF4-FFF2-40B4-BE49-F238E27FC236}">
                <a16:creationId xmlns:a16="http://schemas.microsoft.com/office/drawing/2014/main" id="{107E421F-0C28-0533-6C0F-FA5EDDAAE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875" y="705272"/>
            <a:ext cx="2762250" cy="1657350"/>
          </a:xfrm>
          <a:prstGeom prst="rect">
            <a:avLst/>
          </a:prstGeom>
        </p:spPr>
      </p:pic>
      <p:sp>
        <p:nvSpPr>
          <p:cNvPr id="13" name="TextovéPole 12">
            <a:extLst>
              <a:ext uri="{FF2B5EF4-FFF2-40B4-BE49-F238E27FC236}">
                <a16:creationId xmlns:a16="http://schemas.microsoft.com/office/drawing/2014/main" id="{7339C620-13AE-0216-6365-AB6C4C05CE0B}"/>
              </a:ext>
            </a:extLst>
          </p:cNvPr>
          <p:cNvSpPr txBox="1"/>
          <p:nvPr/>
        </p:nvSpPr>
        <p:spPr>
          <a:xfrm>
            <a:off x="705820" y="2808027"/>
            <a:ext cx="10647980" cy="1200329"/>
          </a:xfrm>
          <a:prstGeom prst="rect">
            <a:avLst/>
          </a:prstGeom>
          <a:noFill/>
        </p:spPr>
        <p:txBody>
          <a:bodyPr wrap="square" rtlCol="0">
            <a:spAutoFit/>
          </a:bodyPr>
          <a:lstStyle/>
          <a:p>
            <a:pPr algn="ctr" rtl="0"/>
            <a:r>
              <a:rPr lang="cs-CZ" sz="2400" b="1" dirty="0">
                <a:solidFill>
                  <a:srgbClr val="FF0000"/>
                </a:solidFill>
              </a:rPr>
              <a:t>Ne gre za spor med neumnim kmetom in prosvetljeno javnostjo.</a:t>
            </a:r>
          </a:p>
          <a:p>
            <a:pPr algn="ctr" rtl="0"/>
            <a:r>
              <a:rPr lang="cs-CZ" sz="2400" b="1" dirty="0">
                <a:solidFill>
                  <a:srgbClr val="FF0000"/>
                </a:solidFill>
              </a:rPr>
              <a:t>Glavna težava je pristop medijev in politične reprezentacije, ki je v nekaterih primerih pod vplivom različnih neprofitnih organizacij in aktivistov.</a:t>
            </a:r>
          </a:p>
        </p:txBody>
      </p:sp>
      <p:pic>
        <p:nvPicPr>
          <p:cNvPr id="16" name="Obrázek 15">
            <a:extLst>
              <a:ext uri="{FF2B5EF4-FFF2-40B4-BE49-F238E27FC236}">
                <a16:creationId xmlns:a16="http://schemas.microsoft.com/office/drawing/2014/main" id="{18938439-A842-C31E-2BA8-A7C55F071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6825" y="4225161"/>
            <a:ext cx="2038350" cy="2247900"/>
          </a:xfrm>
          <a:prstGeom prst="rect">
            <a:avLst/>
          </a:prstGeom>
        </p:spPr>
      </p:pic>
    </p:spTree>
    <p:extLst>
      <p:ext uri="{BB962C8B-B14F-4D97-AF65-F5344CB8AC3E}">
        <p14:creationId xmlns:p14="http://schemas.microsoft.com/office/powerpoint/2010/main" val="34404690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AA11E4-91BE-AF3E-5BA5-76364E1B2DCD}"/>
              </a:ext>
            </a:extLst>
          </p:cNvPr>
          <p:cNvSpPr>
            <a:spLocks noGrp="1"/>
          </p:cNvSpPr>
          <p:nvPr>
            <p:ph type="sldNum" sz="quarter" idx="12"/>
          </p:nvPr>
        </p:nvSpPr>
        <p:spPr/>
        <p:txBody>
          <a:bodyPr/>
          <a:lstStyle/>
          <a:p>
            <a:pPr algn="l" rtl="0"/>
            <a:fld id="{4FAB73BC-B049-4115-A692-8D63A059BFB8}" type="slidenum">
              <a:rPr lang="en-US" smtClean="0"/>
              <a:pPr algn="l" rtl="0"/>
              <a:t>83</a:t>
            </a:fld>
            <a:endParaRPr lang="en-US" dirty="0"/>
          </a:p>
        </p:txBody>
      </p:sp>
      <p:pic>
        <p:nvPicPr>
          <p:cNvPr id="4" name="Obrázek 3">
            <a:extLst>
              <a:ext uri="{FF2B5EF4-FFF2-40B4-BE49-F238E27FC236}">
                <a16:creationId xmlns:a16="http://schemas.microsoft.com/office/drawing/2014/main" id="{54080185-7B3B-A027-79DA-282926686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16632"/>
            <a:ext cx="4068957" cy="2653470"/>
          </a:xfrm>
          <a:prstGeom prst="rect">
            <a:avLst/>
          </a:prstGeom>
        </p:spPr>
      </p:pic>
      <p:pic>
        <p:nvPicPr>
          <p:cNvPr id="6" name="Obrázek 5">
            <a:extLst>
              <a:ext uri="{FF2B5EF4-FFF2-40B4-BE49-F238E27FC236}">
                <a16:creationId xmlns:a16="http://schemas.microsoft.com/office/drawing/2014/main" id="{0380D66B-0DAC-BEF3-BAB0-132F70B02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5189"/>
            <a:ext cx="5112568" cy="4032448"/>
          </a:xfrm>
          <a:prstGeom prst="rect">
            <a:avLst/>
          </a:prstGeom>
        </p:spPr>
      </p:pic>
      <p:pic>
        <p:nvPicPr>
          <p:cNvPr id="8" name="Obrázek 7">
            <a:extLst>
              <a:ext uri="{FF2B5EF4-FFF2-40B4-BE49-F238E27FC236}">
                <a16:creationId xmlns:a16="http://schemas.microsoft.com/office/drawing/2014/main" id="{20C437D7-4EA4-AB93-6EF0-68A217C01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6" y="3418696"/>
            <a:ext cx="4136567" cy="2808312"/>
          </a:xfrm>
          <a:prstGeom prst="rect">
            <a:avLst/>
          </a:prstGeom>
        </p:spPr>
      </p:pic>
      <p:pic>
        <p:nvPicPr>
          <p:cNvPr id="10" name="Obrázek 9">
            <a:extLst>
              <a:ext uri="{FF2B5EF4-FFF2-40B4-BE49-F238E27FC236}">
                <a16:creationId xmlns:a16="http://schemas.microsoft.com/office/drawing/2014/main" id="{50AD2796-3313-D572-E93A-3FA75184E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970" y="4061535"/>
            <a:ext cx="4353582" cy="2761897"/>
          </a:xfrm>
          <a:prstGeom prst="rect">
            <a:avLst/>
          </a:prstGeom>
        </p:spPr>
      </p:pic>
      <p:pic>
        <p:nvPicPr>
          <p:cNvPr id="12" name="Obrázek 11">
            <a:extLst>
              <a:ext uri="{FF2B5EF4-FFF2-40B4-BE49-F238E27FC236}">
                <a16:creationId xmlns:a16="http://schemas.microsoft.com/office/drawing/2014/main" id="{730F8ECD-E294-958C-BD7D-DA2D34DCD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8953" y="188640"/>
            <a:ext cx="1361306" cy="907537"/>
          </a:xfrm>
          <a:prstGeom prst="rect">
            <a:avLst/>
          </a:prstGeom>
        </p:spPr>
      </p:pic>
      <p:pic>
        <p:nvPicPr>
          <p:cNvPr id="14" name="Obrázek 13">
            <a:extLst>
              <a:ext uri="{FF2B5EF4-FFF2-40B4-BE49-F238E27FC236}">
                <a16:creationId xmlns:a16="http://schemas.microsoft.com/office/drawing/2014/main" id="{9347A89F-3026-E1CB-5156-643BC3213C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190" y="5307269"/>
            <a:ext cx="1382266" cy="919739"/>
          </a:xfrm>
          <a:prstGeom prst="rect">
            <a:avLst/>
          </a:prstGeom>
        </p:spPr>
      </p:pic>
      <p:pic>
        <p:nvPicPr>
          <p:cNvPr id="16" name="Obrázek 15">
            <a:extLst>
              <a:ext uri="{FF2B5EF4-FFF2-40B4-BE49-F238E27FC236}">
                <a16:creationId xmlns:a16="http://schemas.microsoft.com/office/drawing/2014/main" id="{2F014AC9-E2C4-6609-239A-0BD4B3501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0456" y="3173068"/>
            <a:ext cx="1285875" cy="781050"/>
          </a:xfrm>
          <a:prstGeom prst="rect">
            <a:avLst/>
          </a:prstGeom>
        </p:spPr>
      </p:pic>
    </p:spTree>
    <p:extLst>
      <p:ext uri="{BB962C8B-B14F-4D97-AF65-F5344CB8AC3E}">
        <p14:creationId xmlns:p14="http://schemas.microsoft.com/office/powerpoint/2010/main" val="25547340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0DF9E6D-0473-7642-2F14-1F9E97574DB6}"/>
              </a:ext>
            </a:extLst>
          </p:cNvPr>
          <p:cNvSpPr>
            <a:spLocks noGrp="1"/>
          </p:cNvSpPr>
          <p:nvPr>
            <p:ph type="sldNum" sz="quarter" idx="12"/>
          </p:nvPr>
        </p:nvSpPr>
        <p:spPr/>
        <p:txBody>
          <a:bodyPr/>
          <a:lstStyle/>
          <a:p>
            <a:pPr algn="l" rtl="0"/>
            <a:fld id="{4FAB73BC-B049-4115-A692-8D63A059BFB8}" type="slidenum">
              <a:rPr lang="en-US" smtClean="0"/>
              <a:pPr algn="l" rtl="0"/>
              <a:t>84</a:t>
            </a:fld>
            <a:endParaRPr lang="en-US" dirty="0"/>
          </a:p>
        </p:txBody>
      </p:sp>
      <p:pic>
        <p:nvPicPr>
          <p:cNvPr id="4" name="Obrázek 3">
            <a:extLst>
              <a:ext uri="{FF2B5EF4-FFF2-40B4-BE49-F238E27FC236}">
                <a16:creationId xmlns:a16="http://schemas.microsoft.com/office/drawing/2014/main" id="{F2CD9ADB-A403-2B57-8DDF-7A962A63B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836712"/>
            <a:ext cx="3764606" cy="4511431"/>
          </a:xfrm>
          <a:prstGeom prst="rect">
            <a:avLst/>
          </a:prstGeom>
        </p:spPr>
      </p:pic>
      <p:pic>
        <p:nvPicPr>
          <p:cNvPr id="6" name="Obrázek 5">
            <a:extLst>
              <a:ext uri="{FF2B5EF4-FFF2-40B4-BE49-F238E27FC236}">
                <a16:creationId xmlns:a16="http://schemas.microsoft.com/office/drawing/2014/main" id="{7147A4C7-0398-906C-356B-E1AD0C20A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223" y="151269"/>
            <a:ext cx="7681626" cy="5951736"/>
          </a:xfrm>
          <a:prstGeom prst="rect">
            <a:avLst/>
          </a:prstGeom>
        </p:spPr>
      </p:pic>
      <p:sp>
        <p:nvSpPr>
          <p:cNvPr id="7" name="TextovéPole 6">
            <a:extLst>
              <a:ext uri="{FF2B5EF4-FFF2-40B4-BE49-F238E27FC236}">
                <a16:creationId xmlns:a16="http://schemas.microsoft.com/office/drawing/2014/main" id="{2F1EC09A-08C7-A6E3-7AB1-17B392BEC5A0}"/>
              </a:ext>
            </a:extLst>
          </p:cNvPr>
          <p:cNvSpPr txBox="1"/>
          <p:nvPr/>
        </p:nvSpPr>
        <p:spPr>
          <a:xfrm>
            <a:off x="4251223" y="6403022"/>
            <a:ext cx="3960440" cy="338554"/>
          </a:xfrm>
          <a:prstGeom prst="rect">
            <a:avLst/>
          </a:prstGeom>
          <a:noFill/>
        </p:spPr>
        <p:txBody>
          <a:bodyPr wrap="square" rtlCol="0">
            <a:spAutoFit/>
          </a:bodyPr>
          <a:lstStyle/>
          <a:p>
            <a:pPr algn="l" rtl="0"/>
            <a:r>
              <a:rPr lang="cs-CZ" sz="800" dirty="0">
                <a:hlinkClick r:id="rId4"/>
              </a:rPr>
              <a:t>https://ec.europa.eu/commission/presscorner/detail/en/ip_23_4330</a:t>
            </a:r>
            <a:endParaRPr lang="cs-CZ" sz="800" dirty="0"/>
          </a:p>
          <a:p>
            <a:pPr algn="l" rtl="0"/>
            <a:endParaRPr lang="cs-CZ" sz="800" dirty="0"/>
          </a:p>
        </p:txBody>
      </p:sp>
    </p:spTree>
    <p:extLst>
      <p:ext uri="{BB962C8B-B14F-4D97-AF65-F5344CB8AC3E}">
        <p14:creationId xmlns:p14="http://schemas.microsoft.com/office/powerpoint/2010/main" val="35091142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A410AB5-9830-79E6-9F93-28DC57B56916}"/>
              </a:ext>
            </a:extLst>
          </p:cNvPr>
          <p:cNvSpPr>
            <a:spLocks noGrp="1"/>
          </p:cNvSpPr>
          <p:nvPr>
            <p:ph type="sldNum" sz="quarter" idx="12"/>
          </p:nvPr>
        </p:nvSpPr>
        <p:spPr/>
        <p:txBody>
          <a:bodyPr/>
          <a:lstStyle/>
          <a:p>
            <a:pPr algn="l" rtl="0"/>
            <a:fld id="{4FAB73BC-B049-4115-A692-8D63A059BFB8}" type="slidenum">
              <a:rPr lang="en-US" smtClean="0"/>
              <a:pPr algn="l" rtl="0"/>
              <a:t>85</a:t>
            </a:fld>
            <a:endParaRPr lang="en-US" dirty="0"/>
          </a:p>
        </p:txBody>
      </p:sp>
      <p:pic>
        <p:nvPicPr>
          <p:cNvPr id="4" name="Obrázek 3">
            <a:extLst>
              <a:ext uri="{FF2B5EF4-FFF2-40B4-BE49-F238E27FC236}">
                <a16:creationId xmlns:a16="http://schemas.microsoft.com/office/drawing/2014/main" id="{0E515812-68C8-043B-180B-97C691C2B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260648"/>
            <a:ext cx="6749310" cy="5472608"/>
          </a:xfrm>
          <a:prstGeom prst="rect">
            <a:avLst/>
          </a:prstGeom>
        </p:spPr>
      </p:pic>
      <p:pic>
        <p:nvPicPr>
          <p:cNvPr id="6" name="Obrázek 5">
            <a:extLst>
              <a:ext uri="{FF2B5EF4-FFF2-40B4-BE49-F238E27FC236}">
                <a16:creationId xmlns:a16="http://schemas.microsoft.com/office/drawing/2014/main" id="{7597668A-4615-E907-8A5D-8FD3FEA3D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4" y="692696"/>
            <a:ext cx="4803175" cy="2604010"/>
          </a:xfrm>
          <a:prstGeom prst="rect">
            <a:avLst/>
          </a:prstGeom>
        </p:spPr>
      </p:pic>
      <p:sp>
        <p:nvSpPr>
          <p:cNvPr id="7" name="TextovéPole 6">
            <a:extLst>
              <a:ext uri="{FF2B5EF4-FFF2-40B4-BE49-F238E27FC236}">
                <a16:creationId xmlns:a16="http://schemas.microsoft.com/office/drawing/2014/main" id="{B0BCA155-AFA9-E870-5FAB-80DD1E609D3B}"/>
              </a:ext>
            </a:extLst>
          </p:cNvPr>
          <p:cNvSpPr txBox="1"/>
          <p:nvPr/>
        </p:nvSpPr>
        <p:spPr>
          <a:xfrm>
            <a:off x="7392144" y="4149080"/>
            <a:ext cx="3961656" cy="1200329"/>
          </a:xfrm>
          <a:prstGeom prst="rect">
            <a:avLst/>
          </a:prstGeom>
          <a:noFill/>
        </p:spPr>
        <p:txBody>
          <a:bodyPr wrap="square" rtlCol="0">
            <a:spAutoFit/>
          </a:bodyPr>
          <a:lstStyle/>
          <a:p>
            <a:pPr algn="ctr" rtl="0"/>
            <a:r>
              <a:rPr lang="cs-CZ" dirty="0">
                <a:solidFill>
                  <a:srgbClr val="FF0000"/>
                </a:solidFill>
              </a:rPr>
              <a:t>Pomembno je aktivirati vse ravni lokalne samouprave in državne uprave ter pojasniti razsežnost problema, v katerega nas je pripeljala ozka skupina okoljskih aktivistov.</a:t>
            </a:r>
          </a:p>
        </p:txBody>
      </p:sp>
    </p:spTree>
    <p:extLst>
      <p:ext uri="{BB962C8B-B14F-4D97-AF65-F5344CB8AC3E}">
        <p14:creationId xmlns:p14="http://schemas.microsoft.com/office/powerpoint/2010/main" val="1713947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40B70D4-826B-9CAE-D74B-33C701894596}"/>
              </a:ext>
            </a:extLst>
          </p:cNvPr>
          <p:cNvSpPr>
            <a:spLocks noGrp="1"/>
          </p:cNvSpPr>
          <p:nvPr>
            <p:ph type="sldNum" sz="quarter" idx="12"/>
          </p:nvPr>
        </p:nvSpPr>
        <p:spPr/>
        <p:txBody>
          <a:bodyPr/>
          <a:lstStyle/>
          <a:p>
            <a:pPr algn="l" rtl="0"/>
            <a:fld id="{4FAB73BC-B049-4115-A692-8D63A059BFB8}" type="slidenum">
              <a:rPr lang="en-US" smtClean="0"/>
              <a:pPr algn="l" rtl="0"/>
              <a:t>86</a:t>
            </a:fld>
            <a:endParaRPr lang="en-US" dirty="0"/>
          </a:p>
        </p:txBody>
      </p:sp>
      <p:sp>
        <p:nvSpPr>
          <p:cNvPr id="3" name="TextovéPole 2">
            <a:extLst>
              <a:ext uri="{FF2B5EF4-FFF2-40B4-BE49-F238E27FC236}">
                <a16:creationId xmlns:a16="http://schemas.microsoft.com/office/drawing/2014/main" id="{7229C7B7-EDA1-2B8A-365E-1FD67F7AC71E}"/>
              </a:ext>
            </a:extLst>
          </p:cNvPr>
          <p:cNvSpPr txBox="1"/>
          <p:nvPr/>
        </p:nvSpPr>
        <p:spPr>
          <a:xfrm>
            <a:off x="911424" y="6525344"/>
            <a:ext cx="8640960" cy="461665"/>
          </a:xfrm>
          <a:prstGeom prst="rect">
            <a:avLst/>
          </a:prstGeom>
          <a:noFill/>
        </p:spPr>
        <p:txBody>
          <a:bodyPr wrap="square" rtlCol="0">
            <a:spAutoFit/>
          </a:bodyPr>
          <a:lstStyle/>
          <a:p>
            <a:pPr algn="l" rtl="0"/>
            <a:r>
              <a:rPr lang="cs-CZ" sz="800" dirty="0">
                <a:hlinkClick r:id="rId2"/>
              </a:rPr>
              <a:t>https://clintel.org/wp-content/uploads/2023/08/WCD-version-081423.pdf</a:t>
            </a:r>
            <a:endParaRPr lang="cs-CZ" sz="800" dirty="0"/>
          </a:p>
          <a:p>
            <a:pPr algn="l" rtl="0"/>
            <a:r>
              <a:rPr lang="cs-CZ" sz="800" dirty="0">
                <a:hlinkClick r:id="rId3"/>
              </a:rPr>
              <a:t>https://nevidelnypes.lidovky.cz/klima/1600-vedcu-klimaticka-nouze-je-podvod.A231002_190658_p_klima_nef</a:t>
            </a:r>
            <a:endParaRPr lang="cs-CZ" sz="800" dirty="0"/>
          </a:p>
          <a:p>
            <a:pPr algn="l" rtl="0"/>
            <a:endParaRPr lang="cs-CZ" sz="800" dirty="0"/>
          </a:p>
        </p:txBody>
      </p:sp>
      <p:sp>
        <p:nvSpPr>
          <p:cNvPr id="4" name="TextovéPole 3">
            <a:extLst>
              <a:ext uri="{FF2B5EF4-FFF2-40B4-BE49-F238E27FC236}">
                <a16:creationId xmlns:a16="http://schemas.microsoft.com/office/drawing/2014/main" id="{B4DC864E-F46B-12DE-F50F-44702E909EC7}"/>
              </a:ext>
            </a:extLst>
          </p:cNvPr>
          <p:cNvSpPr txBox="1"/>
          <p:nvPr/>
        </p:nvSpPr>
        <p:spPr>
          <a:xfrm>
            <a:off x="1271464" y="404664"/>
            <a:ext cx="10009112" cy="584775"/>
          </a:xfrm>
          <a:prstGeom prst="rect">
            <a:avLst/>
          </a:prstGeom>
          <a:noFill/>
        </p:spPr>
        <p:txBody>
          <a:bodyPr wrap="square" rtlCol="0">
            <a:spAutoFit/>
          </a:bodyPr>
          <a:lstStyle/>
          <a:p>
            <a:pPr algn="ctr" rtl="0"/>
            <a:r>
              <a:rPr lang="cs-CZ" sz="3200" b="1" dirty="0">
                <a:solidFill>
                  <a:srgbClr val="FF0000"/>
                </a:solidFill>
              </a:rPr>
              <a:t>So le pravi znanstveniki upravičeni do publicitete?</a:t>
            </a:r>
          </a:p>
        </p:txBody>
      </p:sp>
      <p:pic>
        <p:nvPicPr>
          <p:cNvPr id="6" name="Obrázek 5">
            <a:extLst>
              <a:ext uri="{FF2B5EF4-FFF2-40B4-BE49-F238E27FC236}">
                <a16:creationId xmlns:a16="http://schemas.microsoft.com/office/drawing/2014/main" id="{5DB35480-FEEB-5A94-E119-20BA73696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8" y="1058027"/>
            <a:ext cx="3718882" cy="5349704"/>
          </a:xfrm>
          <a:prstGeom prst="rect">
            <a:avLst/>
          </a:prstGeom>
        </p:spPr>
      </p:pic>
      <p:pic>
        <p:nvPicPr>
          <p:cNvPr id="8" name="Obrázek 7">
            <a:extLst>
              <a:ext uri="{FF2B5EF4-FFF2-40B4-BE49-F238E27FC236}">
                <a16:creationId xmlns:a16="http://schemas.microsoft.com/office/drawing/2014/main" id="{6F59DF61-B4A2-3794-3DF0-CCD62A8FA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976" y="1058026"/>
            <a:ext cx="5123376" cy="5418601"/>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6"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585544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22DBEB-50C3-4C65-BCD0-DEECF8338336}"/>
              </a:ext>
            </a:extLst>
          </p:cNvPr>
          <p:cNvSpPr>
            <a:spLocks noGrp="1"/>
          </p:cNvSpPr>
          <p:nvPr>
            <p:ph type="sldNum" sz="quarter" idx="12"/>
          </p:nvPr>
        </p:nvSpPr>
        <p:spPr/>
        <p:txBody>
          <a:bodyPr/>
          <a:lstStyle/>
          <a:p>
            <a:pPr algn="l" rtl="0"/>
            <a:fld id="{4FAB73BC-B049-4115-A692-8D63A059BFB8}" type="slidenum">
              <a:rPr lang="en-US" smtClean="0"/>
              <a:pPr algn="l" rtl="0"/>
              <a:t>87</a:t>
            </a:fld>
            <a:endParaRPr lang="en-US" dirty="0"/>
          </a:p>
        </p:txBody>
      </p:sp>
      <p:pic>
        <p:nvPicPr>
          <p:cNvPr id="8" name="Obrázek 7">
            <a:extLst>
              <a:ext uri="{FF2B5EF4-FFF2-40B4-BE49-F238E27FC236}">
                <a16:creationId xmlns:a16="http://schemas.microsoft.com/office/drawing/2014/main" id="{BE6FC919-A1DB-45B1-9E8C-923C82305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4" y="188640"/>
            <a:ext cx="6053626" cy="3861048"/>
          </a:xfrm>
          <a:prstGeom prst="rect">
            <a:avLst/>
          </a:prstGeom>
        </p:spPr>
      </p:pic>
      <p:pic>
        <p:nvPicPr>
          <p:cNvPr id="10" name="Obrázek 9">
            <a:extLst>
              <a:ext uri="{FF2B5EF4-FFF2-40B4-BE49-F238E27FC236}">
                <a16:creationId xmlns:a16="http://schemas.microsoft.com/office/drawing/2014/main" id="{6D7241B1-B9D6-4D15-B11C-E788FC99C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188640"/>
            <a:ext cx="5328592" cy="3861048"/>
          </a:xfrm>
          <a:prstGeom prst="rect">
            <a:avLst/>
          </a:prstGeom>
        </p:spPr>
      </p:pic>
      <p:sp>
        <p:nvSpPr>
          <p:cNvPr id="11" name="TextovéPole 10">
            <a:extLst>
              <a:ext uri="{FF2B5EF4-FFF2-40B4-BE49-F238E27FC236}">
                <a16:creationId xmlns:a16="http://schemas.microsoft.com/office/drawing/2014/main" id="{B5949341-C487-473B-991B-CF5CC68BEFFE}"/>
              </a:ext>
            </a:extLst>
          </p:cNvPr>
          <p:cNvSpPr txBox="1"/>
          <p:nvPr/>
        </p:nvSpPr>
        <p:spPr>
          <a:xfrm>
            <a:off x="551384" y="4581128"/>
            <a:ext cx="11089232" cy="1692771"/>
          </a:xfrm>
          <a:prstGeom prst="rect">
            <a:avLst/>
          </a:prstGeom>
          <a:noFill/>
        </p:spPr>
        <p:txBody>
          <a:bodyPr wrap="square" rtlCol="0">
            <a:spAutoFit/>
          </a:bodyPr>
          <a:lstStyle/>
          <a:p>
            <a:pPr algn="ctr" rtl="0"/>
            <a:r>
              <a:rPr lang="cs-CZ" dirty="0"/>
              <a:t>Študija jasno dokazuje, da je bila prepoved odstranitve napadajočih volkov napaka, ki povzroča nepotrebno visoko</a:t>
            </a:r>
          </a:p>
          <a:p>
            <a:pPr algn="ctr" rtl="0"/>
            <a:r>
              <a:rPr lang="cs-CZ" dirty="0"/>
              <a:t>izgube živine.</a:t>
            </a:r>
            <a:r>
              <a:rPr lang="cs-CZ" sz="1800" dirty="0">
                <a:effectLst/>
                <a:latin typeface="Calibri" panose="020F0502020204030204" pitchFamily="34" charset="0"/>
                <a:ea typeface="Calibri" panose="020F0502020204030204" pitchFamily="34" charset="0"/>
                <a:cs typeface="Times New Roman" panose="02020603050405020304" pitchFamily="18" charset="0"/>
              </a:rPr>
              <a:t>Rezultat študije je za nas opozorilo. Varovanje čred z ograjami in psi ima začasen učinek. Če poskus njihovega premagovanja nima usodnega izida za volkove, se njihova učinkovitost zmanjša</a:t>
            </a:r>
            <a:r>
              <a:rPr lang="cs-CZ" dirty="0"/>
              <a:t>.</a:t>
            </a:r>
          </a:p>
          <a:p>
            <a:pPr algn="ctr" rtl="0"/>
            <a:endParaRPr lang="cs-CZ" dirty="0"/>
          </a:p>
          <a:p>
            <a:pPr algn="ctr" rtl="0"/>
            <a:r>
              <a:rPr lang="cs-CZ" sz="3200" b="1" dirty="0">
                <a:solidFill>
                  <a:srgbClr val="FF0000"/>
                </a:solidFill>
              </a:rPr>
              <a:t>Veliko učinkoviteje je zgodaj posredovati in preprečiti težave.</a:t>
            </a:r>
          </a:p>
        </p:txBody>
      </p:sp>
    </p:spTree>
    <p:extLst>
      <p:ext uri="{BB962C8B-B14F-4D97-AF65-F5344CB8AC3E}">
        <p14:creationId xmlns:p14="http://schemas.microsoft.com/office/powerpoint/2010/main" val="3842270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41F7EAF-7A68-47CF-860B-AA4D7D57DCF2}"/>
              </a:ext>
            </a:extLst>
          </p:cNvPr>
          <p:cNvSpPr>
            <a:spLocks noGrp="1"/>
          </p:cNvSpPr>
          <p:nvPr>
            <p:ph type="sldNum" sz="quarter" idx="12"/>
          </p:nvPr>
        </p:nvSpPr>
        <p:spPr/>
        <p:txBody>
          <a:bodyPr/>
          <a:lstStyle/>
          <a:p>
            <a:pPr algn="l" rtl="0"/>
            <a:fld id="{4FAB73BC-B049-4115-A692-8D63A059BFB8}" type="slidenum">
              <a:rPr lang="en-US" smtClean="0"/>
              <a:pPr algn="l" rtl="0"/>
              <a:t>88</a:t>
            </a:fld>
            <a:endParaRPr lang="en-US" dirty="0"/>
          </a:p>
        </p:txBody>
      </p:sp>
      <p:pic>
        <p:nvPicPr>
          <p:cNvPr id="6" name="Obrázek 5">
            <a:extLst>
              <a:ext uri="{FF2B5EF4-FFF2-40B4-BE49-F238E27FC236}">
                <a16:creationId xmlns:a16="http://schemas.microsoft.com/office/drawing/2014/main" id="{576247E6-6C3A-40E5-8FEB-7CEF98572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9" y="44625"/>
            <a:ext cx="5643684" cy="3024335"/>
          </a:xfrm>
          <a:prstGeom prst="rect">
            <a:avLst/>
          </a:prstGeom>
        </p:spPr>
      </p:pic>
      <p:pic>
        <p:nvPicPr>
          <p:cNvPr id="8" name="Obrázek 7">
            <a:extLst>
              <a:ext uri="{FF2B5EF4-FFF2-40B4-BE49-F238E27FC236}">
                <a16:creationId xmlns:a16="http://schemas.microsoft.com/office/drawing/2014/main" id="{E376A6E0-A4D6-465B-B6E4-50E72DFBF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4" y="44625"/>
            <a:ext cx="5737995" cy="3024335"/>
          </a:xfrm>
          <a:prstGeom prst="rect">
            <a:avLst/>
          </a:prstGeom>
        </p:spPr>
      </p:pic>
      <p:sp>
        <p:nvSpPr>
          <p:cNvPr id="9" name="TextovéPole 8">
            <a:extLst>
              <a:ext uri="{FF2B5EF4-FFF2-40B4-BE49-F238E27FC236}">
                <a16:creationId xmlns:a16="http://schemas.microsoft.com/office/drawing/2014/main" id="{52878A69-D979-48BD-95D2-55595878A0E5}"/>
              </a:ext>
            </a:extLst>
          </p:cNvPr>
          <p:cNvSpPr txBox="1"/>
          <p:nvPr/>
        </p:nvSpPr>
        <p:spPr>
          <a:xfrm>
            <a:off x="191344" y="3789040"/>
            <a:ext cx="11858675" cy="2769989"/>
          </a:xfrm>
          <a:prstGeom prst="rect">
            <a:avLst/>
          </a:prstGeom>
          <a:noFill/>
        </p:spPr>
        <p:txBody>
          <a:bodyPr wrap="square" rtlCol="0">
            <a:spAutoFit/>
          </a:bodyPr>
          <a:lstStyle/>
          <a:p>
            <a:pPr algn="l" rtl="0"/>
            <a:r>
              <a:rPr lang="cs-CZ" b="0" i="0" dirty="0">
                <a:solidFill>
                  <a:srgbClr val="000000"/>
                </a:solidFill>
                <a:effectLst/>
                <a:latin typeface="utopia-std"/>
              </a:rPr>
              <a:t>Analiza 56 publikacij, ki poročajo o vplivu pašnih psov (LGD) na divje živali. To je zasledovanje in ubijanje divjih živali na pašnikih. Samo v tej primerjavi je bilo prizadetih 80 vrst, od katerih jih je 11 uvrščenih na Rdeči seznam IUCN kot ogrožene ali ogrožene.</a:t>
            </a:r>
          </a:p>
          <a:p>
            <a:pPr algn="ctr" rtl="0"/>
            <a:r>
              <a:rPr lang="cs-CZ" sz="4000" b="1" i="0" dirty="0">
                <a:solidFill>
                  <a:srgbClr val="FF0000"/>
                </a:solidFill>
                <a:effectLst/>
                <a:latin typeface="utopia-std"/>
              </a:rPr>
              <a:t>Koristi, ki izhajajo iz uporabe pastirskih psov, hkrati spremljajo nenamerni negativni ekološki vplivi na biotsko raznovrstnost.</a:t>
            </a:r>
            <a:endParaRPr lang="cs-CZ" sz="4000" b="1" dirty="0">
              <a:solidFill>
                <a:srgbClr val="FF0000"/>
              </a:solidFill>
            </a:endParaRPr>
          </a:p>
        </p:txBody>
      </p:sp>
    </p:spTree>
    <p:extLst>
      <p:ext uri="{BB962C8B-B14F-4D97-AF65-F5344CB8AC3E}">
        <p14:creationId xmlns:p14="http://schemas.microsoft.com/office/powerpoint/2010/main" val="2460406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F76DDCF-CF02-C76C-43E1-9F33AA599844}"/>
              </a:ext>
            </a:extLst>
          </p:cNvPr>
          <p:cNvSpPr>
            <a:spLocks noGrp="1"/>
          </p:cNvSpPr>
          <p:nvPr>
            <p:ph type="sldNum" sz="quarter" idx="12"/>
          </p:nvPr>
        </p:nvSpPr>
        <p:spPr/>
        <p:txBody>
          <a:bodyPr/>
          <a:lstStyle/>
          <a:p>
            <a:pPr algn="l" rtl="0"/>
            <a:fld id="{4FAB73BC-B049-4115-A692-8D63A059BFB8}" type="slidenum">
              <a:rPr lang="en-US" smtClean="0"/>
              <a:pPr algn="l" rtl="0"/>
              <a:t>89</a:t>
            </a:fld>
            <a:endParaRPr lang="en-US" dirty="0"/>
          </a:p>
        </p:txBody>
      </p:sp>
      <p:sp>
        <p:nvSpPr>
          <p:cNvPr id="3" name="TextovéPole 2">
            <a:extLst>
              <a:ext uri="{FF2B5EF4-FFF2-40B4-BE49-F238E27FC236}">
                <a16:creationId xmlns:a16="http://schemas.microsoft.com/office/drawing/2014/main" id="{A47BDFC1-C6B5-9059-24A4-B1E9C1A36E38}"/>
              </a:ext>
            </a:extLst>
          </p:cNvPr>
          <p:cNvSpPr txBox="1"/>
          <p:nvPr/>
        </p:nvSpPr>
        <p:spPr>
          <a:xfrm>
            <a:off x="2315580" y="260648"/>
            <a:ext cx="7560840" cy="830997"/>
          </a:xfrm>
          <a:prstGeom prst="rect">
            <a:avLst/>
          </a:prstGeom>
          <a:noFill/>
        </p:spPr>
        <p:txBody>
          <a:bodyPr wrap="square" rtlCol="0">
            <a:spAutoFit/>
          </a:bodyPr>
          <a:lstStyle/>
          <a:p>
            <a:pPr algn="l" rtl="0"/>
            <a:r>
              <a:rPr lang="cs-CZ" sz="4800" b="1" dirty="0">
                <a:solidFill>
                  <a:srgbClr val="FF0000"/>
                </a:solidFill>
              </a:rPr>
              <a:t>Kaj smo dosegli do sedaj?</a:t>
            </a:r>
          </a:p>
        </p:txBody>
      </p:sp>
      <p:pic>
        <p:nvPicPr>
          <p:cNvPr id="7" name="Obrázek 6">
            <a:extLst>
              <a:ext uri="{FF2B5EF4-FFF2-40B4-BE49-F238E27FC236}">
                <a16:creationId xmlns:a16="http://schemas.microsoft.com/office/drawing/2014/main" id="{22F47F44-2E3C-CA60-CA54-CF2C53EDB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888" y="1268760"/>
            <a:ext cx="9152224" cy="3836262"/>
          </a:xfrm>
          <a:prstGeom prst="rect">
            <a:avLst/>
          </a:prstGeom>
        </p:spPr>
      </p:pic>
      <p:sp>
        <p:nvSpPr>
          <p:cNvPr id="8" name="TextovéPole 7">
            <a:extLst>
              <a:ext uri="{FF2B5EF4-FFF2-40B4-BE49-F238E27FC236}">
                <a16:creationId xmlns:a16="http://schemas.microsoft.com/office/drawing/2014/main" id="{BFDE12EF-E66C-9CD1-22C5-1A89F88EB7C0}"/>
              </a:ext>
            </a:extLst>
          </p:cNvPr>
          <p:cNvSpPr txBox="1"/>
          <p:nvPr/>
        </p:nvSpPr>
        <p:spPr>
          <a:xfrm>
            <a:off x="695400" y="5517232"/>
            <a:ext cx="10945216" cy="646331"/>
          </a:xfrm>
          <a:prstGeom prst="rect">
            <a:avLst/>
          </a:prstGeom>
          <a:noFill/>
        </p:spPr>
        <p:txBody>
          <a:bodyPr wrap="square" rtlCol="0">
            <a:spAutoFit/>
          </a:bodyPr>
          <a:lstStyle/>
          <a:p>
            <a:pPr algn="ctr" rtl="0"/>
            <a:r>
              <a:rPr lang="cs-CZ" b="1" dirty="0"/>
              <a:t>Uveljavili smo bolj realen cenik za klavne živali - jagnjeta 180 €, ovca 312 €, ovca za priplod 624 €, ovn 780 €, ovca molznica 880 €, bik 1248 € in telica 780 €.</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Rukopis 3">
                <a:extLst>
                  <a:ext uri="{FF2B5EF4-FFF2-40B4-BE49-F238E27FC236}">
                    <a16:creationId xmlns:a16="http://schemas.microsoft.com/office/drawing/2014/main" id="{68C2C922-38ED-230E-FF39-B457BFEED765}"/>
                  </a:ext>
                </a:extLst>
              </p14:cNvPr>
              <p14:cNvContentPartPr/>
              <p14:nvPr/>
            </p14:nvContentPartPr>
            <p14:xfrm>
              <a:off x="5933952" y="6574464"/>
              <a:ext cx="360" cy="360"/>
            </p14:xfrm>
          </p:contentPart>
        </mc:Choice>
        <mc:Fallback xmlns="">
          <p:pic>
            <p:nvPicPr>
              <p:cNvPr id="4" name="Rukopis 3">
                <a:extLst>
                  <a:ext uri="{FF2B5EF4-FFF2-40B4-BE49-F238E27FC236}">
                    <a16:creationId xmlns:a16="http://schemas.microsoft.com/office/drawing/2014/main" id="{68C2C922-38ED-230E-FF39-B457BFEED765}"/>
                  </a:ext>
                </a:extLst>
              </p:cNvPr>
              <p:cNvPicPr/>
              <p:nvPr/>
            </p:nvPicPr>
            <p:blipFill>
              <a:blip r:embed="rId4"/>
              <a:stretch>
                <a:fillRect/>
              </a:stretch>
            </p:blipFill>
            <p:spPr>
              <a:xfrm>
                <a:off x="5915952" y="6466464"/>
                <a:ext cx="36000" cy="216000"/>
              </a:xfrm>
              <a:prstGeom prst="rect">
                <a:avLst/>
              </a:prstGeom>
            </p:spPr>
          </p:pic>
        </mc:Fallback>
      </mc:AlternateContent>
    </p:spTree>
    <p:extLst>
      <p:ext uri="{BB962C8B-B14F-4D97-AF65-F5344CB8AC3E}">
        <p14:creationId xmlns:p14="http://schemas.microsoft.com/office/powerpoint/2010/main" val="288633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6DFCE5-0F5F-0626-E4F0-F57AE218EFB6}"/>
              </a:ext>
            </a:extLst>
          </p:cNvPr>
          <p:cNvSpPr>
            <a:spLocks noGrp="1"/>
          </p:cNvSpPr>
          <p:nvPr>
            <p:ph type="sldNum" sz="quarter" idx="12"/>
          </p:nvPr>
        </p:nvSpPr>
        <p:spPr/>
        <p:txBody>
          <a:bodyPr/>
          <a:lstStyle/>
          <a:p>
            <a:fld id="{4FAB73BC-B049-4115-A692-8D63A059BFB8}" type="slidenum">
              <a:rPr lang="en-US" smtClean="0"/>
              <a:pPr algn="l" rtl="0"/>
              <a:t>9</a:t>
            </a:fld>
            <a:endParaRPr lang="en-US" dirty="0"/>
          </a:p>
        </p:txBody>
      </p:sp>
      <p:pic>
        <p:nvPicPr>
          <p:cNvPr id="4" name="Obrázek 3">
            <a:extLst>
              <a:ext uri="{FF2B5EF4-FFF2-40B4-BE49-F238E27FC236}">
                <a16:creationId xmlns:a16="http://schemas.microsoft.com/office/drawing/2014/main" id="{E166C68F-355B-132D-0D6E-DD6565D9E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3387"/>
            <a:ext cx="9335309" cy="5486875"/>
          </a:xfrm>
          <a:prstGeom prst="rect">
            <a:avLst/>
          </a:prstGeom>
        </p:spPr>
      </p:pic>
      <p:sp>
        <p:nvSpPr>
          <p:cNvPr id="5" name="TextovéPole 4">
            <a:extLst>
              <a:ext uri="{FF2B5EF4-FFF2-40B4-BE49-F238E27FC236}">
                <a16:creationId xmlns:a16="http://schemas.microsoft.com/office/drawing/2014/main" id="{4858C897-A5E6-D266-A9D4-C96238998A67}"/>
              </a:ext>
            </a:extLst>
          </p:cNvPr>
          <p:cNvSpPr txBox="1"/>
          <p:nvPr/>
        </p:nvSpPr>
        <p:spPr>
          <a:xfrm>
            <a:off x="9224456" y="550108"/>
            <a:ext cx="2743199" cy="5355312"/>
          </a:xfrm>
          <a:prstGeom prst="rect">
            <a:avLst/>
          </a:prstGeom>
          <a:noFill/>
        </p:spPr>
        <p:txBody>
          <a:bodyPr wrap="square" rtlCol="0">
            <a:spAutoFit/>
          </a:bodyPr>
          <a:lstStyle/>
          <a:p>
            <a:pPr algn="ctr" rtl="0"/>
            <a:r>
              <a:rPr lang="cs-CZ" sz="2400" b="1" dirty="0">
                <a:solidFill>
                  <a:srgbClr val="FF0000"/>
                </a:solidFill>
                <a:effectLst/>
                <a:latin typeface="Arial" panose="020B0604020202020204" pitchFamily="34" charset="0"/>
                <a:ea typeface="Times New Roman" panose="02020603050405020304" pitchFamily="18" charset="0"/>
              </a:rPr>
              <a:t>Kljub vse boljši zaščiti čred se v Nemčiji povečuje plenjenje volkov in izgube pašnikov.</a:t>
            </a:r>
          </a:p>
          <a:p>
            <a:pPr algn="ctr" rtl="0"/>
            <a:endParaRPr lang="cs-CZ" sz="2400" b="1" dirty="0">
              <a:solidFill>
                <a:srgbClr val="FF0000"/>
              </a:solidFill>
              <a:effectLst/>
              <a:latin typeface="Arial" panose="020B0604020202020204" pitchFamily="34" charset="0"/>
              <a:ea typeface="Times New Roman" panose="02020603050405020304" pitchFamily="18" charset="0"/>
            </a:endParaRPr>
          </a:p>
          <a:p>
            <a:pPr algn="ctr" rtl="0"/>
            <a:br>
              <a:rPr lang="cs-CZ" sz="2400" b="1" dirty="0">
                <a:solidFill>
                  <a:srgbClr val="FF0000"/>
                </a:solidFill>
                <a:effectLst/>
                <a:latin typeface="Arial" panose="020B0604020202020204" pitchFamily="34" charset="0"/>
                <a:ea typeface="Times New Roman" panose="02020603050405020304" pitchFamily="18" charset="0"/>
              </a:rPr>
            </a:br>
            <a:r>
              <a:rPr lang="cs-CZ" sz="2800" b="1" dirty="0">
                <a:solidFill>
                  <a:srgbClr val="FF0000"/>
                </a:solidFill>
                <a:effectLst/>
                <a:latin typeface="Arial" panose="020B0604020202020204" pitchFamily="34" charset="0"/>
                <a:ea typeface="Times New Roman" panose="02020603050405020304" pitchFamily="18" charset="0"/>
              </a:rPr>
              <a:t>Zgolj pasivna zaščita črede ni dovolj!</a:t>
            </a:r>
            <a:endParaRPr lang="cs-CZ" sz="2800" b="1" dirty="0">
              <a:solidFill>
                <a:srgbClr val="FF0000"/>
              </a:solidFill>
              <a:effectLst/>
              <a:latin typeface="Times New Roman" panose="02020603050405020304" pitchFamily="18" charset="0"/>
              <a:ea typeface="Times New Roman" panose="02020603050405020304" pitchFamily="18" charset="0"/>
            </a:endParaRPr>
          </a:p>
          <a:p>
            <a:pPr algn="l" rtl="0"/>
            <a:endParaRPr lang="cs-CZ" dirty="0"/>
          </a:p>
        </p:txBody>
      </p:sp>
      <p:sp>
        <p:nvSpPr>
          <p:cNvPr id="6" name="TextovéPole 5">
            <a:extLst>
              <a:ext uri="{FF2B5EF4-FFF2-40B4-BE49-F238E27FC236}">
                <a16:creationId xmlns:a16="http://schemas.microsoft.com/office/drawing/2014/main" id="{63B88A32-0CC5-F382-81EF-9939873A452F}"/>
              </a:ext>
            </a:extLst>
          </p:cNvPr>
          <p:cNvSpPr txBox="1"/>
          <p:nvPr/>
        </p:nvSpPr>
        <p:spPr>
          <a:xfrm>
            <a:off x="1343472" y="6506031"/>
            <a:ext cx="2592288" cy="215444"/>
          </a:xfrm>
          <a:prstGeom prst="rect">
            <a:avLst/>
          </a:prstGeom>
          <a:noFill/>
        </p:spPr>
        <p:txBody>
          <a:bodyPr wrap="square" rtlCol="0">
            <a:spAutoFit/>
          </a:bodyPr>
          <a:lstStyle/>
          <a:p>
            <a:pPr algn="l" rtl="0"/>
            <a:r>
              <a:rPr lang="cs-CZ" sz="800" dirty="0"/>
              <a:t>https://www.youtube.com/watch?v=GnnBHTskRpw</a:t>
            </a:r>
          </a:p>
        </p:txBody>
      </p:sp>
      <p:sp>
        <p:nvSpPr>
          <p:cNvPr id="3" name="TextovéPole 2">
            <a:extLst>
              <a:ext uri="{FF2B5EF4-FFF2-40B4-BE49-F238E27FC236}">
                <a16:creationId xmlns:a16="http://schemas.microsoft.com/office/drawing/2014/main" id="{8A4261EC-83DC-252F-8271-3B7875AFA8A1}"/>
              </a:ext>
            </a:extLst>
          </p:cNvPr>
          <p:cNvSpPr txBox="1"/>
          <p:nvPr/>
        </p:nvSpPr>
        <p:spPr>
          <a:xfrm>
            <a:off x="2855640" y="260648"/>
            <a:ext cx="5328592" cy="646331"/>
          </a:xfrm>
          <a:prstGeom prst="rect">
            <a:avLst/>
          </a:prstGeom>
          <a:noFill/>
        </p:spPr>
        <p:txBody>
          <a:bodyPr wrap="square" rtlCol="0">
            <a:spAutoFit/>
          </a:bodyPr>
          <a:lstStyle/>
          <a:p>
            <a:pPr algn="ctr" rtl="0"/>
            <a:r>
              <a:rPr lang="cs-CZ" sz="3600" b="1" dirty="0">
                <a:solidFill>
                  <a:schemeClr val="bg2">
                    <a:lumMod val="25000"/>
                  </a:schemeClr>
                </a:solidFill>
              </a:rPr>
              <a:t>NEMČIJA</a:t>
            </a:r>
          </a:p>
        </p:txBody>
      </p:sp>
      <p:pic>
        <p:nvPicPr>
          <p:cNvPr id="8" name="Obrázek 7">
            <a:extLst>
              <a:ext uri="{FF2B5EF4-FFF2-40B4-BE49-F238E27FC236}">
                <a16:creationId xmlns:a16="http://schemas.microsoft.com/office/drawing/2014/main" id="{AB87A00E-753E-34AD-89AE-B37014C72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136525"/>
            <a:ext cx="1078018" cy="893032"/>
          </a:xfrm>
          <a:prstGeom prst="rect">
            <a:avLst/>
          </a:prstGeom>
        </p:spPr>
      </p:pic>
    </p:spTree>
    <p:extLst>
      <p:ext uri="{BB962C8B-B14F-4D97-AF65-F5344CB8AC3E}">
        <p14:creationId xmlns:p14="http://schemas.microsoft.com/office/powerpoint/2010/main" val="842645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3CC44D9-FAE5-14FF-04AA-D0E9CC7527F7}"/>
              </a:ext>
            </a:extLst>
          </p:cNvPr>
          <p:cNvSpPr>
            <a:spLocks noGrp="1"/>
          </p:cNvSpPr>
          <p:nvPr>
            <p:ph type="sldNum" sz="quarter" idx="12"/>
          </p:nvPr>
        </p:nvSpPr>
        <p:spPr/>
        <p:txBody>
          <a:bodyPr/>
          <a:lstStyle/>
          <a:p>
            <a:pPr algn="l" rtl="0"/>
            <a:fld id="{4FAB73BC-B049-4115-A692-8D63A059BFB8}" type="slidenum">
              <a:rPr lang="en-US" smtClean="0"/>
              <a:pPr algn="l" rtl="0"/>
              <a:t>90</a:t>
            </a:fld>
            <a:endParaRPr lang="en-US" dirty="0"/>
          </a:p>
        </p:txBody>
      </p:sp>
      <p:pic>
        <p:nvPicPr>
          <p:cNvPr id="4" name="Obrázek 3">
            <a:extLst>
              <a:ext uri="{FF2B5EF4-FFF2-40B4-BE49-F238E27FC236}">
                <a16:creationId xmlns:a16="http://schemas.microsoft.com/office/drawing/2014/main" id="{93AD2388-DF33-E8E2-D065-F686B94F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300" y="136525"/>
            <a:ext cx="8337398" cy="3594314"/>
          </a:xfrm>
          <a:prstGeom prst="rect">
            <a:avLst/>
          </a:prstGeom>
        </p:spPr>
      </p:pic>
      <p:pic>
        <p:nvPicPr>
          <p:cNvPr id="6" name="Obrázek 5">
            <a:extLst>
              <a:ext uri="{FF2B5EF4-FFF2-40B4-BE49-F238E27FC236}">
                <a16:creationId xmlns:a16="http://schemas.microsoft.com/office/drawing/2014/main" id="{2B947F2C-BD0F-4C91-D68F-0950E4800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82" y="3722311"/>
            <a:ext cx="8020833" cy="3029781"/>
          </a:xfrm>
          <a:prstGeom prst="rect">
            <a:avLst/>
          </a:prstGeom>
        </p:spPr>
      </p:pic>
      <p:sp>
        <p:nvSpPr>
          <p:cNvPr id="7" name="TextovéPole 6">
            <a:extLst>
              <a:ext uri="{FF2B5EF4-FFF2-40B4-BE49-F238E27FC236}">
                <a16:creationId xmlns:a16="http://schemas.microsoft.com/office/drawing/2014/main" id="{ABFD2452-86D5-2CF5-99A0-59ACD658C9E2}"/>
              </a:ext>
            </a:extLst>
          </p:cNvPr>
          <p:cNvSpPr txBox="1"/>
          <p:nvPr/>
        </p:nvSpPr>
        <p:spPr>
          <a:xfrm>
            <a:off x="263352" y="692696"/>
            <a:ext cx="1008112" cy="5632311"/>
          </a:xfrm>
          <a:prstGeom prst="rect">
            <a:avLst/>
          </a:prstGeom>
          <a:noFill/>
        </p:spPr>
        <p:txBody>
          <a:bodyPr wrap="square" rtlCol="0">
            <a:spAutoFit/>
          </a:bodyPr>
          <a:lstStyle/>
          <a:p>
            <a:pPr algn="ctr" rtl="0"/>
            <a:r>
              <a:rPr lang="cs-CZ" sz="6000" b="1" dirty="0">
                <a:solidFill>
                  <a:srgbClr val="FF0000"/>
                </a:solidFill>
              </a:rPr>
              <a:t>A</a:t>
            </a:r>
          </a:p>
          <a:p>
            <a:pPr algn="ctr" rtl="0"/>
            <a:r>
              <a:rPr lang="cs-CZ" sz="6000" b="1" dirty="0">
                <a:solidFill>
                  <a:srgbClr val="FF0000"/>
                </a:solidFill>
              </a:rPr>
              <a:t>T</a:t>
            </a:r>
          </a:p>
          <a:p>
            <a:pPr algn="ctr" rtl="0"/>
            <a:r>
              <a:rPr lang="cs-CZ" sz="6000" b="1" dirty="0">
                <a:solidFill>
                  <a:srgbClr val="FF0000"/>
                </a:solidFill>
              </a:rPr>
              <a:t>J</a:t>
            </a:r>
          </a:p>
          <a:p>
            <a:pPr algn="ctr" rtl="0"/>
            <a:r>
              <a:rPr lang="cs-CZ" sz="6000" b="1" dirty="0">
                <a:solidFill>
                  <a:srgbClr val="FF0000"/>
                </a:solidFill>
              </a:rPr>
              <a:t>M</a:t>
            </a:r>
          </a:p>
          <a:p>
            <a:pPr algn="ctr" rtl="0"/>
            <a:r>
              <a:rPr lang="cs-CZ" sz="6000" b="1" dirty="0">
                <a:solidFill>
                  <a:srgbClr val="FF0000"/>
                </a:solidFill>
              </a:rPr>
              <a:t>I</a:t>
            </a:r>
          </a:p>
          <a:p>
            <a:pPr algn="ctr" rtl="0"/>
            <a:r>
              <a:rPr lang="cs-CZ" sz="6000" b="1" dirty="0">
                <a:solidFill>
                  <a:srgbClr val="FF0000"/>
                </a:solidFill>
              </a:rPr>
              <a:t>N</a:t>
            </a:r>
          </a:p>
        </p:txBody>
      </p:sp>
    </p:spTree>
    <p:extLst>
      <p:ext uri="{BB962C8B-B14F-4D97-AF65-F5344CB8AC3E}">
        <p14:creationId xmlns:p14="http://schemas.microsoft.com/office/powerpoint/2010/main" val="2240561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3A3DAA4-4FFA-4261-AD2E-154180F6DE95}"/>
              </a:ext>
            </a:extLst>
          </p:cNvPr>
          <p:cNvSpPr>
            <a:spLocks noGrp="1"/>
          </p:cNvSpPr>
          <p:nvPr>
            <p:ph type="sldNum" sz="quarter" idx="12"/>
          </p:nvPr>
        </p:nvSpPr>
        <p:spPr/>
        <p:txBody>
          <a:bodyPr/>
          <a:lstStyle/>
          <a:p>
            <a:pPr algn="l" rtl="0"/>
            <a:fld id="{4FAB73BC-B049-4115-A692-8D63A059BFB8}" type="slidenum">
              <a:rPr lang="en-US" smtClean="0"/>
              <a:pPr algn="l" rtl="0"/>
              <a:t>91</a:t>
            </a:fld>
            <a:endParaRPr lang="en-US" dirty="0"/>
          </a:p>
        </p:txBody>
      </p:sp>
      <p:pic>
        <p:nvPicPr>
          <p:cNvPr id="6" name="Obrázek 5">
            <a:extLst>
              <a:ext uri="{FF2B5EF4-FFF2-40B4-BE49-F238E27FC236}">
                <a16:creationId xmlns:a16="http://schemas.microsoft.com/office/drawing/2014/main" id="{A8376AE2-193A-419F-A342-FCAFCA0A3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692696"/>
            <a:ext cx="3888432" cy="5493182"/>
          </a:xfrm>
          <a:prstGeom prst="rect">
            <a:avLst/>
          </a:prstGeom>
        </p:spPr>
      </p:pic>
      <p:sp>
        <p:nvSpPr>
          <p:cNvPr id="7" name="TextovéPole 6">
            <a:extLst>
              <a:ext uri="{FF2B5EF4-FFF2-40B4-BE49-F238E27FC236}">
                <a16:creationId xmlns:a16="http://schemas.microsoft.com/office/drawing/2014/main" id="{22101188-6FD7-4276-A521-2F3E0D17458B}"/>
              </a:ext>
            </a:extLst>
          </p:cNvPr>
          <p:cNvSpPr txBox="1"/>
          <p:nvPr/>
        </p:nvSpPr>
        <p:spPr>
          <a:xfrm>
            <a:off x="5375920" y="484632"/>
            <a:ext cx="6696744" cy="5632311"/>
          </a:xfrm>
          <a:prstGeom prst="rect">
            <a:avLst/>
          </a:prstGeom>
          <a:noFill/>
        </p:spPr>
        <p:txBody>
          <a:bodyPr wrap="square" rtlCol="0">
            <a:spAutoFit/>
          </a:bodyPr>
          <a:lstStyle/>
          <a:p>
            <a:pPr algn="l" rtl="0"/>
            <a:r>
              <a:rPr lang="cs-CZ" b="1" i="0" dirty="0">
                <a:solidFill>
                  <a:srgbClr val="0070C0"/>
                </a:solidFill>
                <a:effectLst/>
                <a:latin typeface="Ubuntu"/>
              </a:rPr>
              <a:t>9 organizacij se ne strinja s programom Common Wolf Care:</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Češko-moravska lovska enota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Lovska komisija Agrarne zbornice Češke republike</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Združenje zasebnega kmetijstva Češke republike</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Kmetijsko združenje Češke republike</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Združenje rejcev drobnice</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Češko združenje rejcev govejega mesa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Češko-moravsko združenje kmetijskih podjetnikov</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PRO–BIO – Zveza ekoloških kmetov</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Društvo mladih kmetov Češke republike</a:t>
            </a:r>
          </a:p>
          <a:p>
            <a:pPr algn="l" rtl="0"/>
            <a:endParaRPr lang="cs-CZ" dirty="0"/>
          </a:p>
        </p:txBody>
      </p:sp>
    </p:spTree>
    <p:extLst>
      <p:ext uri="{BB962C8B-B14F-4D97-AF65-F5344CB8AC3E}">
        <p14:creationId xmlns:p14="http://schemas.microsoft.com/office/powerpoint/2010/main" val="309336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08BA2BB-C46A-B2FE-49E5-C95C0DF5B79B}"/>
              </a:ext>
            </a:extLst>
          </p:cNvPr>
          <p:cNvSpPr>
            <a:spLocks noGrp="1"/>
          </p:cNvSpPr>
          <p:nvPr>
            <p:ph type="sldNum" sz="quarter" idx="12"/>
          </p:nvPr>
        </p:nvSpPr>
        <p:spPr/>
        <p:txBody>
          <a:bodyPr/>
          <a:lstStyle/>
          <a:p>
            <a:pPr algn="l" rtl="0"/>
            <a:fld id="{4FAB73BC-B049-4115-A692-8D63A059BFB8}" type="slidenum">
              <a:rPr lang="en-US" smtClean="0"/>
              <a:pPr algn="l" rtl="0"/>
              <a:t>92</a:t>
            </a:fld>
            <a:endParaRPr lang="en-US" dirty="0"/>
          </a:p>
        </p:txBody>
      </p:sp>
      <p:pic>
        <p:nvPicPr>
          <p:cNvPr id="4" name="Obrázek 3">
            <a:extLst>
              <a:ext uri="{FF2B5EF4-FFF2-40B4-BE49-F238E27FC236}">
                <a16:creationId xmlns:a16="http://schemas.microsoft.com/office/drawing/2014/main" id="{9C597205-E2B9-F313-A4C9-E38342BE8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404664"/>
            <a:ext cx="3901521" cy="6165304"/>
          </a:xfrm>
          <a:prstGeom prst="rect">
            <a:avLst/>
          </a:prstGeom>
        </p:spPr>
      </p:pic>
      <p:sp>
        <p:nvSpPr>
          <p:cNvPr id="5" name="TextovéPole 4">
            <a:extLst>
              <a:ext uri="{FF2B5EF4-FFF2-40B4-BE49-F238E27FC236}">
                <a16:creationId xmlns:a16="http://schemas.microsoft.com/office/drawing/2014/main" id="{A683D881-C8F1-D92E-5886-7292669A72B5}"/>
              </a:ext>
            </a:extLst>
          </p:cNvPr>
          <p:cNvSpPr txBox="1"/>
          <p:nvPr/>
        </p:nvSpPr>
        <p:spPr>
          <a:xfrm>
            <a:off x="4655840" y="620688"/>
            <a:ext cx="6840760" cy="5570756"/>
          </a:xfrm>
          <a:prstGeom prst="rect">
            <a:avLst/>
          </a:prstGeom>
          <a:noFill/>
        </p:spPr>
        <p:txBody>
          <a:bodyPr wrap="square" rtlCol="0">
            <a:spAutoFit/>
          </a:bodyPr>
          <a:lstStyle/>
          <a:p>
            <a:pPr algn="ctr" rtl="0"/>
            <a:r>
              <a:rPr lang="cs-CZ" sz="2400" b="1" i="0" dirty="0">
                <a:solidFill>
                  <a:srgbClr val="FF0000"/>
                </a:solidFill>
                <a:effectLst/>
                <a:latin typeface="Vollkorn"/>
              </a:rPr>
              <a:t>SCHOK in ASZ ČR zavračata načrt za izredne razmere</a:t>
            </a:r>
          </a:p>
          <a:p>
            <a:pPr algn="l" rtl="0"/>
            <a:endParaRPr lang="cs-CZ" b="0" i="0" dirty="0">
              <a:solidFill>
                <a:srgbClr val="000000"/>
              </a:solidFill>
              <a:effectLst/>
              <a:latin typeface="Vollkorn"/>
            </a:endParaRPr>
          </a:p>
          <a:p>
            <a:pPr algn="l" rtl="0"/>
            <a:endParaRPr lang="cs-CZ" dirty="0">
              <a:solidFill>
                <a:srgbClr val="000000"/>
              </a:solidFill>
              <a:latin typeface="Vollkorn"/>
            </a:endParaRPr>
          </a:p>
          <a:p>
            <a:pPr algn="l" rtl="0"/>
            <a:endParaRPr lang="cs-CZ" b="0" i="0" dirty="0">
              <a:solidFill>
                <a:srgbClr val="000000"/>
              </a:solidFill>
              <a:effectLst/>
              <a:latin typeface="Vollkorn"/>
            </a:endParaRPr>
          </a:p>
          <a:p>
            <a:pPr algn="l" rtl="0"/>
            <a:r>
              <a:rPr lang="cs-CZ" sz="2000" b="1" i="0" dirty="0">
                <a:solidFill>
                  <a:srgbClr val="000000"/>
                </a:solidFill>
                <a:effectLst/>
                <a:latin typeface="Vollkorn"/>
              </a:rPr>
              <a:t>Predsedstvi obeh organizacij sta nedvoumnega mnenja, da je predlagani načrt za izredne razmere slabo pripravljen in ne bo privedel do izboljšanja trenutnega stanja.</a:t>
            </a:r>
          </a:p>
          <a:p>
            <a:pPr algn="l" rtl="0"/>
            <a:endParaRPr lang="cs-CZ" sz="2000" b="1" dirty="0">
              <a:solidFill>
                <a:srgbClr val="000000"/>
              </a:solidFill>
              <a:latin typeface="Vollkorn"/>
            </a:endParaRPr>
          </a:p>
          <a:p>
            <a:pPr algn="l" rtl="0"/>
            <a:r>
              <a:rPr lang="cs-CZ" sz="2000" b="1" dirty="0">
                <a:solidFill>
                  <a:srgbClr val="000000"/>
                </a:solidFill>
                <a:latin typeface="Vollkorn"/>
              </a:rPr>
              <a:t>p</a:t>
            </a:r>
            <a:r>
              <a:rPr lang="cs-CZ" sz="2000" b="1" i="0" dirty="0">
                <a:solidFill>
                  <a:srgbClr val="000000"/>
                </a:solidFill>
                <a:effectLst/>
                <a:latin typeface="Vollkorn"/>
              </a:rPr>
              <a:t>praktični del načrta za izredne razmere temelji na že zastarelem konceptu.</a:t>
            </a:r>
          </a:p>
          <a:p>
            <a:pPr algn="l" rtl="0"/>
            <a:endParaRPr lang="cs-CZ" sz="2000" b="1" dirty="0">
              <a:solidFill>
                <a:srgbClr val="000000"/>
              </a:solidFill>
              <a:latin typeface="Vollkorn"/>
            </a:endParaRPr>
          </a:p>
          <a:p>
            <a:pPr algn="l" rtl="0"/>
            <a:r>
              <a:rPr lang="cs-CZ" sz="2000" b="1" i="0" dirty="0">
                <a:solidFill>
                  <a:srgbClr val="000000"/>
                </a:solidFill>
                <a:effectLst/>
                <a:latin typeface="Vollkorn"/>
              </a:rPr>
              <a:t>Posledično postopek, predlagan v načrtu ukrepov ob nepredvidljivih dogodkih, pomeni, da ne bo sprotnega aktivnega ukrepanja proti volku, ki poškoduje živino.</a:t>
            </a:r>
          </a:p>
          <a:p>
            <a:pPr algn="l" rtl="0"/>
            <a:endParaRPr lang="cs-CZ" dirty="0">
              <a:solidFill>
                <a:srgbClr val="000000"/>
              </a:solidFill>
              <a:latin typeface="Vollkorn"/>
            </a:endParaRPr>
          </a:p>
          <a:p>
            <a:pPr algn="l" rtl="0"/>
            <a:endParaRPr lang="cs-CZ" dirty="0">
              <a:solidFill>
                <a:srgbClr val="000000"/>
              </a:solidFill>
              <a:latin typeface="Vollkorn"/>
            </a:endParaRPr>
          </a:p>
          <a:p>
            <a:pPr algn="l" rtl="0"/>
            <a:endParaRPr lang="cs-CZ" dirty="0">
              <a:solidFill>
                <a:srgbClr val="000000"/>
              </a:solidFill>
              <a:latin typeface="Vollkorn"/>
            </a:endParaRPr>
          </a:p>
          <a:p>
            <a:pPr algn="l" rtl="0"/>
            <a:r>
              <a:rPr lang="cs-CZ" sz="800" b="0" i="0" dirty="0">
                <a:solidFill>
                  <a:srgbClr val="000000"/>
                </a:solidFill>
                <a:effectLst/>
                <a:latin typeface="Vollkorn"/>
                <a:hlinkClick r:id="rId3"/>
              </a:rPr>
              <a:t>https://www.asz.cz/clanek/10164/stanovisko-schok-a-asz-cr-k-pohotovostnimu-planu-pro-reseni-situaci-s-problematickym-vlkem/</a:t>
            </a:r>
            <a:endParaRPr lang="cs-CZ" sz="800" b="0" i="0" dirty="0">
              <a:solidFill>
                <a:srgbClr val="000000"/>
              </a:solidFill>
              <a:effectLst/>
              <a:latin typeface="Vollkorn"/>
            </a:endParaRPr>
          </a:p>
          <a:p>
            <a:pPr algn="l" rtl="0"/>
            <a:r>
              <a:rPr lang="cs-CZ" sz="800" b="0" i="0" dirty="0">
                <a:solidFill>
                  <a:srgbClr val="000000"/>
                </a:solidFill>
                <a:effectLst/>
                <a:latin typeface="Vollkorn"/>
              </a:rPr>
              <a:t> </a:t>
            </a:r>
          </a:p>
          <a:p>
            <a:pPr algn="l" rtl="0"/>
            <a:endParaRPr lang="cs-CZ" sz="800" dirty="0"/>
          </a:p>
        </p:txBody>
      </p:sp>
    </p:spTree>
    <p:extLst>
      <p:ext uri="{BB962C8B-B14F-4D97-AF65-F5344CB8AC3E}">
        <p14:creationId xmlns:p14="http://schemas.microsoft.com/office/powerpoint/2010/main" val="2130126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93</a:t>
            </a:fld>
            <a:endParaRPr lang="en-US" dirty="0"/>
          </a:p>
        </p:txBody>
      </p:sp>
      <p:pic>
        <p:nvPicPr>
          <p:cNvPr id="3" name="Obrázek 2" descr="cpt-filet-2.jpg"/>
          <p:cNvPicPr>
            <a:picLocks noChangeAspect="1"/>
          </p:cNvPicPr>
          <p:nvPr/>
        </p:nvPicPr>
        <p:blipFill>
          <a:blip r:embed="rId2" cstate="print"/>
          <a:stretch>
            <a:fillRect/>
          </a:stretch>
        </p:blipFill>
        <p:spPr>
          <a:xfrm>
            <a:off x="0" y="18474"/>
            <a:ext cx="4729290" cy="3266510"/>
          </a:xfrm>
          <a:prstGeom prst="rect">
            <a:avLst/>
          </a:prstGeom>
        </p:spPr>
      </p:pic>
      <p:pic>
        <p:nvPicPr>
          <p:cNvPr id="4" name="Obrázek 3" descr="plot.jpg"/>
          <p:cNvPicPr>
            <a:picLocks noChangeAspect="1"/>
          </p:cNvPicPr>
          <p:nvPr/>
        </p:nvPicPr>
        <p:blipFill>
          <a:blip r:embed="rId3" cstate="print"/>
          <a:stretch>
            <a:fillRect/>
          </a:stretch>
        </p:blipFill>
        <p:spPr>
          <a:xfrm>
            <a:off x="7152242" y="18475"/>
            <a:ext cx="5039758" cy="3266510"/>
          </a:xfrm>
          <a:prstGeom prst="rect">
            <a:avLst/>
          </a:prstGeom>
        </p:spPr>
      </p:pic>
      <p:pic>
        <p:nvPicPr>
          <p:cNvPr id="5" name="Obrázek 4" descr="troupeau-de-moutons,-loup,-saut,-grillage-129360.jpg"/>
          <p:cNvPicPr>
            <a:picLocks noChangeAspect="1"/>
          </p:cNvPicPr>
          <p:nvPr/>
        </p:nvPicPr>
        <p:blipFill>
          <a:blip r:embed="rId4" cstate="print"/>
          <a:stretch>
            <a:fillRect/>
          </a:stretch>
        </p:blipFill>
        <p:spPr>
          <a:xfrm>
            <a:off x="3600356" y="3309918"/>
            <a:ext cx="4729290" cy="3501926"/>
          </a:xfrm>
          <a:prstGeom prst="rect">
            <a:avLst/>
          </a:prstGeom>
        </p:spPr>
      </p:pic>
      <p:sp>
        <p:nvSpPr>
          <p:cNvPr id="6" name="TextovéPole 5"/>
          <p:cNvSpPr txBox="1"/>
          <p:nvPr/>
        </p:nvSpPr>
        <p:spPr>
          <a:xfrm>
            <a:off x="4655840" y="1420896"/>
            <a:ext cx="3096344" cy="461665"/>
          </a:xfrm>
          <a:prstGeom prst="rect">
            <a:avLst/>
          </a:prstGeom>
          <a:noFill/>
        </p:spPr>
        <p:txBody>
          <a:bodyPr wrap="square" rtlCol="0">
            <a:spAutoFit/>
          </a:bodyPr>
          <a:lstStyle/>
          <a:p>
            <a:pPr algn="l" rtl="0"/>
            <a:r>
              <a:rPr lang="cs-CZ" sz="2400" b="1" dirty="0">
                <a:solidFill>
                  <a:srgbClr val="FF0000"/>
                </a:solidFill>
              </a:rPr>
              <a:t>Učinkovitost je vprašljiva</a:t>
            </a:r>
          </a:p>
        </p:txBody>
      </p:sp>
      <p:pic>
        <p:nvPicPr>
          <p:cNvPr id="7" name="Obrázek 6" descr="BTRRehden2175.jpg"/>
          <p:cNvPicPr>
            <a:picLocks noChangeAspect="1"/>
          </p:cNvPicPr>
          <p:nvPr/>
        </p:nvPicPr>
        <p:blipFill>
          <a:blip r:embed="rId5" cstate="print"/>
          <a:stretch>
            <a:fillRect/>
          </a:stretch>
        </p:blipFill>
        <p:spPr>
          <a:xfrm>
            <a:off x="9192344" y="4005064"/>
            <a:ext cx="2701478" cy="1418653"/>
          </a:xfrm>
          <a:prstGeom prst="rect">
            <a:avLst/>
          </a:prstGeom>
        </p:spPr>
      </p:pic>
      <p:pic>
        <p:nvPicPr>
          <p:cNvPr id="8" name="Obrázek 7" descr="wolfsangriff102_v-contentgross.jpg"/>
          <p:cNvPicPr>
            <a:picLocks noChangeAspect="1"/>
          </p:cNvPicPr>
          <p:nvPr/>
        </p:nvPicPr>
        <p:blipFill>
          <a:blip r:embed="rId6" cstate="print"/>
          <a:stretch>
            <a:fillRect/>
          </a:stretch>
        </p:blipFill>
        <p:spPr>
          <a:xfrm>
            <a:off x="407368" y="4005064"/>
            <a:ext cx="2561084" cy="144286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94</a:t>
            </a:fld>
            <a:endParaRPr lang="en-US" dirty="0"/>
          </a:p>
        </p:txBody>
      </p:sp>
      <p:pic>
        <p:nvPicPr>
          <p:cNvPr id="3" name="Obrázek 2" descr="DzNGtN3WkAI6389.jpg"/>
          <p:cNvPicPr>
            <a:picLocks noChangeAspect="1"/>
          </p:cNvPicPr>
          <p:nvPr/>
        </p:nvPicPr>
        <p:blipFill>
          <a:blip r:embed="rId2" cstate="print"/>
          <a:stretch>
            <a:fillRect/>
          </a:stretch>
        </p:blipFill>
        <p:spPr>
          <a:xfrm>
            <a:off x="0" y="-3748"/>
            <a:ext cx="4320480" cy="3792788"/>
          </a:xfrm>
          <a:prstGeom prst="rect">
            <a:avLst/>
          </a:prstGeom>
        </p:spPr>
      </p:pic>
      <p:pic>
        <p:nvPicPr>
          <p:cNvPr id="4" name="Obrázek 3" descr="pes d.jpg"/>
          <p:cNvPicPr>
            <a:picLocks noChangeAspect="1"/>
          </p:cNvPicPr>
          <p:nvPr/>
        </p:nvPicPr>
        <p:blipFill>
          <a:blip r:embed="rId3" cstate="print"/>
          <a:stretch>
            <a:fillRect/>
          </a:stretch>
        </p:blipFill>
        <p:spPr>
          <a:xfrm>
            <a:off x="7622604" y="0"/>
            <a:ext cx="4569396" cy="2984848"/>
          </a:xfrm>
          <a:prstGeom prst="rect">
            <a:avLst/>
          </a:prstGeom>
        </p:spPr>
      </p:pic>
      <p:pic>
        <p:nvPicPr>
          <p:cNvPr id="5" name="Obrázek 4" descr="pec c.jpg"/>
          <p:cNvPicPr>
            <a:picLocks noChangeAspect="1"/>
          </p:cNvPicPr>
          <p:nvPr/>
        </p:nvPicPr>
        <p:blipFill>
          <a:blip r:embed="rId4" cstate="print"/>
          <a:stretch>
            <a:fillRect/>
          </a:stretch>
        </p:blipFill>
        <p:spPr>
          <a:xfrm>
            <a:off x="8851858" y="4385407"/>
            <a:ext cx="3344173" cy="2491738"/>
          </a:xfrm>
          <a:prstGeom prst="rect">
            <a:avLst/>
          </a:prstGeom>
        </p:spPr>
      </p:pic>
      <p:pic>
        <p:nvPicPr>
          <p:cNvPr id="6" name="Obrázek 5" descr="pes.jpg"/>
          <p:cNvPicPr>
            <a:picLocks noChangeAspect="1"/>
          </p:cNvPicPr>
          <p:nvPr/>
        </p:nvPicPr>
        <p:blipFill>
          <a:blip r:embed="rId5" cstate="print"/>
          <a:stretch>
            <a:fillRect/>
          </a:stretch>
        </p:blipFill>
        <p:spPr>
          <a:xfrm>
            <a:off x="4713961" y="4385406"/>
            <a:ext cx="3744416" cy="2472593"/>
          </a:xfrm>
          <a:prstGeom prst="rect">
            <a:avLst/>
          </a:prstGeom>
        </p:spPr>
      </p:pic>
      <p:pic>
        <p:nvPicPr>
          <p:cNvPr id="7" name="Obrázek 6" descr="http://static1.eldiariomontanes.es/www/multimedia/201708/16/media/cortadas/ataque-lobos-rosendo-U30973675871FbE-U40556468952PNC-624x385@Diario%20Montanes-DiarioMontanes.jpg"/>
          <p:cNvPicPr/>
          <p:nvPr/>
        </p:nvPicPr>
        <p:blipFill>
          <a:blip r:embed="rId6" cstate="print"/>
          <a:srcRect/>
          <a:stretch>
            <a:fillRect/>
          </a:stretch>
        </p:blipFill>
        <p:spPr bwMode="auto">
          <a:xfrm>
            <a:off x="-40" y="4020188"/>
            <a:ext cx="4320520" cy="2856957"/>
          </a:xfrm>
          <a:prstGeom prst="rect">
            <a:avLst/>
          </a:prstGeom>
          <a:noFill/>
          <a:ln w="9525">
            <a:noFill/>
            <a:miter lim="800000"/>
            <a:headEnd/>
            <a:tailEnd/>
          </a:ln>
        </p:spPr>
      </p:pic>
      <p:pic>
        <p:nvPicPr>
          <p:cNvPr id="8" name="Obrázek 7" descr="LL.jpg"/>
          <p:cNvPicPr>
            <a:picLocks noChangeAspect="1"/>
          </p:cNvPicPr>
          <p:nvPr/>
        </p:nvPicPr>
        <p:blipFill>
          <a:blip r:embed="rId7" cstate="print"/>
          <a:stretch>
            <a:fillRect/>
          </a:stretch>
        </p:blipFill>
        <p:spPr>
          <a:xfrm>
            <a:off x="4655840" y="188640"/>
            <a:ext cx="2322258" cy="309634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95</a:t>
            </a:fld>
            <a:endParaRPr lang="en-US" dirty="0"/>
          </a:p>
        </p:txBody>
      </p:sp>
      <p:pic>
        <p:nvPicPr>
          <p:cNvPr id="3" name="Obrázek 2" descr="xklaud0e4sb21.jpg"/>
          <p:cNvPicPr>
            <a:picLocks noChangeAspect="1"/>
          </p:cNvPicPr>
          <p:nvPr/>
        </p:nvPicPr>
        <p:blipFill rotWithShape="1">
          <a:blip r:embed="rId2" cstate="print"/>
          <a:srcRect b="27951"/>
          <a:stretch/>
        </p:blipFill>
        <p:spPr>
          <a:xfrm>
            <a:off x="2891644" y="136525"/>
            <a:ext cx="7380820" cy="6577526"/>
          </a:xfrm>
          <a:prstGeom prst="rect">
            <a:avLst/>
          </a:prstGeom>
        </p:spPr>
      </p:pic>
      <p:sp>
        <p:nvSpPr>
          <p:cNvPr id="4" name="TextovéPole 3"/>
          <p:cNvSpPr txBox="1"/>
          <p:nvPr/>
        </p:nvSpPr>
        <p:spPr>
          <a:xfrm>
            <a:off x="-96688" y="2501958"/>
            <a:ext cx="3132348" cy="1846659"/>
          </a:xfrm>
          <a:prstGeom prst="rect">
            <a:avLst/>
          </a:prstGeom>
          <a:noFill/>
        </p:spPr>
        <p:txBody>
          <a:bodyPr wrap="square" rtlCol="0">
            <a:spAutoFit/>
          </a:bodyPr>
          <a:lstStyle/>
          <a:p>
            <a:pPr algn="ctr" rtl="0"/>
            <a:r>
              <a:rPr lang="cs-CZ" sz="2400" b="1" dirty="0">
                <a:solidFill>
                  <a:srgbClr val="FF0000"/>
                </a:solidFill>
              </a:rPr>
              <a:t>Ovce so psu hvaležne, ko jih je rešil pred napadom volkov.</a:t>
            </a:r>
          </a:p>
          <a:p>
            <a:pPr algn="l" rtl="0"/>
            <a:endParaRPr lang="cs-CZ" dirty="0">
              <a:solidFill>
                <a:srgbClr val="FF0000"/>
              </a:solidFill>
            </a:endParaRPr>
          </a:p>
        </p:txBody>
      </p:sp>
      <p:sp>
        <p:nvSpPr>
          <p:cNvPr id="5" name="TextovéPole 4"/>
          <p:cNvSpPr txBox="1"/>
          <p:nvPr/>
        </p:nvSpPr>
        <p:spPr>
          <a:xfrm>
            <a:off x="10200456" y="6579385"/>
            <a:ext cx="2088232" cy="307777"/>
          </a:xfrm>
          <a:prstGeom prst="rect">
            <a:avLst/>
          </a:prstGeom>
          <a:noFill/>
        </p:spPr>
        <p:txBody>
          <a:bodyPr wrap="square" rtlCol="0">
            <a:spAutoFit/>
          </a:bodyPr>
          <a:lstStyle/>
          <a:p>
            <a:pPr algn="l" rtl="0"/>
            <a:r>
              <a:rPr lang="cs-CZ" sz="700" dirty="0"/>
              <a:t>https://www.reddit.com/r/dogswithjobs/comments/aibk5z/good_boi_saved_his_friends/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foto kráva něm.png"/>
          <p:cNvPicPr>
            <a:picLocks noGrp="1" noChangeAspect="1"/>
          </p:cNvPicPr>
          <p:nvPr>
            <p:ph idx="1"/>
          </p:nvPr>
        </p:nvPicPr>
        <p:blipFill>
          <a:blip r:embed="rId3" cstate="print"/>
          <a:stretch>
            <a:fillRect/>
          </a:stretch>
        </p:blipFill>
        <p:spPr>
          <a:xfrm>
            <a:off x="4787692" y="896596"/>
            <a:ext cx="1995810" cy="2952328"/>
          </a:xfrm>
        </p:spPr>
      </p:pic>
      <p:sp>
        <p:nvSpPr>
          <p:cNvPr id="4" name="Zástupný symbol pro číslo snímku 3"/>
          <p:cNvSpPr>
            <a:spLocks noGrp="1"/>
          </p:cNvSpPr>
          <p:nvPr>
            <p:ph type="sldNum" sz="quarter" idx="12"/>
          </p:nvPr>
        </p:nvSpPr>
        <p:spPr/>
        <p:txBody>
          <a:bodyPr/>
          <a:lstStyle/>
          <a:p>
            <a:pPr algn="l" rtl="0"/>
            <a:fld id="{20264769-77EF-4CD0-90DE-F7D7F2D423C4}" type="slidenum">
              <a:rPr lang="cs-CZ" smtClean="0"/>
              <a:pPr algn="l" rtl="0"/>
              <a:t>96</a:t>
            </a:fld>
            <a:endParaRPr lang="cs-CZ"/>
          </a:p>
        </p:txBody>
      </p:sp>
      <p:pic>
        <p:nvPicPr>
          <p:cNvPr id="6" name="Obrázek 5" descr="foto němec.png"/>
          <p:cNvPicPr>
            <a:picLocks noChangeAspect="1"/>
          </p:cNvPicPr>
          <p:nvPr/>
        </p:nvPicPr>
        <p:blipFill>
          <a:blip r:embed="rId4" cstate="print"/>
          <a:stretch>
            <a:fillRect/>
          </a:stretch>
        </p:blipFill>
        <p:spPr>
          <a:xfrm>
            <a:off x="7097104" y="896231"/>
            <a:ext cx="5094896" cy="3744416"/>
          </a:xfrm>
          <a:prstGeom prst="rect">
            <a:avLst/>
          </a:prstGeom>
        </p:spPr>
      </p:pic>
      <p:sp>
        <p:nvSpPr>
          <p:cNvPr id="7" name="TextovéPole 6"/>
          <p:cNvSpPr txBox="1"/>
          <p:nvPr/>
        </p:nvSpPr>
        <p:spPr>
          <a:xfrm>
            <a:off x="191344" y="236957"/>
            <a:ext cx="12266993" cy="523220"/>
          </a:xfrm>
          <a:prstGeom prst="rect">
            <a:avLst/>
          </a:prstGeom>
          <a:noFill/>
        </p:spPr>
        <p:txBody>
          <a:bodyPr wrap="square" rtlCol="0">
            <a:spAutoFit/>
          </a:bodyPr>
          <a:lstStyle/>
          <a:p>
            <a:pPr algn="l" rtl="0"/>
            <a:r>
              <a:rPr lang="cs-CZ" sz="2800" b="1" dirty="0"/>
              <a:t>Ko rejec vidi tako trpljenje živali, je to hud udarec za njegovo psiho</a:t>
            </a:r>
          </a:p>
        </p:txBody>
      </p:sp>
      <p:sp>
        <p:nvSpPr>
          <p:cNvPr id="12" name="TextovéPole 11"/>
          <p:cNvSpPr txBox="1"/>
          <p:nvPr/>
        </p:nvSpPr>
        <p:spPr>
          <a:xfrm>
            <a:off x="10869499" y="6669360"/>
            <a:ext cx="1380506" cy="184666"/>
          </a:xfrm>
          <a:prstGeom prst="rect">
            <a:avLst/>
          </a:prstGeom>
          <a:noFill/>
        </p:spPr>
        <p:txBody>
          <a:bodyPr wrap="none" rtlCol="0">
            <a:spAutoFit/>
          </a:bodyPr>
          <a:lstStyle/>
          <a:p>
            <a:pPr algn="l" rtl="0"/>
            <a:r>
              <a:rPr lang="cs-CZ" sz="600" dirty="0"/>
              <a:t>http://www.leseleveursfaceauloup.fr/</a:t>
            </a:r>
          </a:p>
        </p:txBody>
      </p:sp>
      <p:pic>
        <p:nvPicPr>
          <p:cNvPr id="13" name="Obrázek 12" descr="aasheep_20still_20alive_20after_20attacked_20by_20a_20dog_20IMG_5065 (1).jpg"/>
          <p:cNvPicPr>
            <a:picLocks noChangeAspect="1"/>
          </p:cNvPicPr>
          <p:nvPr/>
        </p:nvPicPr>
        <p:blipFill>
          <a:blip r:embed="rId5" cstate="print"/>
          <a:stretch>
            <a:fillRect/>
          </a:stretch>
        </p:blipFill>
        <p:spPr>
          <a:xfrm>
            <a:off x="-32741" y="896596"/>
            <a:ext cx="4435422" cy="2952328"/>
          </a:xfrm>
          <a:prstGeom prst="rect">
            <a:avLst/>
          </a:prstGeom>
        </p:spPr>
      </p:pic>
      <p:pic>
        <p:nvPicPr>
          <p:cNvPr id="16" name="Obrázek 15" descr="th (33).jpg"/>
          <p:cNvPicPr>
            <a:picLocks noChangeAspect="1"/>
          </p:cNvPicPr>
          <p:nvPr/>
        </p:nvPicPr>
        <p:blipFill>
          <a:blip r:embed="rId6" cstate="print"/>
          <a:stretch>
            <a:fillRect/>
          </a:stretch>
        </p:blipFill>
        <p:spPr>
          <a:xfrm>
            <a:off x="-83" y="4258120"/>
            <a:ext cx="3455799" cy="2595906"/>
          </a:xfrm>
          <a:prstGeom prst="rect">
            <a:avLst/>
          </a:prstGeom>
        </p:spPr>
      </p:pic>
      <p:pic>
        <p:nvPicPr>
          <p:cNvPr id="19" name="Obrázek 18" descr="th (30).jpg"/>
          <p:cNvPicPr>
            <a:picLocks noChangeAspect="1"/>
          </p:cNvPicPr>
          <p:nvPr/>
        </p:nvPicPr>
        <p:blipFill>
          <a:blip r:embed="rId7" cstate="print"/>
          <a:stretch>
            <a:fillRect/>
          </a:stretch>
        </p:blipFill>
        <p:spPr>
          <a:xfrm>
            <a:off x="8002220" y="4776701"/>
            <a:ext cx="2925211" cy="2077325"/>
          </a:xfrm>
          <a:prstGeom prst="rect">
            <a:avLst/>
          </a:prstGeom>
        </p:spPr>
      </p:pic>
      <p:pic>
        <p:nvPicPr>
          <p:cNvPr id="20" name="Obrázek 19" descr="Wolves-TSLN-040216-2.jpg"/>
          <p:cNvPicPr>
            <a:picLocks noChangeAspect="1"/>
          </p:cNvPicPr>
          <p:nvPr/>
        </p:nvPicPr>
        <p:blipFill>
          <a:blip r:embed="rId8" cstate="print"/>
          <a:stretch>
            <a:fillRect/>
          </a:stretch>
        </p:blipFill>
        <p:spPr>
          <a:xfrm>
            <a:off x="4351923" y="4258120"/>
            <a:ext cx="2615919" cy="259988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9336" y="136525"/>
            <a:ext cx="12145280" cy="1325563"/>
          </a:xfrm>
        </p:spPr>
        <p:txBody>
          <a:bodyPr>
            <a:normAutofit/>
          </a:bodyPr>
          <a:lstStyle/>
          <a:p>
            <a:pPr algn="l" rtl="0"/>
            <a:r>
              <a:rPr lang="cs-CZ" sz="2400" b="1" dirty="0">
                <a:latin typeface="+mn-lt"/>
              </a:rPr>
              <a:t>nekaj</a:t>
            </a:r>
            <a:r>
              <a:rPr lang="cs-CZ" sz="2500" b="1" dirty="0">
                <a:latin typeface="+mn-lt"/>
              </a:rPr>
              <a:t>strokovnjaki za volkove priporočajo, da si za zaščito črede nabavite osla ali lamo</a:t>
            </a:r>
            <a:br>
              <a:rPr lang="cs-CZ" sz="2500" b="1" dirty="0">
                <a:latin typeface="+mn-lt"/>
              </a:rPr>
            </a:br>
            <a:endParaRPr lang="cs-CZ" sz="2500" b="1" dirty="0">
              <a:latin typeface="+mn-lt"/>
            </a:endParaRPr>
          </a:p>
        </p:txBody>
      </p:sp>
      <p:pic>
        <p:nvPicPr>
          <p:cNvPr id="5" name="Zástupný symbol pro obsah 4" descr="osel něm.png"/>
          <p:cNvPicPr>
            <a:picLocks noGrp="1" noChangeAspect="1"/>
          </p:cNvPicPr>
          <p:nvPr>
            <p:ph idx="1"/>
          </p:nvPr>
        </p:nvPicPr>
        <p:blipFill>
          <a:blip r:embed="rId2" cstate="print"/>
          <a:stretch>
            <a:fillRect/>
          </a:stretch>
        </p:blipFill>
        <p:spPr>
          <a:xfrm>
            <a:off x="46720" y="1052736"/>
            <a:ext cx="5395145" cy="5769808"/>
          </a:xfrm>
        </p:spPr>
      </p:pic>
      <p:sp>
        <p:nvSpPr>
          <p:cNvPr id="4" name="Zástupný symbol pro číslo snímku 3"/>
          <p:cNvSpPr>
            <a:spLocks noGrp="1"/>
          </p:cNvSpPr>
          <p:nvPr>
            <p:ph type="sldNum" sz="quarter" idx="12"/>
          </p:nvPr>
        </p:nvSpPr>
        <p:spPr/>
        <p:txBody>
          <a:bodyPr/>
          <a:lstStyle/>
          <a:p>
            <a:pPr algn="l" rtl="0"/>
            <a:fld id="{20264769-77EF-4CD0-90DE-F7D7F2D423C4}" type="slidenum">
              <a:rPr lang="cs-CZ" smtClean="0"/>
              <a:pPr algn="l" rtl="0"/>
              <a:t>97</a:t>
            </a:fld>
            <a:endParaRPr lang="cs-CZ"/>
          </a:p>
        </p:txBody>
      </p:sp>
      <p:pic>
        <p:nvPicPr>
          <p:cNvPr id="6" name="Obrázek 5" descr="lama.png"/>
          <p:cNvPicPr>
            <a:picLocks noChangeAspect="1"/>
          </p:cNvPicPr>
          <p:nvPr/>
        </p:nvPicPr>
        <p:blipFill>
          <a:blip r:embed="rId3" cstate="print"/>
          <a:stretch>
            <a:fillRect/>
          </a:stretch>
        </p:blipFill>
        <p:spPr>
          <a:xfrm>
            <a:off x="5735960" y="1052736"/>
            <a:ext cx="6336704" cy="4768076"/>
          </a:xfrm>
          <a:prstGeom prst="rect">
            <a:avLst/>
          </a:prstGeom>
        </p:spPr>
      </p:pic>
      <p:sp>
        <p:nvSpPr>
          <p:cNvPr id="8" name="TextovéPole 7"/>
          <p:cNvSpPr txBox="1"/>
          <p:nvPr/>
        </p:nvSpPr>
        <p:spPr>
          <a:xfrm>
            <a:off x="5663952" y="5987018"/>
            <a:ext cx="6120680" cy="400110"/>
          </a:xfrm>
          <a:prstGeom prst="rect">
            <a:avLst/>
          </a:prstGeom>
          <a:noFill/>
        </p:spPr>
        <p:txBody>
          <a:bodyPr wrap="square" rtlCol="0">
            <a:spAutoFit/>
          </a:bodyPr>
          <a:lstStyle/>
          <a:p>
            <a:pPr algn="l" rtl="0"/>
            <a:r>
              <a:rPr lang="cs-CZ" sz="2000" dirty="0"/>
              <a:t>11.2.2018 20 metrov od </a:t>
            </a:r>
            <a:r>
              <a:rPr lang="cs-CZ" sz="2000" dirty="0" err="1"/>
              <a:t>stanovanja</a:t>
            </a:r>
            <a:r>
              <a:rPr lang="cs-CZ" sz="2000" dirty="0"/>
              <a:t> v </a:t>
            </a:r>
            <a:r>
              <a:rPr lang="cs-CZ" sz="2000" dirty="0" err="1"/>
              <a:t>Provansa</a:t>
            </a:r>
            <a:endParaRPr lang="cs-CZ" sz="2000" dirty="0"/>
          </a:p>
        </p:txBody>
      </p:sp>
      <p:sp>
        <p:nvSpPr>
          <p:cNvPr id="7" name="TextovéPole 6"/>
          <p:cNvSpPr txBox="1"/>
          <p:nvPr/>
        </p:nvSpPr>
        <p:spPr>
          <a:xfrm>
            <a:off x="8437927" y="6721475"/>
            <a:ext cx="3826689" cy="200055"/>
          </a:xfrm>
          <a:prstGeom prst="rect">
            <a:avLst/>
          </a:prstGeom>
          <a:noFill/>
        </p:spPr>
        <p:txBody>
          <a:bodyPr wrap="none" rtlCol="0">
            <a:spAutoFit/>
          </a:bodyPr>
          <a:lstStyle/>
          <a:p>
            <a:pPr algn="l" rtl="0"/>
            <a:r>
              <a:rPr lang="cs-CZ" sz="700" dirty="0"/>
              <a:t>http://www.leseleveursfaceauloup.fr/loups-tuent-vaches-chevaux-lamas-alpes-de-haute-provence/</a:t>
            </a: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Slovenian - </a:t>
            </a:r>
            <a:r>
              <a:rPr lang="en-US" sz="1000" u="sng" dirty="0">
                <a:solidFill>
                  <a:srgbClr val="0F2B46"/>
                </a:solidFill>
                <a:effectLst/>
                <a:latin typeface="Roboto" panose="02000000000000000000" pitchFamily="2" charset="0"/>
                <a:hlinkClick r:id="rId4"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181129_095538.jpg"/>
          <p:cNvPicPr>
            <a:picLocks noChangeAspect="1"/>
          </p:cNvPicPr>
          <p:nvPr/>
        </p:nvPicPr>
        <p:blipFill>
          <a:blip r:embed="rId2" cstate="print"/>
          <a:stretch>
            <a:fillRect/>
          </a:stretch>
        </p:blipFill>
        <p:spPr>
          <a:xfrm>
            <a:off x="1143000" y="0"/>
            <a:ext cx="3962400" cy="2971800"/>
          </a:xfrm>
          <a:prstGeom prst="rect">
            <a:avLst/>
          </a:prstGeom>
        </p:spPr>
      </p:pic>
      <p:pic>
        <p:nvPicPr>
          <p:cNvPr id="4" name="Obrázek 3" descr="20191017_111321.jpg"/>
          <p:cNvPicPr>
            <a:picLocks noChangeAspect="1"/>
          </p:cNvPicPr>
          <p:nvPr/>
        </p:nvPicPr>
        <p:blipFill>
          <a:blip r:embed="rId3" cstate="print"/>
          <a:stretch>
            <a:fillRect/>
          </a:stretch>
        </p:blipFill>
        <p:spPr>
          <a:xfrm>
            <a:off x="6096000" y="0"/>
            <a:ext cx="4953000" cy="2786063"/>
          </a:xfrm>
          <a:prstGeom prst="rect">
            <a:avLst/>
          </a:prstGeom>
        </p:spPr>
      </p:pic>
      <p:pic>
        <p:nvPicPr>
          <p:cNvPr id="5" name="Obrázek 4" descr="20191017_101816.jpg"/>
          <p:cNvPicPr>
            <a:picLocks noChangeAspect="1"/>
          </p:cNvPicPr>
          <p:nvPr/>
        </p:nvPicPr>
        <p:blipFill>
          <a:blip r:embed="rId4" cstate="print"/>
          <a:stretch>
            <a:fillRect/>
          </a:stretch>
        </p:blipFill>
        <p:spPr>
          <a:xfrm>
            <a:off x="1143000" y="3045618"/>
            <a:ext cx="4800600" cy="2700338"/>
          </a:xfrm>
          <a:prstGeom prst="rect">
            <a:avLst/>
          </a:prstGeom>
        </p:spPr>
      </p:pic>
      <p:pic>
        <p:nvPicPr>
          <p:cNvPr id="6" name="Obrázek 5" descr="20191017_102751.jpg"/>
          <p:cNvPicPr>
            <a:picLocks noChangeAspect="1"/>
          </p:cNvPicPr>
          <p:nvPr/>
        </p:nvPicPr>
        <p:blipFill>
          <a:blip r:embed="rId5" cstate="print"/>
          <a:stretch>
            <a:fillRect/>
          </a:stretch>
        </p:blipFill>
        <p:spPr>
          <a:xfrm>
            <a:off x="6667500" y="2786063"/>
            <a:ext cx="3810000" cy="2143125"/>
          </a:xfrm>
          <a:prstGeom prst="rect">
            <a:avLst/>
          </a:prstGeom>
        </p:spPr>
      </p:pic>
      <p:pic>
        <p:nvPicPr>
          <p:cNvPr id="7" name="Zástupný symbol pro obsah 9" descr="IMG_0769.JPG"/>
          <p:cNvPicPr>
            <a:picLocks noChangeAspect="1"/>
          </p:cNvPicPr>
          <p:nvPr/>
        </p:nvPicPr>
        <p:blipFill rotWithShape="1">
          <a:blip r:embed="rId6" cstate="print"/>
          <a:srcRect t="15060" r="-3" b="13779"/>
          <a:stretch/>
        </p:blipFill>
        <p:spPr>
          <a:xfrm>
            <a:off x="6667500" y="4929188"/>
            <a:ext cx="3810000" cy="1965794"/>
          </a:xfrm>
          <a:prstGeom prst="rect">
            <a:avLst/>
          </a:prstGeom>
        </p:spPr>
      </p:pic>
      <p:sp>
        <p:nvSpPr>
          <p:cNvPr id="8" name="TextovéPole 7"/>
          <p:cNvSpPr txBox="1"/>
          <p:nvPr/>
        </p:nvSpPr>
        <p:spPr>
          <a:xfrm>
            <a:off x="1066800" y="5796171"/>
            <a:ext cx="3810000" cy="461665"/>
          </a:xfrm>
          <a:prstGeom prst="rect">
            <a:avLst/>
          </a:prstGeom>
          <a:noFill/>
        </p:spPr>
        <p:txBody>
          <a:bodyPr wrap="square" rtlCol="0">
            <a:spAutoFit/>
          </a:bodyPr>
          <a:lstStyle/>
          <a:p>
            <a:pPr algn="l" rtl="0"/>
            <a:r>
              <a:rPr lang="cs-CZ" sz="2400" b="1" dirty="0"/>
              <a:t>Vernéřovice</a:t>
            </a:r>
          </a:p>
        </p:txBody>
      </p:sp>
    </p:spTree>
    <p:extLst>
      <p:ext uri="{BB962C8B-B14F-4D97-AF65-F5344CB8AC3E}">
        <p14:creationId xmlns:p14="http://schemas.microsoft.com/office/powerpoint/2010/main" val="22992303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4ECB3DC-D7AD-4AAC-B599-D34526C4EA9E}"/>
              </a:ext>
            </a:extLst>
          </p:cNvPr>
          <p:cNvSpPr>
            <a:spLocks noGrp="1"/>
          </p:cNvSpPr>
          <p:nvPr>
            <p:ph type="sldNum" sz="quarter" idx="12"/>
          </p:nvPr>
        </p:nvSpPr>
        <p:spPr/>
        <p:txBody>
          <a:bodyPr/>
          <a:lstStyle/>
          <a:p>
            <a:pPr algn="l" rtl="0"/>
            <a:fld id="{4FAB73BC-B049-4115-A692-8D63A059BFB8}" type="slidenum">
              <a:rPr lang="en-US" smtClean="0"/>
              <a:pPr algn="l" rtl="0"/>
              <a:t>99</a:t>
            </a:fld>
            <a:endParaRPr lang="en-US" dirty="0"/>
          </a:p>
        </p:txBody>
      </p:sp>
      <p:pic>
        <p:nvPicPr>
          <p:cNvPr id="4" name="Obrázek 3">
            <a:extLst>
              <a:ext uri="{FF2B5EF4-FFF2-40B4-BE49-F238E27FC236}">
                <a16:creationId xmlns:a16="http://schemas.microsoft.com/office/drawing/2014/main" id="{CAE01B9C-1140-4D84-B86D-E380C7FE83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16" y="476672"/>
            <a:ext cx="2052228" cy="2736304"/>
          </a:xfrm>
          <a:prstGeom prst="rect">
            <a:avLst/>
          </a:prstGeom>
        </p:spPr>
      </p:pic>
      <p:pic>
        <p:nvPicPr>
          <p:cNvPr id="6" name="Obrázek 5">
            <a:extLst>
              <a:ext uri="{FF2B5EF4-FFF2-40B4-BE49-F238E27FC236}">
                <a16:creationId xmlns:a16="http://schemas.microsoft.com/office/drawing/2014/main" id="{AC881326-0A40-4A89-822C-02C3484D9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184" y="152549"/>
            <a:ext cx="4187957" cy="3140968"/>
          </a:xfrm>
          <a:prstGeom prst="rect">
            <a:avLst/>
          </a:prstGeom>
        </p:spPr>
      </p:pic>
      <p:pic>
        <p:nvPicPr>
          <p:cNvPr id="8" name="Obrázek 7">
            <a:extLst>
              <a:ext uri="{FF2B5EF4-FFF2-40B4-BE49-F238E27FC236}">
                <a16:creationId xmlns:a16="http://schemas.microsoft.com/office/drawing/2014/main" id="{C14D7AB7-5B2A-498E-ABC4-485466714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3439319"/>
            <a:ext cx="4391356" cy="3293517"/>
          </a:xfrm>
          <a:prstGeom prst="rect">
            <a:avLst/>
          </a:prstGeom>
        </p:spPr>
      </p:pic>
      <p:pic>
        <p:nvPicPr>
          <p:cNvPr id="10" name="Obrázek 9">
            <a:extLst>
              <a:ext uri="{FF2B5EF4-FFF2-40B4-BE49-F238E27FC236}">
                <a16:creationId xmlns:a16="http://schemas.microsoft.com/office/drawing/2014/main" id="{23EAE4CA-59A7-4E05-8DE8-47115D46E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760" y="476672"/>
            <a:ext cx="1977684" cy="2636912"/>
          </a:xfrm>
          <a:prstGeom prst="rect">
            <a:avLst/>
          </a:prstGeom>
        </p:spPr>
      </p:pic>
      <p:pic>
        <p:nvPicPr>
          <p:cNvPr id="14" name="Obrázek 13">
            <a:extLst>
              <a:ext uri="{FF2B5EF4-FFF2-40B4-BE49-F238E27FC236}">
                <a16:creationId xmlns:a16="http://schemas.microsoft.com/office/drawing/2014/main" id="{9FE3E27C-F7E7-438B-8988-930CFED33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6978" y="3436689"/>
            <a:ext cx="2376264" cy="3168352"/>
          </a:xfrm>
          <a:prstGeom prst="rect">
            <a:avLst/>
          </a:prstGeom>
        </p:spPr>
      </p:pic>
      <p:pic>
        <p:nvPicPr>
          <p:cNvPr id="16" name="Obrázek 15">
            <a:extLst>
              <a:ext uri="{FF2B5EF4-FFF2-40B4-BE49-F238E27FC236}">
                <a16:creationId xmlns:a16="http://schemas.microsoft.com/office/drawing/2014/main" id="{653C775A-71B6-4717-B7A8-E48B754C7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101" y="4797152"/>
            <a:ext cx="2534353" cy="1640418"/>
          </a:xfrm>
          <a:prstGeom prst="rect">
            <a:avLst/>
          </a:prstGeom>
        </p:spPr>
      </p:pic>
      <p:sp>
        <p:nvSpPr>
          <p:cNvPr id="17" name="TextovéPole 16">
            <a:extLst>
              <a:ext uri="{FF2B5EF4-FFF2-40B4-BE49-F238E27FC236}">
                <a16:creationId xmlns:a16="http://schemas.microsoft.com/office/drawing/2014/main" id="{3E203817-A653-46DC-B566-405E6F64DA1B}"/>
              </a:ext>
            </a:extLst>
          </p:cNvPr>
          <p:cNvSpPr txBox="1"/>
          <p:nvPr/>
        </p:nvSpPr>
        <p:spPr>
          <a:xfrm>
            <a:off x="6528048" y="3814606"/>
            <a:ext cx="2616250" cy="369332"/>
          </a:xfrm>
          <a:prstGeom prst="rect">
            <a:avLst/>
          </a:prstGeom>
          <a:noFill/>
        </p:spPr>
        <p:txBody>
          <a:bodyPr wrap="square" rtlCol="0">
            <a:spAutoFit/>
          </a:bodyPr>
          <a:lstStyle/>
          <a:p>
            <a:pPr algn="l" rtl="0"/>
            <a:r>
              <a:rPr lang="cs-CZ" dirty="0"/>
              <a:t>Lachov</a:t>
            </a:r>
          </a:p>
        </p:txBody>
      </p:sp>
    </p:spTree>
    <p:extLst>
      <p:ext uri="{BB962C8B-B14F-4D97-AF65-F5344CB8AC3E}">
        <p14:creationId xmlns:p14="http://schemas.microsoft.com/office/powerpoint/2010/main" val="1101975136"/>
      </p:ext>
    </p:extLst>
  </p:cSld>
  <p:clrMapOvr>
    <a:masterClrMapping/>
  </p:clrMapOvr>
</p:sld>
</file>

<file path=ppt/theme/theme1.xml><?xml version="1.0" encoding="utf-8"?>
<a:theme xmlns:a="http://schemas.openxmlformats.org/drawingml/2006/main" name="1_Office Them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8844</TotalTime>
  <Words>6836</Words>
  <Application>Microsoft Office PowerPoint</Application>
  <PresentationFormat>Širokoúhlá obrazovka</PresentationFormat>
  <Paragraphs>662</Paragraphs>
  <Slides>104</Slides>
  <Notes>7</Notes>
  <HiddenSlides>0</HiddenSlides>
  <MMClips>0</MMClips>
  <ScaleCrop>false</ScaleCrop>
  <HeadingPairs>
    <vt:vector size="6" baseType="variant">
      <vt:variant>
        <vt:lpstr>Použitá písma</vt:lpstr>
      </vt:variant>
      <vt:variant>
        <vt:i4>24</vt:i4>
      </vt:variant>
      <vt:variant>
        <vt:lpstr>Motiv</vt:lpstr>
      </vt:variant>
      <vt:variant>
        <vt:i4>1</vt:i4>
      </vt:variant>
      <vt:variant>
        <vt:lpstr>Nadpisy snímků</vt:lpstr>
      </vt:variant>
      <vt:variant>
        <vt:i4>104</vt:i4>
      </vt:variant>
    </vt:vector>
  </HeadingPairs>
  <TitlesOfParts>
    <vt:vector size="129" baseType="lpstr">
      <vt:lpstr>Arial</vt:lpstr>
      <vt:lpstr>Arial</vt:lpstr>
      <vt:lpstr>Arial CE</vt:lpstr>
      <vt:lpstr>Calibri</vt:lpstr>
      <vt:lpstr>Calibri Light</vt:lpstr>
      <vt:lpstr>Dosis</vt:lpstr>
      <vt:lpstr>etelka_textregular</vt:lpstr>
      <vt:lpstr>Fira Sans</vt:lpstr>
      <vt:lpstr>Frutiger Neue</vt:lpstr>
      <vt:lpstr>Georgia</vt:lpstr>
      <vt:lpstr>Helvetica Neue</vt:lpstr>
      <vt:lpstr>inherit</vt:lpstr>
      <vt:lpstr>Noto Sans</vt:lpstr>
      <vt:lpstr>Open Sans</vt:lpstr>
      <vt:lpstr>Open Sans</vt:lpstr>
      <vt:lpstr>Roboto</vt:lpstr>
      <vt:lpstr>Source Sans Pro</vt:lpstr>
      <vt:lpstr>Splus Icon</vt:lpstr>
      <vt:lpstr>Times New Roman</vt:lpstr>
      <vt:lpstr>Ubuntu</vt:lpstr>
      <vt:lpstr>urw-din</vt:lpstr>
      <vt:lpstr>utopia-std</vt:lpstr>
      <vt:lpstr>Vollkorn</vt:lpstr>
      <vt:lpstr>YouTube Sans</vt:lpstr>
      <vt:lpstr>1_Office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Koliko v resnici stanejo ukrepi v zvezi z volkom?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Razmere v Franciji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Nebesa na zemlji, kot si jih predstavlja LCIE</vt:lpstr>
      <vt:lpstr>Prezentace aplikace PowerPoint</vt:lpstr>
      <vt:lpstr>Prezentace aplikace PowerPoint</vt:lpstr>
      <vt:lpstr>Prezentace aplikace PowerPoint</vt:lpstr>
      <vt:lpstr>Realnost po mnenjuVau-Cogeca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nekajstrokovnjaki za volkove priporočajo, da si za zaščito črede nabavite osla ali lamo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Bc. Zdeněk Havrlant</dc:creator>
  <cp:lastModifiedBy>Tomáš Havrlant</cp:lastModifiedBy>
  <cp:revision>346</cp:revision>
  <cp:lastPrinted>2023-09-04T17:10:47Z</cp:lastPrinted>
  <dcterms:created xsi:type="dcterms:W3CDTF">2019-11-24T11:01:11Z</dcterms:created>
  <dcterms:modified xsi:type="dcterms:W3CDTF">2023-11-11T22:18:26Z</dcterms:modified>
</cp:coreProperties>
</file>