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72" r:id="rId1"/>
  </p:sldMasterIdLst>
  <p:notesMasterIdLst>
    <p:notesMasterId r:id="rId106"/>
  </p:notesMasterIdLst>
  <p:handoutMasterIdLst>
    <p:handoutMasterId r:id="rId107"/>
  </p:handoutMasterIdLst>
  <p:sldIdLst>
    <p:sldId id="465" r:id="rId2"/>
    <p:sldId id="608" r:id="rId3"/>
    <p:sldId id="622" r:id="rId4"/>
    <p:sldId id="631" r:id="rId5"/>
    <p:sldId id="469" r:id="rId6"/>
    <p:sldId id="585" r:id="rId7"/>
    <p:sldId id="586" r:id="rId8"/>
    <p:sldId id="558" r:id="rId9"/>
    <p:sldId id="604" r:id="rId10"/>
    <p:sldId id="605" r:id="rId11"/>
    <p:sldId id="340" r:id="rId12"/>
    <p:sldId id="639" r:id="rId13"/>
    <p:sldId id="640" r:id="rId14"/>
    <p:sldId id="650" r:id="rId15"/>
    <p:sldId id="504" r:id="rId16"/>
    <p:sldId id="545" r:id="rId17"/>
    <p:sldId id="615" r:id="rId18"/>
    <p:sldId id="587" r:id="rId19"/>
    <p:sldId id="589" r:id="rId20"/>
    <p:sldId id="606" r:id="rId21"/>
    <p:sldId id="271" r:id="rId22"/>
    <p:sldId id="590" r:id="rId23"/>
    <p:sldId id="603" r:id="rId24"/>
    <p:sldId id="607" r:id="rId25"/>
    <p:sldId id="532" r:id="rId26"/>
    <p:sldId id="269" r:id="rId27"/>
    <p:sldId id="440" r:id="rId28"/>
    <p:sldId id="561" r:id="rId29"/>
    <p:sldId id="594" r:id="rId30"/>
    <p:sldId id="600" r:id="rId31"/>
    <p:sldId id="595" r:id="rId32"/>
    <p:sldId id="511" r:id="rId33"/>
    <p:sldId id="599" r:id="rId34"/>
    <p:sldId id="625" r:id="rId35"/>
    <p:sldId id="632" r:id="rId36"/>
    <p:sldId id="306" r:id="rId37"/>
    <p:sldId id="626" r:id="rId38"/>
    <p:sldId id="618" r:id="rId39"/>
    <p:sldId id="483" r:id="rId40"/>
    <p:sldId id="482" r:id="rId41"/>
    <p:sldId id="614" r:id="rId42"/>
    <p:sldId id="619" r:id="rId43"/>
    <p:sldId id="496" r:id="rId44"/>
    <p:sldId id="449" r:id="rId45"/>
    <p:sldId id="601" r:id="rId46"/>
    <p:sldId id="477" r:id="rId47"/>
    <p:sldId id="627" r:id="rId48"/>
    <p:sldId id="596" r:id="rId49"/>
    <p:sldId id="450" r:id="rId50"/>
    <p:sldId id="497" r:id="rId51"/>
    <p:sldId id="602" r:id="rId52"/>
    <p:sldId id="629" r:id="rId53"/>
    <p:sldId id="609" r:id="rId54"/>
    <p:sldId id="633" r:id="rId55"/>
    <p:sldId id="636" r:id="rId56"/>
    <p:sldId id="635" r:id="rId57"/>
    <p:sldId id="634" r:id="rId58"/>
    <p:sldId id="637" r:id="rId59"/>
    <p:sldId id="638" r:id="rId60"/>
    <p:sldId id="623" r:id="rId61"/>
    <p:sldId id="647" r:id="rId62"/>
    <p:sldId id="649" r:id="rId63"/>
    <p:sldId id="648" r:id="rId64"/>
    <p:sldId id="495" r:id="rId65"/>
    <p:sldId id="468" r:id="rId66"/>
    <p:sldId id="598" r:id="rId67"/>
    <p:sldId id="612" r:id="rId68"/>
    <p:sldId id="593" r:id="rId69"/>
    <p:sldId id="630" r:id="rId70"/>
    <p:sldId id="577" r:id="rId71"/>
    <p:sldId id="578" r:id="rId72"/>
    <p:sldId id="322" r:id="rId73"/>
    <p:sldId id="452" r:id="rId74"/>
    <p:sldId id="453" r:id="rId75"/>
    <p:sldId id="457" r:id="rId76"/>
    <p:sldId id="323" r:id="rId77"/>
    <p:sldId id="456" r:id="rId78"/>
    <p:sldId id="506" r:id="rId79"/>
    <p:sldId id="522" r:id="rId80"/>
    <p:sldId id="620" r:id="rId81"/>
    <p:sldId id="621" r:id="rId82"/>
    <p:sldId id="641" r:id="rId83"/>
    <p:sldId id="642" r:id="rId84"/>
    <p:sldId id="643" r:id="rId85"/>
    <p:sldId id="644" r:id="rId86"/>
    <p:sldId id="646" r:id="rId87"/>
    <p:sldId id="492" r:id="rId88"/>
    <p:sldId id="493" r:id="rId89"/>
    <p:sldId id="579" r:id="rId90"/>
    <p:sldId id="645" r:id="rId91"/>
    <p:sldId id="517" r:id="rId92"/>
    <p:sldId id="624" r:id="rId93"/>
    <p:sldId id="434" r:id="rId94"/>
    <p:sldId id="426" r:id="rId95"/>
    <p:sldId id="435" r:id="rId96"/>
    <p:sldId id="342" r:id="rId97"/>
    <p:sldId id="343" r:id="rId98"/>
    <p:sldId id="385" r:id="rId99"/>
    <p:sldId id="546" r:id="rId100"/>
    <p:sldId id="443" r:id="rId101"/>
    <p:sldId id="519" r:id="rId102"/>
    <p:sldId id="560" r:id="rId103"/>
    <p:sldId id="396" r:id="rId104"/>
    <p:sldId id="389" r:id="rId105"/>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1" autoAdjust="0"/>
    <p:restoredTop sz="86847" autoAdjust="0"/>
  </p:normalViewPr>
  <p:slideViewPr>
    <p:cSldViewPr>
      <p:cViewPr varScale="1">
        <p:scale>
          <a:sx n="75" d="100"/>
          <a:sy n="75" d="100"/>
        </p:scale>
        <p:origin x="562"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2" y="1"/>
            <a:ext cx="2946400" cy="494108"/>
          </a:xfrm>
          <a:prstGeom prst="rect">
            <a:avLst/>
          </a:prstGeom>
        </p:spPr>
        <p:txBody>
          <a:bodyPr vert="horz" lIns="90727" tIns="45363" rIns="90727" bIns="45363" rtlCol="0"/>
          <a:lstStyle>
            <a:lvl1pPr algn="l">
              <a:defRPr sz="1200"/>
            </a:lvl1pPr>
          </a:lstStyle>
          <a:p>
            <a:endParaRPr lang="cs-CZ"/>
          </a:p>
        </p:txBody>
      </p:sp>
      <p:sp>
        <p:nvSpPr>
          <p:cNvPr id="3" name="Zástupný symbol pro datum 2"/>
          <p:cNvSpPr>
            <a:spLocks noGrp="1"/>
          </p:cNvSpPr>
          <p:nvPr>
            <p:ph type="dt" sz="quarter" idx="1"/>
          </p:nvPr>
        </p:nvSpPr>
        <p:spPr>
          <a:xfrm>
            <a:off x="3849689" y="1"/>
            <a:ext cx="2946400" cy="494108"/>
          </a:xfrm>
          <a:prstGeom prst="rect">
            <a:avLst/>
          </a:prstGeom>
        </p:spPr>
        <p:txBody>
          <a:bodyPr vert="horz" lIns="90727" tIns="45363" rIns="90727" bIns="45363" rtlCol="0"/>
          <a:lstStyle>
            <a:lvl1pPr algn="r">
              <a:defRPr sz="1200"/>
            </a:lvl1pPr>
          </a:lstStyle>
          <a:p>
            <a:fld id="{F2C14C33-227B-44E3-A84F-1F1491A41DF9}" type="datetimeFigureOut">
              <a:rPr lang="cs-CZ" smtClean="0"/>
              <a:pPr/>
              <a:t>11.11.2023</a:t>
            </a:fld>
            <a:endParaRPr lang="cs-CZ"/>
          </a:p>
        </p:txBody>
      </p:sp>
      <p:sp>
        <p:nvSpPr>
          <p:cNvPr id="4" name="Zástupný symbol pro zápatí 3"/>
          <p:cNvSpPr>
            <a:spLocks noGrp="1"/>
          </p:cNvSpPr>
          <p:nvPr>
            <p:ph type="ftr" sz="quarter" idx="2"/>
          </p:nvPr>
        </p:nvSpPr>
        <p:spPr>
          <a:xfrm>
            <a:off x="2" y="9376978"/>
            <a:ext cx="2946400" cy="494108"/>
          </a:xfrm>
          <a:prstGeom prst="rect">
            <a:avLst/>
          </a:prstGeom>
        </p:spPr>
        <p:txBody>
          <a:bodyPr vert="horz" lIns="90727" tIns="45363" rIns="90727" bIns="45363"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9" y="9376978"/>
            <a:ext cx="2946400" cy="494108"/>
          </a:xfrm>
          <a:prstGeom prst="rect">
            <a:avLst/>
          </a:prstGeom>
        </p:spPr>
        <p:txBody>
          <a:bodyPr vert="horz" lIns="90727" tIns="45363" rIns="90727" bIns="45363" rtlCol="0" anchor="b"/>
          <a:lstStyle>
            <a:lvl1pPr algn="r">
              <a:defRPr sz="1200"/>
            </a:lvl1pPr>
          </a:lstStyle>
          <a:p>
            <a:fld id="{0C0ED00C-778A-45B1-AAF0-F8DC49ECDE14}"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7T10:44:40.52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7T10:44:40.89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7T19:13:54.23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1,'716'0,"-693"1,43 8,-42-5,42 2,7-6,-5-1,112 14,-98-5,0-4,85-6,-38 0,1432 2,-1519 2,58 11,-65-8,13 3,-22-4,-1 0,34 0,-26-4,21-2,-1 3,0 1,1 4,68 15,-105-17,1-1,-1-1,1 0,19-1,-20-1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3T12:15:20.9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5659" cy="495347"/>
          </a:xfrm>
          <a:prstGeom prst="rect">
            <a:avLst/>
          </a:prstGeom>
        </p:spPr>
        <p:txBody>
          <a:bodyPr vert="horz" lIns="90727" tIns="45363" rIns="90727" bIns="45363" rtlCol="0"/>
          <a:lstStyle>
            <a:lvl1pPr algn="l">
              <a:defRPr sz="1200"/>
            </a:lvl1pPr>
          </a:lstStyle>
          <a:p>
            <a:endParaRPr lang="cs-CZ" dirty="0"/>
          </a:p>
        </p:txBody>
      </p:sp>
      <p:sp>
        <p:nvSpPr>
          <p:cNvPr id="3" name="Zástupný symbol pro datum 2"/>
          <p:cNvSpPr>
            <a:spLocks noGrp="1"/>
          </p:cNvSpPr>
          <p:nvPr>
            <p:ph type="dt" idx="1"/>
          </p:nvPr>
        </p:nvSpPr>
        <p:spPr>
          <a:xfrm>
            <a:off x="3850443" y="1"/>
            <a:ext cx="2945659" cy="495347"/>
          </a:xfrm>
          <a:prstGeom prst="rect">
            <a:avLst/>
          </a:prstGeom>
        </p:spPr>
        <p:txBody>
          <a:bodyPr vert="horz" lIns="90727" tIns="45363" rIns="90727" bIns="45363" rtlCol="0"/>
          <a:lstStyle>
            <a:lvl1pPr algn="r">
              <a:defRPr sz="1200"/>
            </a:lvl1pPr>
          </a:lstStyle>
          <a:p>
            <a:fld id="{07669FC9-3B2B-400C-9D63-6C1C16307119}" type="datetimeFigureOut">
              <a:rPr lang="cs-CZ" smtClean="0"/>
              <a:pPr/>
              <a:t>11.11.2023</a:t>
            </a:fld>
            <a:endParaRPr lang="cs-CZ" dirty="0"/>
          </a:p>
        </p:txBody>
      </p:sp>
      <p:sp>
        <p:nvSpPr>
          <p:cNvPr id="4" name="Zástupný symbol pro obrázek snímku 3"/>
          <p:cNvSpPr>
            <a:spLocks noGrp="1" noRot="1" noChangeAspect="1"/>
          </p:cNvSpPr>
          <p:nvPr>
            <p:ph type="sldImg" idx="2"/>
          </p:nvPr>
        </p:nvSpPr>
        <p:spPr>
          <a:xfrm>
            <a:off x="436563" y="1233488"/>
            <a:ext cx="5924550" cy="3332162"/>
          </a:xfrm>
          <a:prstGeom prst="rect">
            <a:avLst/>
          </a:prstGeom>
          <a:noFill/>
          <a:ln w="12700">
            <a:solidFill>
              <a:prstClr val="black"/>
            </a:solidFill>
          </a:ln>
        </p:spPr>
        <p:txBody>
          <a:bodyPr vert="horz" lIns="90727" tIns="45363" rIns="90727" bIns="45363" rtlCol="0" anchor="ctr"/>
          <a:lstStyle/>
          <a:p>
            <a:endParaRPr lang="cs-CZ" dirty="0"/>
          </a:p>
        </p:txBody>
      </p:sp>
      <p:sp>
        <p:nvSpPr>
          <p:cNvPr id="5" name="Zástupný symbol pro poznámky 4"/>
          <p:cNvSpPr>
            <a:spLocks noGrp="1"/>
          </p:cNvSpPr>
          <p:nvPr>
            <p:ph type="body" sz="quarter" idx="3"/>
          </p:nvPr>
        </p:nvSpPr>
        <p:spPr>
          <a:xfrm>
            <a:off x="679768" y="4751220"/>
            <a:ext cx="5438140" cy="3887362"/>
          </a:xfrm>
          <a:prstGeom prst="rect">
            <a:avLst/>
          </a:prstGeom>
        </p:spPr>
        <p:txBody>
          <a:bodyPr vert="horz" lIns="90727" tIns="45363" rIns="90727" bIns="45363"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7320"/>
            <a:ext cx="2945659" cy="495345"/>
          </a:xfrm>
          <a:prstGeom prst="rect">
            <a:avLst/>
          </a:prstGeom>
        </p:spPr>
        <p:txBody>
          <a:bodyPr vert="horz" lIns="90727" tIns="45363" rIns="90727" bIns="45363"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50443" y="9377320"/>
            <a:ext cx="2945659" cy="495345"/>
          </a:xfrm>
          <a:prstGeom prst="rect">
            <a:avLst/>
          </a:prstGeom>
        </p:spPr>
        <p:txBody>
          <a:bodyPr vert="horz" lIns="90727" tIns="45363" rIns="90727" bIns="45363" rtlCol="0" anchor="b"/>
          <a:lstStyle>
            <a:lvl1pPr algn="r">
              <a:defRPr sz="1200"/>
            </a:lvl1pPr>
          </a:lstStyle>
          <a:p>
            <a:fld id="{A9F32CC5-042B-4457-9BAE-A2F8585096DC}" type="slidenum">
              <a:rPr lang="cs-CZ" smtClean="0"/>
              <a:pPr/>
              <a:t>‹#›</a:t>
            </a:fld>
            <a:endParaRPr lang="cs-CZ" dirty="0"/>
          </a:p>
        </p:txBody>
      </p:sp>
    </p:spTree>
    <p:extLst>
      <p:ext uri="{BB962C8B-B14F-4D97-AF65-F5344CB8AC3E}">
        <p14:creationId xmlns:p14="http://schemas.microsoft.com/office/powerpoint/2010/main" val="1957045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lgn="l" rtl="0"/>
              <a:t>1</a:t>
            </a:fld>
            <a:endParaRPr lang="cs-CZ" dirty="0"/>
          </a:p>
        </p:txBody>
      </p:sp>
    </p:spTree>
    <p:extLst>
      <p:ext uri="{BB962C8B-B14F-4D97-AF65-F5344CB8AC3E}">
        <p14:creationId xmlns:p14="http://schemas.microsoft.com/office/powerpoint/2010/main" val="41587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9a3ab1623c_0_9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9a3ab1623c_0_97:notes"/>
          <p:cNvSpPr txBox="1">
            <a:spLocks noGrp="1"/>
          </p:cNvSpPr>
          <p:nvPr>
            <p:ph type="body" idx="1"/>
          </p:nvPr>
        </p:nvSpPr>
        <p:spPr>
          <a:xfrm>
            <a:off x="906463" y="4714875"/>
            <a:ext cx="4984800" cy="4467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 name="Google Shape;197;g19a3ab1623c_0_97:notes"/>
          <p:cNvSpPr txBox="1">
            <a:spLocks noGrp="1"/>
          </p:cNvSpPr>
          <p:nvPr>
            <p:ph type="sldNum" idx="12"/>
          </p:nvPr>
        </p:nvSpPr>
        <p:spPr>
          <a:xfrm>
            <a:off x="3851275" y="9429750"/>
            <a:ext cx="2946300" cy="496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no-NO"/>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9a3ab1623c_0_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9a3ab1623c_0_53:notes"/>
          <p:cNvSpPr txBox="1">
            <a:spLocks noGrp="1"/>
          </p:cNvSpPr>
          <p:nvPr>
            <p:ph type="body" idx="1"/>
          </p:nvPr>
        </p:nvSpPr>
        <p:spPr>
          <a:xfrm>
            <a:off x="906463" y="4714875"/>
            <a:ext cx="4984800" cy="4467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 name="Google Shape;183;g19a3ab1623c_0_53:notes"/>
          <p:cNvSpPr txBox="1">
            <a:spLocks noGrp="1"/>
          </p:cNvSpPr>
          <p:nvPr>
            <p:ph type="sldNum" idx="12"/>
          </p:nvPr>
        </p:nvSpPr>
        <p:spPr>
          <a:xfrm>
            <a:off x="3851275" y="9429750"/>
            <a:ext cx="2946300" cy="496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no-NO"/>
              <a:t>26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6563" y="1233488"/>
            <a:ext cx="5924550" cy="3332162"/>
          </a:xfrm>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36</a:t>
            </a:fld>
            <a:endParaRPr lang="cs-CZ" dirty="0"/>
          </a:p>
        </p:txBody>
      </p:sp>
    </p:spTree>
    <p:extLst>
      <p:ext uri="{BB962C8B-B14F-4D97-AF65-F5344CB8AC3E}">
        <p14:creationId xmlns:p14="http://schemas.microsoft.com/office/powerpoint/2010/main" val="2584295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49</a:t>
            </a:fld>
            <a:endParaRPr lang="cs-CZ" dirty="0"/>
          </a:p>
        </p:txBody>
      </p:sp>
    </p:spTree>
    <p:extLst>
      <p:ext uri="{BB962C8B-B14F-4D97-AF65-F5344CB8AC3E}">
        <p14:creationId xmlns:p14="http://schemas.microsoft.com/office/powerpoint/2010/main" val="415919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72</a:t>
            </a:fld>
            <a:endParaRPr lang="cs-CZ" dirty="0"/>
          </a:p>
        </p:txBody>
      </p:sp>
    </p:spTree>
    <p:extLst>
      <p:ext uri="{BB962C8B-B14F-4D97-AF65-F5344CB8AC3E}">
        <p14:creationId xmlns:p14="http://schemas.microsoft.com/office/powerpoint/2010/main" val="226864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96</a:t>
            </a:fld>
            <a:endParaRPr lang="cs-CZ" dirty="0"/>
          </a:p>
        </p:txBody>
      </p:sp>
    </p:spTree>
    <p:extLst>
      <p:ext uri="{BB962C8B-B14F-4D97-AF65-F5344CB8AC3E}">
        <p14:creationId xmlns:p14="http://schemas.microsoft.com/office/powerpoint/2010/main" val="3814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34CDCD80-8F97-47C0-97D3-7C2458D678C3}"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09448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B1947A3-AC40-425A-AF5D-5AF557E33053}"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724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D7B1461-BEEA-4B17-86AD-3CB6310EA699}"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1914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FA3EFD-802C-437C-BEC6-221ACEBCC40F}"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764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16D34BCC-99B5-45DA-810C-EB67E5BC5A24}"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542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3C572CE-DD73-4CDC-8C4B-253A49947BBE}"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689717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465567D-7495-4BF4-B28F-96EF9EF138E7}" type="datetime1">
              <a:rPr lang="en-US" smtClean="0"/>
              <a:pPr/>
              <a:t>11/11/2023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87608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C8E20DF-BE10-44CC-BF91-476D10E9B915}" type="datetime1">
              <a:rPr lang="en-US" smtClean="0"/>
              <a:pPr/>
              <a:t>11/11/2023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0926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6ADB1C-73A3-4EAA-BBBB-F093CBCD4E6B}" type="datetime1">
              <a:rPr lang="en-US" smtClean="0"/>
              <a:pPr/>
              <a:t>11/11/2023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6790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1054B4FF-D963-44BF-9CA7-094F2257D210}"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951858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59BED14B-B4DE-4B04-A813-44EEFDA155D8}"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32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E1208-0E11-45C7-8CEB-539D5C50F517}" type="datetime1">
              <a:rPr lang="en-US" smtClean="0"/>
              <a:pPr/>
              <a:t>11/11/2023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03341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hyperlink" Target="https://www.onlinedoctranslator.com/en/?utm_source=onlinedoctranslator&amp;utm_medium=pptx&amp;utm_campaign=attributio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10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8.jpg"/><Relationship Id="rId7"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image" Target="../media/image247.jp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10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onlinedoctranslator.com/en/?utm_source=onlinedoctranslator&amp;utm_medium=pptx&amp;utm_campaign=attribution" TargetMode="Externa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hyperlink" Target="https://www.dbb-wolf.de/die-dbbw"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hyperlink" Target="https://www.agrarheute.com/land-leben/wolfsabwehr-herdenschutzhunde-nachts-bellen-duerfen-612399" TargetMode="Externa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mmm.fi/riista/metsastyksen-rajoittaminen-ja-ministerion-asetukset" TargetMode="External"/><Relationship Id="rId4" Type="http://schemas.openxmlformats.org/officeDocument/2006/relationships/hyperlink" Target="https://valtioneuvosto.fi/-/1410837/suden-kannanhoidollinen-metsastys-kaynnistyy-vuoden-2022-aluss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www.protectiondestroupeaux.ch/fileadmin/doc/Was_tun/N0063_D_18_WEB_Comic_Herdenschutzhunde.pdf" TargetMode="Externa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hyperlink" Target="https://www.uvek.admin.ch/uvek/de/home/uvek/medien/medienmitteilungen.msg-id-95521.html" TargetMode="Externa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blick.ch/schweiz/graubuenden/nach-wolfs-vorfall-am-piz-beverin-warnt-biologe-marcel-zueger-wird-nichts-getan-sind-die-woelfe-bald-in-den-doerfern-id16797583.html" TargetMode="External"/><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hyperlink" Target="https://cs.wikipedia.org/wiki/Habituace" TargetMode="External"/><Relationship Id="rId5" Type="http://schemas.openxmlformats.org/officeDocument/2006/relationships/hyperlink" Target="https://www.youtube.com/watch?v=NLmOv_AqGxI" TargetMode="External"/><Relationship Id="rId4" Type="http://schemas.openxmlformats.org/officeDocument/2006/relationships/hyperlink" Target="https://www.stgallerbauer.ch/tiere/wer-woelfe-will-muss-die-kosten-trage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dmin.ch/gov/de/start/dokumentation/medienmitteilungen.msg-id-98407.html" TargetMode="External"/><Relationship Id="rId2" Type="http://schemas.openxmlformats.org/officeDocument/2006/relationships/hyperlink" Target="https://www.blick.ch/politik/medienkonferenz-um-15-uhr-roesti-stellt-seine-wolfs-abschussplaene-vor-id19100803.html" TargetMode="Externa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hyperlink" Target="https://www.leseleveursfaceauxpredateurs.fr/wp-content/uploads/2023/07/Dossier-2022_Pastoralisme-en-danger-FNO-web.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hyperlink" Target="https://leloupdanslabergerie.fr/" TargetMode="External"/><Relationship Id="rId5" Type="http://schemas.openxmlformats.org/officeDocument/2006/relationships/hyperlink" Target="https://www.youtube.com/watch?v=1siSZMJGMRs&amp;t=119s" TargetMode="Externa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fif"/><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hyperlink" Target="https://www.youtube.com/watch?v=PtccfgiYYE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hyperlink" Target="https://www.loupfrance.fr/pdf/Bulletin-Reseau-Loup-2012-N27_regime.alimentaire.pdf" TargetMode="External"/><Relationship Id="rId4" Type="http://schemas.openxmlformats.org/officeDocument/2006/relationships/hyperlink" Target="https://www.loupfrance.fr/le-lou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hyperlink" Target="https://www.loupfrance.fr/gestion-des-impacts-du-loup/protection-des-troupeau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f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hyperlink" Target="https://drive.google.com/file/d/1d_op_oo30RHkZTemZd_Xw3_oG-KFN7NQ/view?pli=1" TargetMode="External"/><Relationship Id="rId2" Type="http://schemas.openxmlformats.org/officeDocument/2006/relationships/hyperlink" Target="https://leloupdanslabergerie.fr/"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49.xml.rels><?xml version="1.0" encoding="UTF-8" standalone="yes"?>
<Relationships xmlns="http://schemas.openxmlformats.org/package/2006/relationships"><Relationship Id="rId3" Type="http://schemas.openxmlformats.org/officeDocument/2006/relationships/hyperlink" Target="http://www.auvergne-rhone-alpes.developpement-durable.gouv.fr/bilan-du-protocole-a14246.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leloupdanslabergerie.fr/accueil/office-francais-de-la-biodiversite-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leseleveursfaceauxpredateurs.fr/wp-content/uploads/2023/07/Dossier-2022_Pastoralisme-en-danger-FNO-web.pdf" TargetMode="External"/><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jpg"/></Relationships>
</file>

<file path=ppt/slides/_rels/slide53.xml.rels><?xml version="1.0" encoding="UTF-8" standalone="yes"?>
<Relationships xmlns="http://schemas.openxmlformats.org/package/2006/relationships"><Relationship Id="rId3" Type="http://schemas.openxmlformats.org/officeDocument/2006/relationships/hyperlink" Target="https://www.stol.it/artikel/wirtschaft/tierschau-vor-dem-aus-protest-der-tierzuchtverbaende-gegen-wolf-und-baer" TargetMode="External"/><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hyperlink" Target="https://vstt.lrv.lt/uploads/vstt/documents/files/Vilk%C5%B3%20tyrimai/Galutine%20ataskaita%202022_23%20nuasmeninta%20fin.pdf" TargetMode="Externa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hyperlink" Target="https://www.aviuaugintojai.lt/vilku-ar-aviu-saugojimo-ypatumai-lietuvoje/" TargetMode="Externa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5.jpg"/><Relationship Id="rId4" Type="http://schemas.openxmlformats.org/officeDocument/2006/relationships/hyperlink" Target="https://e-seimas.lrs.lt/portal/legalAct/lt/TAD/c6523a6066dc11eea182def3ac5c11d6?jfwid=16vee94gw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manoukis.lt/naujienos/ukis/leisime-plestis-vilku-populiacijai-kad-butu-ka-medzioti" TargetMode="External"/><Relationship Id="rId2" Type="http://schemas.openxmlformats.org/officeDocument/2006/relationships/image" Target="../media/image136.jpg"/><Relationship Id="rId1" Type="http://schemas.openxmlformats.org/officeDocument/2006/relationships/slideLayout" Target="../slideLayouts/slideLayout7.xml"/><Relationship Id="rId4" Type="http://schemas.openxmlformats.org/officeDocument/2006/relationships/hyperlink" Target="http://www.vic.l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hyperlink" Target="http://www.sks.si/" TargetMode="External"/><Relationship Id="rId5" Type="http://schemas.openxmlformats.org/officeDocument/2006/relationships/image" Target="../media/image140.jpg"/><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3" Type="http://schemas.openxmlformats.org/officeDocument/2006/relationships/hyperlink" Target="https://www.podblegaske-novice.si/sl/news/pripravljena-izhodisca-za-strategijo-upravljanja-z-zvermi.html" TargetMode="External"/><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44.jpg"/><Relationship Id="rId3" Type="http://schemas.openxmlformats.org/officeDocument/2006/relationships/hyperlink" Target="https://www.vmd.gov.lv/lv?utm_source=https%3A%2F%2Feng.lsm.lv%2F" TargetMode="External"/><Relationship Id="rId7" Type="http://schemas.openxmlformats.org/officeDocument/2006/relationships/image" Target="../media/image143.jpg"/><Relationship Id="rId2" Type="http://schemas.openxmlformats.org/officeDocument/2006/relationships/hyperlink" Target="https://www.schweizerbauer.ch/tiere/ubrige-tiere/problemwolf-auch-in-oberoesterreich-abschuss-moeglich/" TargetMode="External"/><Relationship Id="rId1" Type="http://schemas.openxmlformats.org/officeDocument/2006/relationships/slideLayout" Target="../slideLayouts/slideLayout7.xml"/><Relationship Id="rId6" Type="http://schemas.openxmlformats.org/officeDocument/2006/relationships/image" Target="../media/image142.jpg"/><Relationship Id="rId5" Type="http://schemas.openxmlformats.org/officeDocument/2006/relationships/hyperlink" Target="https://www.bayern.de/ministerrat-verabschiedet-bayerische-wolfsverordnung/" TargetMode="External"/><Relationship Id="rId4" Type="http://schemas.openxmlformats.org/officeDocument/2006/relationships/hyperlink" Target="https://globalvoices.org/2022/09/23/the-wolf-is-being-targeted-and-killed-in-north-macedonia/" TargetMode="External"/><Relationship Id="rId9" Type="http://schemas.openxmlformats.org/officeDocument/2006/relationships/image" Target="../media/image145.jpg"/></Relationships>
</file>

<file path=ppt/slides/_rels/slide6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eagri.cz/public/portal/mze/zemedelstvi/ekologicke-zemedelstvi/dokumenty-statistiky-formulare/statistika-a-pruzkumy" TargetMode="External"/><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NULL"/><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NULL"/></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7.xml"/><Relationship Id="rId4" Type="http://schemas.openxmlformats.org/officeDocument/2006/relationships/hyperlink" Target="https://www.navratvlku.cz/skodni-udalost-prehled-skodnich-udalosti-202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wolf.sachsen.de/schadensstatistik-4169.html" TargetMode="Externa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hyperlink" Target="https://www.onlinedoctranslator.com/en/?utm_source=onlinedoctranslator&amp;utm_medium=pptx&amp;utm_campaign=attribution" TargetMode="External"/><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aopkcr.maps.arcgis.com/apps/mapviewer/index.html?webmap=6605b540cc4f408c88f9b05b96803266"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onlinedoctranslator.com/en/?utm_source=onlinedoctranslator&amp;utm_medium=pptx&amp;utm_campaign=attribution" TargetMode="External"/><Relationship Id="rId5" Type="http://schemas.openxmlformats.org/officeDocument/2006/relationships/image" Target="../media/image160.jpeg"/><Relationship Id="rId4" Type="http://schemas.openxmlformats.org/officeDocument/2006/relationships/image" Target="../media/image159.jpeg"/></Relationships>
</file>

<file path=ppt/slides/_rels/slide73.xml.rels><?xml version="1.0" encoding="UTF-8" standalone="yes"?>
<Relationships xmlns="http://schemas.openxmlformats.org/package/2006/relationships"><Relationship Id="rId3" Type="http://schemas.openxmlformats.org/officeDocument/2006/relationships/hyperlink" Target="https://ec.europa.eu/environment/nature/conservation/species/carnivores/promoting_management.htm" TargetMode="External"/><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hyperlink" Target="https://ec.europa.eu/environment/nature/conservation/species/carnivores/pdf/guidelines_for_population_level_management.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hyperlink" Target="https://www.natuerlich-jagd.de/news/umdenken-der-eu-kommission-bei-wolfsentnahmen-schwedisches-wolfsmanagement-beispielhaf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1.jpg"/><Relationship Id="rId7" Type="http://schemas.openxmlformats.org/officeDocument/2006/relationships/image" Target="../media/image185.png"/><Relationship Id="rId2" Type="http://schemas.openxmlformats.org/officeDocument/2006/relationships/image" Target="../media/image180.jpg"/><Relationship Id="rId1" Type="http://schemas.openxmlformats.org/officeDocument/2006/relationships/slideLayout" Target="../slideLayouts/slideLayout7.xml"/><Relationship Id="rId6" Type="http://schemas.openxmlformats.org/officeDocument/2006/relationships/image" Target="../media/image184.jpg"/><Relationship Id="rId5" Type="http://schemas.openxmlformats.org/officeDocument/2006/relationships/image" Target="../media/image183.jpg"/><Relationship Id="rId4" Type="http://schemas.openxmlformats.org/officeDocument/2006/relationships/image" Target="../media/image182.png"/></Relationships>
</file>

<file path=ppt/slides/_rels/slide8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8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4" Type="http://schemas.openxmlformats.org/officeDocument/2006/relationships/hyperlink" Target="https://ec.europa.eu/commission/presscorner/detail/en/ip_23_433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neviditelnypes.lidovky.cz/klima/1600-vedcu-klimaticka-nouze-je-podvod.A231002_190658_p_klima_nef" TargetMode="External"/><Relationship Id="rId7" Type="http://schemas.openxmlformats.org/officeDocument/2006/relationships/image" Target="../media/image7.png"/><Relationship Id="rId2" Type="http://schemas.openxmlformats.org/officeDocument/2006/relationships/hyperlink" Target="https://clintel.org/wp-content/uploads/2023/08/WCD-version-081423.pdf" TargetMode="External"/><Relationship Id="rId1" Type="http://schemas.openxmlformats.org/officeDocument/2006/relationships/slideLayout" Target="../slideLayouts/slideLayout7.xml"/><Relationship Id="rId6" Type="http://schemas.openxmlformats.org/officeDocument/2006/relationships/hyperlink" Target="https://www.onlinedoctranslator.com/en/?utm_source=onlinedoctranslator&amp;utm_medium=pptx&amp;utm_campaign=attribution" TargetMode="External"/><Relationship Id="rId5" Type="http://schemas.openxmlformats.org/officeDocument/2006/relationships/image" Target="../media/image198.png"/><Relationship Id="rId4" Type="http://schemas.openxmlformats.org/officeDocument/2006/relationships/image" Target="../media/image197.png"/></Relationships>
</file>

<file path=ppt/slides/_rels/slide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6.jf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s://www.asz.cz/clanek/10164/stanovisko-schok-a-asz-cr-k-pohotovostnimu-planu-pro-reseni-situaci-s-problematickym-vlkem/" TargetMode="External"/><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94.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9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png"/><Relationship Id="rId7" Type="http://schemas.openxmlformats.org/officeDocument/2006/relationships/image" Target="../media/image2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png"/></Relationships>
</file>

<file path=ppt/slides/_rels/slide9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onlinedoctranslator.com/en/?utm_source=onlinedoctranslator&amp;utm_medium=pptx&amp;utm_campaign=attribution"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99.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8.png"/><Relationship Id="rId2"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CF5C16D-B890-4144-B943-BF8B32362615}"/>
              </a:ext>
            </a:extLst>
          </p:cNvPr>
          <p:cNvSpPr>
            <a:spLocks noGrp="1"/>
          </p:cNvSpPr>
          <p:nvPr>
            <p:ph type="sldNum" sz="quarter" idx="12"/>
          </p:nvPr>
        </p:nvSpPr>
        <p:spPr/>
        <p:txBody>
          <a:bodyPr/>
          <a:lstStyle/>
          <a:p>
            <a:pPr algn="l" rtl="0"/>
            <a:r>
              <a:rPr lang="cs-CZ" sz="1200" i="1"/>
              <a:t>Parengė: Ing. Tomašas Havrlantas</a:t>
            </a:r>
            <a:endParaRPr lang="cs-CZ" sz="1200" i="1" dirty="0"/>
          </a:p>
        </p:txBody>
      </p:sp>
      <p:sp>
        <p:nvSpPr>
          <p:cNvPr id="4" name="TextovéPole 3">
            <a:extLst>
              <a:ext uri="{FF2B5EF4-FFF2-40B4-BE49-F238E27FC236}">
                <a16:creationId xmlns:a16="http://schemas.microsoft.com/office/drawing/2014/main" id="{724521DF-34C3-472C-A5DB-D5B0DB111D92}"/>
              </a:ext>
            </a:extLst>
          </p:cNvPr>
          <p:cNvSpPr txBox="1"/>
          <p:nvPr/>
        </p:nvSpPr>
        <p:spPr>
          <a:xfrm>
            <a:off x="67875" y="5764405"/>
            <a:ext cx="6595865" cy="1173463"/>
          </a:xfrm>
          <a:prstGeom prst="rect">
            <a:avLst/>
          </a:prstGeom>
          <a:noFill/>
        </p:spPr>
        <p:txBody>
          <a:bodyPr wrap="square">
            <a:spAutoFit/>
          </a:bodyPr>
          <a:lstStyle/>
          <a:p>
            <a:pPr>
              <a:lnSpc>
                <a:spcPct val="107000"/>
              </a:lnSpc>
              <a:spcAft>
                <a:spcPts val="800"/>
              </a:spcAft>
            </a:pPr>
            <a:r>
              <a:rPr lang="en-US" dirty="0" err="1"/>
              <a:t>Kongresový</a:t>
            </a:r>
            <a:r>
              <a:rPr lang="en-US" dirty="0"/>
              <a:t> hotel LUNA </a:t>
            </a:r>
            <a:endParaRPr lang="cs-CZ" dirty="0"/>
          </a:p>
          <a:p>
            <a:pPr>
              <a:lnSpc>
                <a:spcPct val="107000"/>
              </a:lnSpc>
              <a:spcAft>
                <a:spcPts val="800"/>
              </a:spcAft>
            </a:pPr>
            <a:r>
              <a:rPr lang="en-US" dirty="0" err="1"/>
              <a:t>Kouty</a:t>
            </a:r>
            <a:r>
              <a:rPr lang="en-US" dirty="0"/>
              <a:t> 77, </a:t>
            </a:r>
            <a:r>
              <a:rPr lang="en-US" dirty="0" err="1"/>
              <a:t>Ledeč</a:t>
            </a:r>
            <a:r>
              <a:rPr lang="en-US" dirty="0"/>
              <a:t> </a:t>
            </a:r>
            <a:r>
              <a:rPr lang="en-US" dirty="0" err="1"/>
              <a:t>nad</a:t>
            </a:r>
            <a:r>
              <a:rPr lang="en-US" dirty="0"/>
              <a:t> </a:t>
            </a:r>
            <a:r>
              <a:rPr lang="en-US" dirty="0" err="1"/>
              <a:t>Sázavou</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lt-LT" sz="1800">
                <a:effectLst/>
                <a:latin typeface="Calibri" panose="020F050202020403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ovéPole 11">
            <a:extLst>
              <a:ext uri="{FF2B5EF4-FFF2-40B4-BE49-F238E27FC236}">
                <a16:creationId xmlns:a16="http://schemas.microsoft.com/office/drawing/2014/main" id="{6F59E9FC-1BE7-4FE5-818C-EF206561E5B8}"/>
              </a:ext>
            </a:extLst>
          </p:cNvPr>
          <p:cNvSpPr txBox="1"/>
          <p:nvPr/>
        </p:nvSpPr>
        <p:spPr>
          <a:xfrm>
            <a:off x="205779" y="1247041"/>
            <a:ext cx="11780442" cy="769441"/>
          </a:xfrm>
          <a:prstGeom prst="rect">
            <a:avLst/>
          </a:prstGeom>
          <a:noFill/>
        </p:spPr>
        <p:txBody>
          <a:bodyPr wrap="square">
            <a:spAutoFit/>
          </a:bodyPr>
          <a:lstStyle/>
          <a:p>
            <a:pPr algn="ctr" rtl="0"/>
            <a:r>
              <a:rPr lang="cs-CZ" sz="4400" dirty="0"/>
              <a:t> </a:t>
            </a:r>
            <a:r>
              <a:rPr lang="cs-CZ" sz="4400" dirty="0">
                <a:solidFill>
                  <a:srgbClr val="FF0000"/>
                </a:solidFill>
              </a:rPr>
              <a:t>Sugyvenimas su vilkais Europos veisėjų sąjungos požiūriu</a:t>
            </a:r>
            <a:endParaRPr lang="cs-CZ" sz="4400" b="1" dirty="0">
              <a:solidFill>
                <a:srgbClr val="FF0000"/>
              </a:solidFill>
            </a:endParaRPr>
          </a:p>
        </p:txBody>
      </p:sp>
      <p:pic>
        <p:nvPicPr>
          <p:cNvPr id="5" name="Obrázek 4">
            <a:extLst>
              <a:ext uri="{FF2B5EF4-FFF2-40B4-BE49-F238E27FC236}">
                <a16:creationId xmlns:a16="http://schemas.microsoft.com/office/drawing/2014/main" id="{48F3E000-0B45-4EAF-A170-648AF299F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5985" y="6002953"/>
            <a:ext cx="629816" cy="706794"/>
          </a:xfrm>
          <a:prstGeom prst="rect">
            <a:avLst/>
          </a:prstGeom>
        </p:spPr>
      </p:pic>
      <p:pic>
        <p:nvPicPr>
          <p:cNvPr id="9" name="Obrázek 8">
            <a:extLst>
              <a:ext uri="{FF2B5EF4-FFF2-40B4-BE49-F238E27FC236}">
                <a16:creationId xmlns:a16="http://schemas.microsoft.com/office/drawing/2014/main" id="{9665235F-7A33-45C7-BF80-3395784D3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0356" y="5773641"/>
            <a:ext cx="1958434" cy="556930"/>
          </a:xfrm>
          <a:prstGeom prst="rect">
            <a:avLst/>
          </a:prstGeom>
        </p:spPr>
      </p:pic>
      <p:sp>
        <p:nvSpPr>
          <p:cNvPr id="11" name="TextovéPole 10">
            <a:extLst>
              <a:ext uri="{FF2B5EF4-FFF2-40B4-BE49-F238E27FC236}">
                <a16:creationId xmlns:a16="http://schemas.microsoft.com/office/drawing/2014/main" id="{2CD6D0C4-24AB-42E1-93CB-BA1DDE891690}"/>
              </a:ext>
            </a:extLst>
          </p:cNvPr>
          <p:cNvSpPr txBox="1"/>
          <p:nvPr/>
        </p:nvSpPr>
        <p:spPr>
          <a:xfrm>
            <a:off x="11381793" y="5774318"/>
            <a:ext cx="838199" cy="230832"/>
          </a:xfrm>
          <a:prstGeom prst="rect">
            <a:avLst/>
          </a:prstGeom>
          <a:noFill/>
        </p:spPr>
        <p:txBody>
          <a:bodyPr wrap="square" rtlCol="0">
            <a:spAutoFit/>
          </a:bodyPr>
          <a:lstStyle/>
          <a:p>
            <a:pPr algn="l" rtl="0"/>
            <a:r>
              <a:rPr lang="cs-CZ" sz="900" b="1" i="0" dirty="0">
                <a:solidFill>
                  <a:srgbClr val="0070C0"/>
                </a:solidFill>
                <a:effectLst/>
                <a:latin typeface="arial" panose="020B0604020202020204" pitchFamily="34" charset="0"/>
              </a:rPr>
              <a:t>Vernéřovice</a:t>
            </a:r>
            <a:endParaRPr lang="cs-CZ" sz="900" dirty="0">
              <a:solidFill>
                <a:srgbClr val="0070C0"/>
              </a:solidFill>
            </a:endParaRPr>
          </a:p>
        </p:txBody>
      </p:sp>
      <p:sp>
        <p:nvSpPr>
          <p:cNvPr id="14" name="TextovéPole 13">
            <a:extLst>
              <a:ext uri="{FF2B5EF4-FFF2-40B4-BE49-F238E27FC236}">
                <a16:creationId xmlns:a16="http://schemas.microsoft.com/office/drawing/2014/main" id="{34EDFD60-6A16-4273-941D-74D060865CB6}"/>
              </a:ext>
            </a:extLst>
          </p:cNvPr>
          <p:cNvSpPr txBox="1"/>
          <p:nvPr/>
        </p:nvSpPr>
        <p:spPr>
          <a:xfrm>
            <a:off x="2500000" y="362756"/>
            <a:ext cx="9074224" cy="738664"/>
          </a:xfrm>
          <a:prstGeom prst="rect">
            <a:avLst/>
          </a:prstGeom>
          <a:noFill/>
        </p:spPr>
        <p:txBody>
          <a:bodyPr wrap="square" rtlCol="0">
            <a:spAutoFit/>
          </a:bodyPr>
          <a:lstStyle/>
          <a:p>
            <a:pPr algn="l" rtl="0"/>
            <a:r>
              <a:rPr lang="cs-CZ" sz="2400" b="1" dirty="0">
                <a:solidFill>
                  <a:srgbClr val="0070C0"/>
                </a:solidFill>
                <a:effectLst/>
                <a:latin typeface="Times New Roman" panose="02020603050405020304" pitchFamily="18" charset="0"/>
                <a:ea typeface="Calibri" panose="020F0502020204030204" pitchFamily="34" charset="0"/>
              </a:rPr>
              <a:t>26-oji tarptautinė avių ir ožkų augintojų konferencija</a:t>
            </a:r>
          </a:p>
          <a:p>
            <a:pPr algn="l" rtl="0"/>
            <a:r>
              <a:rPr lang="cs-CZ" sz="1800" b="1" dirty="0">
                <a:solidFill>
                  <a:srgbClr val="0070C0"/>
                </a:solidFill>
                <a:effectLst/>
                <a:latin typeface="Times New Roman" panose="02020603050405020304" pitchFamily="18" charset="0"/>
                <a:ea typeface="Calibri" panose="020F0502020204030204" pitchFamily="34" charset="0"/>
              </a:rPr>
              <a:t>                                              2023 m. lapkričio 3-4 d</a:t>
            </a:r>
            <a:endParaRPr lang="cs-CZ" dirty="0">
              <a:solidFill>
                <a:srgbClr val="0070C0"/>
              </a:solidFill>
            </a:endParaRPr>
          </a:p>
        </p:txBody>
      </p:sp>
      <p:pic>
        <p:nvPicPr>
          <p:cNvPr id="16" name="Obrázek 15">
            <a:extLst>
              <a:ext uri="{FF2B5EF4-FFF2-40B4-BE49-F238E27FC236}">
                <a16:creationId xmlns:a16="http://schemas.microsoft.com/office/drawing/2014/main" id="{3384E162-CC18-EDF0-40D9-700DC3BDBE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3297" y="4693093"/>
            <a:ext cx="3032504" cy="769441"/>
          </a:xfrm>
          <a:prstGeom prst="rect">
            <a:avLst/>
          </a:prstGeom>
        </p:spPr>
      </p:pic>
      <p:pic>
        <p:nvPicPr>
          <p:cNvPr id="18" name="Obrázek 17">
            <a:extLst>
              <a:ext uri="{FF2B5EF4-FFF2-40B4-BE49-F238E27FC236}">
                <a16:creationId xmlns:a16="http://schemas.microsoft.com/office/drawing/2014/main" id="{B085B74E-AA34-596E-AA15-955512A22E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5335" y="3397188"/>
            <a:ext cx="1528428" cy="1267820"/>
          </a:xfrm>
          <a:prstGeom prst="rect">
            <a:avLst/>
          </a:prstGeom>
        </p:spPr>
      </p:pic>
      <p:pic>
        <p:nvPicPr>
          <p:cNvPr id="6" name="Obrázek 5">
            <a:extLst>
              <a:ext uri="{FF2B5EF4-FFF2-40B4-BE49-F238E27FC236}">
                <a16:creationId xmlns:a16="http://schemas.microsoft.com/office/drawing/2014/main" id="{A367BD3E-3BF3-5806-F7A1-23DF29C96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211" y="4167057"/>
            <a:ext cx="2225799" cy="1476833"/>
          </a:xfrm>
          <a:prstGeom prst="rect">
            <a:avLst/>
          </a:prstGeom>
        </p:spPr>
      </p:pic>
      <p:pic>
        <p:nvPicPr>
          <p:cNvPr id="7" name="Obrázek 6">
            <a:extLst>
              <a:ext uri="{FF2B5EF4-FFF2-40B4-BE49-F238E27FC236}">
                <a16:creationId xmlns:a16="http://schemas.microsoft.com/office/drawing/2014/main" id="{E0297E56-3F76-39EC-A7CE-B1056F1A4E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4129" y="2583888"/>
            <a:ext cx="4143741" cy="416224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9"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74390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4318686-506D-C29B-8239-E20F4BC59B28}"/>
              </a:ext>
            </a:extLst>
          </p:cNvPr>
          <p:cNvSpPr>
            <a:spLocks noGrp="1"/>
          </p:cNvSpPr>
          <p:nvPr>
            <p:ph type="sldNum" sz="quarter" idx="12"/>
          </p:nvPr>
        </p:nvSpPr>
        <p:spPr/>
        <p:txBody>
          <a:bodyPr/>
          <a:lstStyle/>
          <a:p>
            <a:fld id="{4FAB73BC-B049-4115-A692-8D63A059BFB8}" type="slidenum">
              <a:rPr lang="en-US" smtClean="0"/>
              <a:pPr algn="l" rtl="0"/>
              <a:t>10</a:t>
            </a:fld>
            <a:endParaRPr lang="en-US" dirty="0"/>
          </a:p>
        </p:txBody>
      </p:sp>
      <p:pic>
        <p:nvPicPr>
          <p:cNvPr id="4" name="Obrázek 3">
            <a:extLst>
              <a:ext uri="{FF2B5EF4-FFF2-40B4-BE49-F238E27FC236}">
                <a16:creationId xmlns:a16="http://schemas.microsoft.com/office/drawing/2014/main" id="{8578BC7B-336A-1411-EFC5-FD3A16906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 y="332656"/>
            <a:ext cx="9327688" cy="5395428"/>
          </a:xfrm>
          <a:prstGeom prst="rect">
            <a:avLst/>
          </a:prstGeom>
        </p:spPr>
      </p:pic>
      <p:sp>
        <p:nvSpPr>
          <p:cNvPr id="5" name="TextovéPole 4">
            <a:extLst>
              <a:ext uri="{FF2B5EF4-FFF2-40B4-BE49-F238E27FC236}">
                <a16:creationId xmlns:a16="http://schemas.microsoft.com/office/drawing/2014/main" id="{9024AFC8-4789-6C43-F1EF-F40F09F10AC2}"/>
              </a:ext>
            </a:extLst>
          </p:cNvPr>
          <p:cNvSpPr txBox="1"/>
          <p:nvPr/>
        </p:nvSpPr>
        <p:spPr>
          <a:xfrm>
            <a:off x="9264352" y="548680"/>
            <a:ext cx="2664296" cy="4893647"/>
          </a:xfrm>
          <a:prstGeom prst="rect">
            <a:avLst/>
          </a:prstGeom>
          <a:noFill/>
        </p:spPr>
        <p:txBody>
          <a:bodyPr wrap="square" rtlCol="0">
            <a:spAutoFit/>
          </a:bodyPr>
          <a:lstStyle/>
          <a:p>
            <a:pPr algn="ctr" rtl="0"/>
            <a:r>
              <a:rPr lang="cs-CZ" sz="2400" b="1" dirty="0">
                <a:solidFill>
                  <a:srgbClr val="FF0000"/>
                </a:solidFill>
              </a:rPr>
              <a:t>2022 metais Vokietija prevencinėms priemonėms išleido 460 mln.</a:t>
            </a:r>
          </a:p>
          <a:p>
            <a:pPr algn="ctr" rtl="0"/>
            <a:endParaRPr lang="cs-CZ" sz="2400" b="1" dirty="0">
              <a:solidFill>
                <a:srgbClr val="FF0000"/>
              </a:solidFill>
            </a:endParaRPr>
          </a:p>
          <a:p>
            <a:pPr algn="ctr" rtl="0"/>
            <a:r>
              <a:rPr lang="cs-CZ" sz="2400" b="1" dirty="0">
                <a:solidFill>
                  <a:srgbClr val="FF0000"/>
                </a:solidFill>
              </a:rPr>
              <a:t>Vis dėlto užfiksuota rekordinė žala – 4366 atlyginti augintiniai.</a:t>
            </a:r>
          </a:p>
        </p:txBody>
      </p:sp>
      <p:sp>
        <p:nvSpPr>
          <p:cNvPr id="6" name="TextovéPole 5">
            <a:extLst>
              <a:ext uri="{FF2B5EF4-FFF2-40B4-BE49-F238E27FC236}">
                <a16:creationId xmlns:a16="http://schemas.microsoft.com/office/drawing/2014/main" id="{297BC185-5B65-C3CA-35A3-CF58A4D9B95A}"/>
              </a:ext>
            </a:extLst>
          </p:cNvPr>
          <p:cNvSpPr txBox="1"/>
          <p:nvPr/>
        </p:nvSpPr>
        <p:spPr>
          <a:xfrm>
            <a:off x="1631504" y="6356350"/>
            <a:ext cx="5328592" cy="215444"/>
          </a:xfrm>
          <a:prstGeom prst="rect">
            <a:avLst/>
          </a:prstGeom>
          <a:noFill/>
        </p:spPr>
        <p:txBody>
          <a:bodyPr wrap="square" rtlCol="0">
            <a:spAutoFit/>
          </a:bodyPr>
          <a:lstStyle/>
          <a:p>
            <a:pPr algn="l" rtl="0"/>
            <a:r>
              <a:rPr lang="cs-CZ" sz="800" dirty="0"/>
              <a:t>https://www.dbb-wolf.de</a:t>
            </a:r>
          </a:p>
        </p:txBody>
      </p:sp>
    </p:spTree>
    <p:extLst>
      <p:ext uri="{BB962C8B-B14F-4D97-AF65-F5344CB8AC3E}">
        <p14:creationId xmlns:p14="http://schemas.microsoft.com/office/powerpoint/2010/main" val="25490939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a:xfrm>
            <a:off x="8682607" y="6239718"/>
            <a:ext cx="2743200" cy="365125"/>
          </a:xfrm>
        </p:spPr>
        <p:txBody>
          <a:bodyPr/>
          <a:lstStyle/>
          <a:p>
            <a:pPr algn="l" rtl="0"/>
            <a:fld id="{4FAB73BC-B049-4115-A692-8D63A059BFB8}" type="slidenum">
              <a:rPr lang="en-US" smtClean="0"/>
              <a:pPr algn="l" rtl="0"/>
              <a:t>100</a:t>
            </a:fld>
            <a:endParaRPr lang="en-US" dirty="0"/>
          </a:p>
        </p:txBody>
      </p:sp>
      <p:pic>
        <p:nvPicPr>
          <p:cNvPr id="3" name="Obrázek 2" descr="870x489_veau_ventre_a_lair.jpeg"/>
          <p:cNvPicPr>
            <a:picLocks noChangeAspect="1"/>
          </p:cNvPicPr>
          <p:nvPr/>
        </p:nvPicPr>
        <p:blipFill>
          <a:blip r:embed="rId2" cstate="print"/>
          <a:stretch>
            <a:fillRect/>
          </a:stretch>
        </p:blipFill>
        <p:spPr>
          <a:xfrm>
            <a:off x="119336" y="0"/>
            <a:ext cx="6118662" cy="3429000"/>
          </a:xfrm>
          <a:prstGeom prst="rect">
            <a:avLst/>
          </a:prstGeom>
        </p:spPr>
      </p:pic>
      <p:pic>
        <p:nvPicPr>
          <p:cNvPr id="5" name="Obrázek 4" descr="r0_96_1024_672_w1200_h678_fmax.jpg"/>
          <p:cNvPicPr>
            <a:picLocks noChangeAspect="1"/>
          </p:cNvPicPr>
          <p:nvPr/>
        </p:nvPicPr>
        <p:blipFill>
          <a:blip r:embed="rId3" cstate="print"/>
          <a:stretch>
            <a:fillRect/>
          </a:stretch>
        </p:blipFill>
        <p:spPr>
          <a:xfrm>
            <a:off x="119336" y="3415117"/>
            <a:ext cx="6120680" cy="3442883"/>
          </a:xfrm>
          <a:prstGeom prst="rect">
            <a:avLst/>
          </a:prstGeom>
        </p:spPr>
      </p:pic>
      <p:pic>
        <p:nvPicPr>
          <p:cNvPr id="6" name="Obrázek 5" descr="coyote 041.JPG"/>
          <p:cNvPicPr>
            <a:picLocks noChangeAspect="1"/>
          </p:cNvPicPr>
          <p:nvPr/>
        </p:nvPicPr>
        <p:blipFill>
          <a:blip r:embed="rId4" cstate="print"/>
          <a:stretch>
            <a:fillRect/>
          </a:stretch>
        </p:blipFill>
        <p:spPr>
          <a:xfrm>
            <a:off x="6384032" y="0"/>
            <a:ext cx="6079112" cy="3429000"/>
          </a:xfrm>
          <a:prstGeom prst="rect">
            <a:avLst/>
          </a:prstGeom>
        </p:spPr>
      </p:pic>
      <p:pic>
        <p:nvPicPr>
          <p:cNvPr id="7" name="Obrázek 6" descr="Sheep-attack-2.jpg"/>
          <p:cNvPicPr>
            <a:picLocks noChangeAspect="1"/>
          </p:cNvPicPr>
          <p:nvPr/>
        </p:nvPicPr>
        <p:blipFill>
          <a:blip r:embed="rId5" cstate="print"/>
          <a:stretch>
            <a:fillRect/>
          </a:stretch>
        </p:blipFill>
        <p:spPr>
          <a:xfrm>
            <a:off x="9658640" y="3501008"/>
            <a:ext cx="2533360" cy="1656184"/>
          </a:xfrm>
          <a:prstGeom prst="rect">
            <a:avLst/>
          </a:prstGeom>
          <a:noFill/>
          <a:ln>
            <a:noFill/>
          </a:ln>
        </p:spPr>
      </p:pic>
      <p:pic>
        <p:nvPicPr>
          <p:cNvPr id="8" name="Obrázek 7" descr="Sheep.jpg"/>
          <p:cNvPicPr>
            <a:picLocks noChangeAspect="1"/>
          </p:cNvPicPr>
          <p:nvPr/>
        </p:nvPicPr>
        <p:blipFill>
          <a:blip r:embed="rId6" cstate="print"/>
          <a:stretch>
            <a:fillRect/>
          </a:stretch>
        </p:blipFill>
        <p:spPr>
          <a:xfrm>
            <a:off x="6384032" y="3501008"/>
            <a:ext cx="2448272" cy="1628201"/>
          </a:xfrm>
          <a:prstGeom prst="rect">
            <a:avLst/>
          </a:prstGeom>
        </p:spPr>
      </p:pic>
      <p:pic>
        <p:nvPicPr>
          <p:cNvPr id="9" name="Obrázek 8" descr="51591_3.jpg"/>
          <p:cNvPicPr>
            <a:picLocks noChangeAspect="1"/>
          </p:cNvPicPr>
          <p:nvPr/>
        </p:nvPicPr>
        <p:blipFill>
          <a:blip r:embed="rId7" cstate="print"/>
          <a:stretch>
            <a:fillRect/>
          </a:stretch>
        </p:blipFill>
        <p:spPr>
          <a:xfrm>
            <a:off x="6384032" y="5157192"/>
            <a:ext cx="2418589" cy="1584176"/>
          </a:xfrm>
          <a:prstGeom prst="rect">
            <a:avLst/>
          </a:prstGeom>
        </p:spPr>
      </p:pic>
      <p:pic>
        <p:nvPicPr>
          <p:cNvPr id="10" name="Obrázek 9" descr="5412270-3x2-940x627.jpg"/>
          <p:cNvPicPr>
            <a:picLocks noChangeAspect="1"/>
          </p:cNvPicPr>
          <p:nvPr/>
        </p:nvPicPr>
        <p:blipFill>
          <a:blip r:embed="rId8" cstate="print"/>
          <a:stretch>
            <a:fillRect/>
          </a:stretch>
        </p:blipFill>
        <p:spPr>
          <a:xfrm>
            <a:off x="9696400" y="5193382"/>
            <a:ext cx="2495600" cy="1664618"/>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E276F24-B91F-4C29-8E23-35799B53ECB8}"/>
              </a:ext>
            </a:extLst>
          </p:cNvPr>
          <p:cNvSpPr>
            <a:spLocks noGrp="1"/>
          </p:cNvSpPr>
          <p:nvPr>
            <p:ph type="sldNum" sz="quarter" idx="12"/>
          </p:nvPr>
        </p:nvSpPr>
        <p:spPr/>
        <p:txBody>
          <a:bodyPr/>
          <a:lstStyle/>
          <a:p>
            <a:pPr algn="l" rtl="0"/>
            <a:fld id="{4FAB73BC-B049-4115-A692-8D63A059BFB8}" type="slidenum">
              <a:rPr lang="en-US" smtClean="0"/>
              <a:pPr algn="l" rtl="0"/>
              <a:t>101</a:t>
            </a:fld>
            <a:endParaRPr lang="en-US" dirty="0"/>
          </a:p>
        </p:txBody>
      </p:sp>
      <p:pic>
        <p:nvPicPr>
          <p:cNvPr id="4" name="Obrázek 3">
            <a:extLst>
              <a:ext uri="{FF2B5EF4-FFF2-40B4-BE49-F238E27FC236}">
                <a16:creationId xmlns:a16="http://schemas.microsoft.com/office/drawing/2014/main" id="{198E27A6-3FB2-43FC-AD08-A18EB87A0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303" y="0"/>
            <a:ext cx="5095394" cy="6858000"/>
          </a:xfrm>
          <a:prstGeom prst="rect">
            <a:avLst/>
          </a:prstGeom>
        </p:spPr>
      </p:pic>
    </p:spTree>
    <p:extLst>
      <p:ext uri="{BB962C8B-B14F-4D97-AF65-F5344CB8AC3E}">
        <p14:creationId xmlns:p14="http://schemas.microsoft.com/office/powerpoint/2010/main" val="26598274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C4E278-AE21-40D7-A65E-3C2FE3DFB86D}"/>
              </a:ext>
            </a:extLst>
          </p:cNvPr>
          <p:cNvSpPr>
            <a:spLocks noGrp="1"/>
          </p:cNvSpPr>
          <p:nvPr>
            <p:ph type="sldNum" sz="quarter" idx="12"/>
          </p:nvPr>
        </p:nvSpPr>
        <p:spPr/>
        <p:txBody>
          <a:bodyPr/>
          <a:lstStyle/>
          <a:p>
            <a:pPr algn="l" rtl="0"/>
            <a:fld id="{4FAB73BC-B049-4115-A692-8D63A059BFB8}" type="slidenum">
              <a:rPr lang="en-US" smtClean="0"/>
              <a:pPr algn="l" rtl="0"/>
              <a:t>102</a:t>
            </a:fld>
            <a:endParaRPr lang="en-US" dirty="0"/>
          </a:p>
        </p:txBody>
      </p:sp>
      <p:pic>
        <p:nvPicPr>
          <p:cNvPr id="6" name="Obrázek 5">
            <a:extLst>
              <a:ext uri="{FF2B5EF4-FFF2-40B4-BE49-F238E27FC236}">
                <a16:creationId xmlns:a16="http://schemas.microsoft.com/office/drawing/2014/main" id="{0B43D1C2-E02A-4E11-A0C0-FF594622C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968" y="260648"/>
            <a:ext cx="4192158" cy="1368152"/>
          </a:xfrm>
          <a:prstGeom prst="rect">
            <a:avLst/>
          </a:prstGeom>
        </p:spPr>
      </p:pic>
      <p:pic>
        <p:nvPicPr>
          <p:cNvPr id="8" name="Obrázek 7">
            <a:extLst>
              <a:ext uri="{FF2B5EF4-FFF2-40B4-BE49-F238E27FC236}">
                <a16:creationId xmlns:a16="http://schemas.microsoft.com/office/drawing/2014/main" id="{EC812CF6-466D-43DC-8D94-FA8160FDC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968" y="5337541"/>
            <a:ext cx="4210875" cy="1008112"/>
          </a:xfrm>
          <a:prstGeom prst="rect">
            <a:avLst/>
          </a:prstGeom>
        </p:spPr>
      </p:pic>
      <p:sp>
        <p:nvSpPr>
          <p:cNvPr id="9" name="TextovéPole 8">
            <a:extLst>
              <a:ext uri="{FF2B5EF4-FFF2-40B4-BE49-F238E27FC236}">
                <a16:creationId xmlns:a16="http://schemas.microsoft.com/office/drawing/2014/main" id="{B2A2B07E-290D-4850-A8BF-788E34966175}"/>
              </a:ext>
            </a:extLst>
          </p:cNvPr>
          <p:cNvSpPr txBox="1"/>
          <p:nvPr/>
        </p:nvSpPr>
        <p:spPr>
          <a:xfrm>
            <a:off x="8040216" y="1779743"/>
            <a:ext cx="3744416" cy="523220"/>
          </a:xfrm>
          <a:prstGeom prst="rect">
            <a:avLst/>
          </a:prstGeom>
          <a:noFill/>
        </p:spPr>
        <p:txBody>
          <a:bodyPr wrap="square" rtlCol="0">
            <a:spAutoFit/>
          </a:bodyPr>
          <a:lstStyle/>
          <a:p>
            <a:pPr algn="l" rtl="0"/>
            <a:endParaRPr lang="cs-CZ" sz="2800" b="1" dirty="0"/>
          </a:p>
        </p:txBody>
      </p:sp>
      <p:pic>
        <p:nvPicPr>
          <p:cNvPr id="5" name="Obrázek 4">
            <a:extLst>
              <a:ext uri="{FF2B5EF4-FFF2-40B4-BE49-F238E27FC236}">
                <a16:creationId xmlns:a16="http://schemas.microsoft.com/office/drawing/2014/main" id="{B9BBA442-49F4-DC58-D295-79A5738AF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227150"/>
            <a:ext cx="7126554" cy="6129199"/>
          </a:xfrm>
          <a:prstGeom prst="rect">
            <a:avLst/>
          </a:prstGeom>
        </p:spPr>
      </p:pic>
      <p:pic>
        <p:nvPicPr>
          <p:cNvPr id="4" name="Obrázek 3">
            <a:extLst>
              <a:ext uri="{FF2B5EF4-FFF2-40B4-BE49-F238E27FC236}">
                <a16:creationId xmlns:a16="http://schemas.microsoft.com/office/drawing/2014/main" id="{F4A4EEEA-1FB9-2D10-3F57-8036147FF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733" y="260648"/>
            <a:ext cx="7291076" cy="3209002"/>
          </a:xfrm>
          <a:prstGeom prst="rect">
            <a:avLst/>
          </a:prstGeom>
        </p:spPr>
      </p:pic>
      <p:pic>
        <p:nvPicPr>
          <p:cNvPr id="10" name="Obrázek 9">
            <a:extLst>
              <a:ext uri="{FF2B5EF4-FFF2-40B4-BE49-F238E27FC236}">
                <a16:creationId xmlns:a16="http://schemas.microsoft.com/office/drawing/2014/main" id="{DD9C3EFB-3ED0-8626-C4B3-BB99B3580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0216" y="2584068"/>
            <a:ext cx="3763256" cy="2210758"/>
          </a:xfrm>
          <a:prstGeom prst="rect">
            <a:avLst/>
          </a:prstGeom>
        </p:spPr>
      </p:pic>
      <p:sp>
        <p:nvSpPr>
          <p:cNvPr id="11" name="TextovéPole 10">
            <a:extLst>
              <a:ext uri="{FF2B5EF4-FFF2-40B4-BE49-F238E27FC236}">
                <a16:creationId xmlns:a16="http://schemas.microsoft.com/office/drawing/2014/main" id="{4E2BEDA2-3223-499D-2623-AC39225F3FFF}"/>
              </a:ext>
            </a:extLst>
          </p:cNvPr>
          <p:cNvSpPr txBox="1"/>
          <p:nvPr/>
        </p:nvSpPr>
        <p:spPr>
          <a:xfrm>
            <a:off x="407368" y="3689447"/>
            <a:ext cx="6912768" cy="1046440"/>
          </a:xfrm>
          <a:prstGeom prst="rect">
            <a:avLst/>
          </a:prstGeom>
          <a:noFill/>
        </p:spPr>
        <p:txBody>
          <a:bodyPr wrap="square" rtlCol="0">
            <a:spAutoFit/>
          </a:bodyPr>
          <a:lstStyle/>
          <a:p>
            <a:pPr algn="ctr" rtl="0"/>
            <a:r>
              <a:rPr lang="cs-CZ" sz="4400" b="1" dirty="0">
                <a:solidFill>
                  <a:srgbClr val="FF0000"/>
                </a:solidFill>
              </a:rPr>
              <a:t>www.vlktravunezere.cz</a:t>
            </a:r>
          </a:p>
          <a:p>
            <a:pPr algn="l" rtl="0"/>
            <a:endParaRPr lang="cs-CZ" dirty="0"/>
          </a:p>
        </p:txBody>
      </p:sp>
      <p:sp>
        <p:nvSpPr>
          <p:cNvPr id="19" name="Ovál 18">
            <a:extLst>
              <a:ext uri="{FF2B5EF4-FFF2-40B4-BE49-F238E27FC236}">
                <a16:creationId xmlns:a16="http://schemas.microsoft.com/office/drawing/2014/main" id="{7E79A414-BA49-85F3-40BE-A2086F1D30B1}"/>
              </a:ext>
            </a:extLst>
          </p:cNvPr>
          <p:cNvSpPr/>
          <p:nvPr/>
        </p:nvSpPr>
        <p:spPr>
          <a:xfrm>
            <a:off x="9068040" y="3279240"/>
            <a:ext cx="360000" cy="36000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solidFill>
                <a:srgbClr val="E71224"/>
              </a:solidFill>
            </a:endParaRP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7"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245397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031A962-58F1-44B1-93EF-6B484953B5E3}"/>
              </a:ext>
            </a:extLst>
          </p:cNvPr>
          <p:cNvSpPr>
            <a:spLocks noGrp="1"/>
          </p:cNvSpPr>
          <p:nvPr>
            <p:ph type="sldNum" sz="quarter" idx="12"/>
          </p:nvPr>
        </p:nvSpPr>
        <p:spPr>
          <a:xfrm>
            <a:off x="8610600" y="6356350"/>
            <a:ext cx="2743200" cy="365125"/>
          </a:xfrm>
        </p:spPr>
        <p:txBody>
          <a:bodyPr>
            <a:normAutofit/>
          </a:bodyPr>
          <a:lstStyle/>
          <a:p>
            <a:pPr algn="l" rtl="0">
              <a:spcAft>
                <a:spcPts val="600"/>
              </a:spcAft>
            </a:pPr>
            <a:fld id="{4FAB73BC-B049-4115-A692-8D63A059BFB8}" type="slidenum">
              <a:rPr lang="en-US" smtClean="0"/>
              <a:pPr algn="l" rtl="0">
                <a:spcAft>
                  <a:spcPts val="600"/>
                </a:spcAft>
              </a:pPr>
              <a:t>103</a:t>
            </a:fld>
            <a:endParaRPr lang="en-US"/>
          </a:p>
        </p:txBody>
      </p:sp>
      <p:pic>
        <p:nvPicPr>
          <p:cNvPr id="3" name="Obrázek 2">
            <a:extLst>
              <a:ext uri="{FF2B5EF4-FFF2-40B4-BE49-F238E27FC236}">
                <a16:creationId xmlns:a16="http://schemas.microsoft.com/office/drawing/2014/main" id="{EE25F1AB-0850-4F53-A733-A166CC67B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1147" y="116632"/>
            <a:ext cx="4049706" cy="5744265"/>
          </a:xfrm>
          <a:prstGeom prst="rect">
            <a:avLst/>
          </a:prstGeom>
        </p:spPr>
      </p:pic>
      <p:sp>
        <p:nvSpPr>
          <p:cNvPr id="4" name="TextovéPole 3">
            <a:extLst>
              <a:ext uri="{FF2B5EF4-FFF2-40B4-BE49-F238E27FC236}">
                <a16:creationId xmlns:a16="http://schemas.microsoft.com/office/drawing/2014/main" id="{771A14C2-2E50-4595-BEDA-17954DFCCB0F}"/>
              </a:ext>
            </a:extLst>
          </p:cNvPr>
          <p:cNvSpPr txBox="1"/>
          <p:nvPr/>
        </p:nvSpPr>
        <p:spPr>
          <a:xfrm>
            <a:off x="695400" y="5860897"/>
            <a:ext cx="10153128" cy="584775"/>
          </a:xfrm>
          <a:prstGeom prst="rect">
            <a:avLst/>
          </a:prstGeom>
          <a:noFill/>
        </p:spPr>
        <p:txBody>
          <a:bodyPr wrap="square" rtlCol="0">
            <a:spAutoFit/>
          </a:bodyPr>
          <a:lstStyle/>
          <a:p>
            <a:pPr algn="ctr" rtl="0"/>
            <a:r>
              <a:rPr lang="cs-CZ" sz="3200" dirty="0">
                <a:solidFill>
                  <a:srgbClr val="FF0000"/>
                </a:solidFill>
              </a:rPr>
              <a:t>Palikite vieną vilką gyvą ir avis niekada nebus saugios</a:t>
            </a:r>
          </a:p>
        </p:txBody>
      </p:sp>
    </p:spTree>
    <p:extLst>
      <p:ext uri="{BB962C8B-B14F-4D97-AF65-F5344CB8AC3E}">
        <p14:creationId xmlns:p14="http://schemas.microsoft.com/office/powerpoint/2010/main" val="31097701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0162086" y="6519446"/>
            <a:ext cx="2211863" cy="338554"/>
          </a:xfrm>
          <a:prstGeom prst="rect">
            <a:avLst/>
          </a:prstGeom>
          <a:noFill/>
        </p:spPr>
        <p:txBody>
          <a:bodyPr wrap="square" rtlCol="0">
            <a:spAutoFit/>
          </a:bodyPr>
          <a:lstStyle/>
          <a:p>
            <a:pPr algn="l" rtl="0"/>
            <a:r>
              <a:rPr lang="cs-CZ" sz="800" b="1" dirty="0"/>
              <a:t>Autorius:</a:t>
            </a:r>
            <a:r>
              <a:rPr lang="cs-CZ" sz="800" dirty="0"/>
              <a:t>Miroslavas</a:t>
            </a:r>
            <a:r>
              <a:rPr lang="cs-CZ" sz="800" dirty="0" err="1"/>
              <a:t>Kemelis</a:t>
            </a:r>
            <a:r>
              <a:rPr lang="cs-CZ" sz="800" dirty="0"/>
              <a:t>https://kreslenyvtip.cz/ovce?page=1#cartoons</a:t>
            </a:r>
          </a:p>
        </p:txBody>
      </p:sp>
      <p:pic>
        <p:nvPicPr>
          <p:cNvPr id="4" name="Obrázek 3">
            <a:extLst>
              <a:ext uri="{FF2B5EF4-FFF2-40B4-BE49-F238E27FC236}">
                <a16:creationId xmlns:a16="http://schemas.microsoft.com/office/drawing/2014/main" id="{C348C028-BA08-4B52-A950-431E14983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548681"/>
            <a:ext cx="8208912" cy="5831688"/>
          </a:xfrm>
          <a:prstGeom prst="rect">
            <a:avLst/>
          </a:prstGeom>
        </p:spPr>
      </p:pic>
      <p:sp>
        <p:nvSpPr>
          <p:cNvPr id="2" name="TextovéPole 1">
            <a:extLst>
              <a:ext uri="{FF2B5EF4-FFF2-40B4-BE49-F238E27FC236}">
                <a16:creationId xmlns:a16="http://schemas.microsoft.com/office/drawing/2014/main" id="{EF671D16-E2D2-54FE-9959-87FD1683CEA5}"/>
              </a:ext>
            </a:extLst>
          </p:cNvPr>
          <p:cNvSpPr txBox="1"/>
          <p:nvPr/>
        </p:nvSpPr>
        <p:spPr>
          <a:xfrm>
            <a:off x="2855640" y="5579468"/>
            <a:ext cx="8208912" cy="369332"/>
          </a:xfrm>
          <a:prstGeom prst="rect">
            <a:avLst/>
          </a:prstGeom>
          <a:noFill/>
        </p:spPr>
        <p:txBody>
          <a:bodyPr wrap="square" rtlCol="0">
            <a:spAutoFit/>
          </a:bodyPr>
          <a:lstStyle/>
          <a:p>
            <a:r>
              <a:rPr lang="lt-LT" dirty="0"/>
              <a:t>Mes, vilkai, suprantame. Kiekviename gerame vilke yra dalelė avies!</a:t>
            </a:r>
            <a:endParaRPr lang="cs-CZ" dirty="0"/>
          </a:p>
        </p:txBody>
      </p:sp>
    </p:spTree>
    <p:extLst>
      <p:ext uri="{BB962C8B-B14F-4D97-AF65-F5344CB8AC3E}">
        <p14:creationId xmlns:p14="http://schemas.microsoft.com/office/powerpoint/2010/main" val="383198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115" y="370858"/>
            <a:ext cx="11640616" cy="903635"/>
          </a:xfrm>
        </p:spPr>
        <p:txBody>
          <a:bodyPr>
            <a:normAutofit fontScale="90000"/>
          </a:bodyPr>
          <a:lstStyle/>
          <a:p>
            <a:pPr algn="ctr" rtl="0"/>
            <a:r>
              <a:rPr lang="cs-CZ" b="1" dirty="0"/>
              <a:t>Kiek iš tikrųjų kainuoja su vilkais susijusios priemonės?</a:t>
            </a:r>
          </a:p>
        </p:txBody>
      </p:sp>
      <p:sp>
        <p:nvSpPr>
          <p:cNvPr id="3" name="Zástupný symbol pro obsah 2"/>
          <p:cNvSpPr>
            <a:spLocks noGrp="1"/>
          </p:cNvSpPr>
          <p:nvPr>
            <p:ph idx="1"/>
          </p:nvPr>
        </p:nvSpPr>
        <p:spPr>
          <a:xfrm>
            <a:off x="838200" y="1412777"/>
            <a:ext cx="10802416" cy="3024335"/>
          </a:xfrm>
        </p:spPr>
        <p:txBody>
          <a:bodyPr>
            <a:normAutofit/>
          </a:bodyPr>
          <a:lstStyle/>
          <a:p>
            <a:pPr algn="l" rtl="0"/>
            <a:r>
              <a:rPr lang="cs-CZ" dirty="0"/>
              <a:t>Bavarijos valstybinis žemės ūkio tyrimų centras (</a:t>
            </a:r>
            <a:r>
              <a:rPr lang="cs-CZ" dirty="0" err="1"/>
              <a:t>LfL</a:t>
            </a:r>
            <a:r>
              <a:rPr lang="cs-CZ" dirty="0"/>
              <a:t>) apskaičiuotas</a:t>
            </a:r>
            <a:r>
              <a:rPr lang="cs-CZ" b="1" dirty="0">
                <a:solidFill>
                  <a:srgbClr val="FF0000"/>
                </a:solidFill>
              </a:rPr>
              <a:t>Bavarija</a:t>
            </a:r>
            <a:r>
              <a:rPr lang="cs-CZ" dirty="0"/>
              <a:t>Bandos gynybos išlaidos – 327 mln. EUR įrangos įsigijimui ir 28–43 mln. EUR metinių tolesnių išlaidų.</a:t>
            </a:r>
          </a:p>
          <a:p>
            <a:pPr algn="l" rtl="0"/>
            <a:r>
              <a:rPr lang="cs-CZ" dirty="0"/>
              <a:t>Bavarija tiek plotu, tiek gyventojų skaičiumi prilygsta Čekijos Respublikai</a:t>
            </a:r>
          </a:p>
          <a:p>
            <a:pPr algn="l" rtl="0"/>
            <a:r>
              <a:rPr lang="cs-CZ" dirty="0"/>
              <a:t>T.y</a:t>
            </a:r>
            <a:r>
              <a:rPr lang="cs-CZ" b="1" dirty="0">
                <a:solidFill>
                  <a:srgbClr val="FF0000"/>
                </a:solidFill>
              </a:rPr>
              <a:t>8,2 mlrd. kronų investicijų į tvoras ir dar 1 mlrd</a:t>
            </a:r>
            <a:r>
              <a:rPr lang="cs-CZ" dirty="0"/>
              <a:t>techninei priežiūrai</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11</a:t>
            </a:fld>
            <a:endParaRPr lang="en-US" dirty="0"/>
          </a:p>
        </p:txBody>
      </p:sp>
      <p:pic>
        <p:nvPicPr>
          <p:cNvPr id="5" name="Obrázek 4" descr="bavorsko.png"/>
          <p:cNvPicPr>
            <a:picLocks noChangeAspect="1"/>
          </p:cNvPicPr>
          <p:nvPr/>
        </p:nvPicPr>
        <p:blipFill>
          <a:blip r:embed="rId2" cstate="print"/>
          <a:stretch>
            <a:fillRect/>
          </a:stretch>
        </p:blipFill>
        <p:spPr>
          <a:xfrm>
            <a:off x="4503654" y="3861429"/>
            <a:ext cx="3184693" cy="2765203"/>
          </a:xfrm>
          <a:prstGeom prst="rect">
            <a:avLst/>
          </a:prstGeom>
        </p:spPr>
      </p:pic>
      <p:sp>
        <p:nvSpPr>
          <p:cNvPr id="9" name="Obdélník 8">
            <a:extLst>
              <a:ext uri="{FF2B5EF4-FFF2-40B4-BE49-F238E27FC236}">
                <a16:creationId xmlns:a16="http://schemas.microsoft.com/office/drawing/2014/main" id="{42D74F07-E41D-45E4-AFF8-9FD68EC15612}"/>
              </a:ext>
            </a:extLst>
          </p:cNvPr>
          <p:cNvSpPr/>
          <p:nvPr/>
        </p:nvSpPr>
        <p:spPr>
          <a:xfrm>
            <a:off x="4417074" y="6596748"/>
            <a:ext cx="3103667" cy="307777"/>
          </a:xfrm>
          <a:prstGeom prst="rect">
            <a:avLst/>
          </a:prstGeom>
        </p:spPr>
        <p:txBody>
          <a:bodyPr wrap="square">
            <a:spAutoFit/>
          </a:bodyPr>
          <a:lstStyle/>
          <a:p>
            <a:pPr algn="l" rtl="0"/>
            <a:r>
              <a:rPr lang="cs-CZ" sz="700" i="1" dirty="0"/>
              <a:t>Vaizdo šaltinis: https://www.topagrar.com/panorama/news/das-kosten-zaeune-und-schutzhunde-10558539.html?utm_content=start</a:t>
            </a:r>
          </a:p>
        </p:txBody>
      </p:sp>
      <p:sp>
        <p:nvSpPr>
          <p:cNvPr id="10" name="TextovéPole 9"/>
          <p:cNvSpPr txBox="1"/>
          <p:nvPr/>
        </p:nvSpPr>
        <p:spPr>
          <a:xfrm>
            <a:off x="9373917" y="6596747"/>
            <a:ext cx="2844048" cy="307777"/>
          </a:xfrm>
          <a:prstGeom prst="rect">
            <a:avLst/>
          </a:prstGeom>
          <a:noFill/>
        </p:spPr>
        <p:txBody>
          <a:bodyPr wrap="square" rtlCol="0">
            <a:spAutoFit/>
          </a:bodyPr>
          <a:lstStyle/>
          <a:p>
            <a:pPr algn="l" rtl="0"/>
            <a:r>
              <a:rPr lang="cs-CZ" sz="700" dirty="0"/>
              <a:t>https://www.topagrar.com/panorama/news/</a:t>
            </a:r>
          </a:p>
          <a:p>
            <a:pPr algn="l" rtl="0"/>
            <a:r>
              <a:rPr lang="cs-CZ" sz="700" dirty="0"/>
              <a:t>das-kosten-zaeune-und-schutzhunde-10558539.html?utm_content=start</a:t>
            </a:r>
          </a:p>
        </p:txBody>
      </p:sp>
      <p:pic>
        <p:nvPicPr>
          <p:cNvPr id="11" name="Obrázek 10" descr="JAN6cb53b_Clipboard01.jpg"/>
          <p:cNvPicPr>
            <a:picLocks noChangeAspect="1"/>
          </p:cNvPicPr>
          <p:nvPr/>
        </p:nvPicPr>
        <p:blipFill>
          <a:blip r:embed="rId3" cstate="print"/>
          <a:stretch>
            <a:fillRect/>
          </a:stretch>
        </p:blipFill>
        <p:spPr>
          <a:xfrm>
            <a:off x="551384" y="4437112"/>
            <a:ext cx="2739008" cy="1883068"/>
          </a:xfrm>
          <a:prstGeom prst="rect">
            <a:avLst/>
          </a:prstGeom>
        </p:spPr>
      </p:pic>
      <p:pic>
        <p:nvPicPr>
          <p:cNvPr id="7" name="Obrázek 6">
            <a:extLst>
              <a:ext uri="{FF2B5EF4-FFF2-40B4-BE49-F238E27FC236}">
                <a16:creationId xmlns:a16="http://schemas.microsoft.com/office/drawing/2014/main" id="{7583F0C4-3A5F-4B17-CCD9-4D7A18868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8208" y="4446590"/>
            <a:ext cx="3919193" cy="1873589"/>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5"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060771A-A03B-9CB7-F21A-7B8C4E3EE506}"/>
              </a:ext>
            </a:extLst>
          </p:cNvPr>
          <p:cNvSpPr>
            <a:spLocks noGrp="1"/>
          </p:cNvSpPr>
          <p:nvPr>
            <p:ph type="sldNum" sz="quarter" idx="12"/>
          </p:nvPr>
        </p:nvSpPr>
        <p:spPr/>
        <p:txBody>
          <a:bodyPr/>
          <a:lstStyle/>
          <a:p>
            <a:pPr algn="l" rtl="0"/>
            <a:fld id="{4FAB73BC-B049-4115-A692-8D63A059BFB8}" type="slidenum">
              <a:rPr lang="en-US" smtClean="0"/>
              <a:pPr algn="l" rtl="0"/>
              <a:t>12</a:t>
            </a:fld>
            <a:endParaRPr lang="en-US" dirty="0"/>
          </a:p>
        </p:txBody>
      </p:sp>
      <p:pic>
        <p:nvPicPr>
          <p:cNvPr id="4" name="Obrázek 3">
            <a:extLst>
              <a:ext uri="{FF2B5EF4-FFF2-40B4-BE49-F238E27FC236}">
                <a16:creationId xmlns:a16="http://schemas.microsoft.com/office/drawing/2014/main" id="{6B886A6A-1268-FAD5-5E38-FC15283FA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271336"/>
            <a:ext cx="7761338" cy="5245728"/>
          </a:xfrm>
          <a:prstGeom prst="rect">
            <a:avLst/>
          </a:prstGeom>
        </p:spPr>
      </p:pic>
      <p:sp>
        <p:nvSpPr>
          <p:cNvPr id="5" name="TextovéPole 4">
            <a:extLst>
              <a:ext uri="{FF2B5EF4-FFF2-40B4-BE49-F238E27FC236}">
                <a16:creationId xmlns:a16="http://schemas.microsoft.com/office/drawing/2014/main" id="{3DF9E91C-BE17-A896-4603-E4382C80947C}"/>
              </a:ext>
            </a:extLst>
          </p:cNvPr>
          <p:cNvSpPr txBox="1"/>
          <p:nvPr/>
        </p:nvSpPr>
        <p:spPr>
          <a:xfrm>
            <a:off x="3864968" y="6449457"/>
            <a:ext cx="7488832" cy="584775"/>
          </a:xfrm>
          <a:prstGeom prst="rect">
            <a:avLst/>
          </a:prstGeom>
          <a:noFill/>
        </p:spPr>
        <p:txBody>
          <a:bodyPr wrap="square" rtlCol="0">
            <a:spAutoFit/>
          </a:bodyPr>
          <a:lstStyle/>
          <a:p>
            <a:pPr algn="l" rtl="0"/>
            <a:r>
              <a:rPr lang="de-DE" sz="800" dirty="0"/>
              <a:t>Wolfsverursachte</a:t>
            </a:r>
            <a:r>
              <a:rPr lang="de-DE" sz="800" dirty="0" err="1"/>
              <a:t>Sha</a:t>
            </a:r>
            <a:r>
              <a:rPr lang="de-DE" sz="800" dirty="0"/>
              <a:t>diena,</a:t>
            </a:r>
            <a:r>
              <a:rPr lang="cs-CZ" sz="800" dirty="0"/>
              <a:t> </a:t>
            </a:r>
            <a:r>
              <a:rPr lang="de-DE" sz="800" dirty="0"/>
              <a:t>Pra</a:t>
            </a:r>
            <a:r>
              <a:rPr lang="de-DE" sz="800" dirty="0" err="1"/>
              <a:t>ventiliacijos</a:t>
            </a:r>
            <a:r>
              <a:rPr lang="de-DE" sz="800" dirty="0"/>
              <a:t>- und Ausgleichzahlungen</a:t>
            </a:r>
            <a:r>
              <a:rPr lang="cs-CZ" sz="800" dirty="0"/>
              <a:t> </a:t>
            </a:r>
            <a:r>
              <a:rPr lang="de-DE" sz="800" dirty="0"/>
              <a:t>Vokietijoje, 2022 m</a:t>
            </a:r>
            <a:r>
              <a:rPr lang="cs-CZ" sz="800" dirty="0"/>
              <a:t> </a:t>
            </a:r>
            <a:r>
              <a:rPr lang="cs-CZ" sz="800" dirty="0">
                <a:hlinkClick r:id="rId3"/>
              </a:rPr>
              <a:t>https://www.dbb-wolf.de/die-dbbw</a:t>
            </a:r>
            <a:endParaRPr lang="cs-CZ" sz="800" dirty="0"/>
          </a:p>
          <a:p>
            <a:pPr algn="l" rtl="0"/>
            <a:endParaRPr lang="cs-CZ" sz="800" dirty="0"/>
          </a:p>
          <a:p>
            <a:pPr algn="l" rtl="0"/>
            <a:endParaRPr lang="cs-CZ" sz="800" dirty="0"/>
          </a:p>
          <a:p>
            <a:pPr algn="l" rtl="0"/>
            <a:endParaRPr lang="cs-CZ" sz="800" dirty="0"/>
          </a:p>
        </p:txBody>
      </p:sp>
      <p:sp>
        <p:nvSpPr>
          <p:cNvPr id="6" name="TextovéPole 5">
            <a:extLst>
              <a:ext uri="{FF2B5EF4-FFF2-40B4-BE49-F238E27FC236}">
                <a16:creationId xmlns:a16="http://schemas.microsoft.com/office/drawing/2014/main" id="{2244A965-BEF6-5AF2-C1FA-BB7AAE7C97F4}"/>
              </a:ext>
            </a:extLst>
          </p:cNvPr>
          <p:cNvSpPr txBox="1"/>
          <p:nvPr/>
        </p:nvSpPr>
        <p:spPr>
          <a:xfrm>
            <a:off x="768624" y="437006"/>
            <a:ext cx="10585176" cy="584775"/>
          </a:xfrm>
          <a:prstGeom prst="rect">
            <a:avLst/>
          </a:prstGeom>
          <a:noFill/>
        </p:spPr>
        <p:txBody>
          <a:bodyPr wrap="square" rtlCol="0">
            <a:spAutoFit/>
          </a:bodyPr>
          <a:lstStyle/>
          <a:p>
            <a:pPr algn="ctr" rtl="0"/>
            <a:r>
              <a:rPr lang="cs-CZ" sz="3200" b="1" dirty="0">
                <a:solidFill>
                  <a:srgbClr val="FF0000"/>
                </a:solidFill>
              </a:rPr>
              <a:t>Vokietijoje vilkų padaryta žala gyvuliams</a:t>
            </a:r>
          </a:p>
        </p:txBody>
      </p:sp>
      <p:sp>
        <p:nvSpPr>
          <p:cNvPr id="7" name="TextovéPole 6">
            <a:extLst>
              <a:ext uri="{FF2B5EF4-FFF2-40B4-BE49-F238E27FC236}">
                <a16:creationId xmlns:a16="http://schemas.microsoft.com/office/drawing/2014/main" id="{A451DDE4-BE82-9891-98C8-72BE791C2D2F}"/>
              </a:ext>
            </a:extLst>
          </p:cNvPr>
          <p:cNvSpPr txBox="1"/>
          <p:nvPr/>
        </p:nvSpPr>
        <p:spPr>
          <a:xfrm>
            <a:off x="191344" y="3140968"/>
            <a:ext cx="2160240" cy="2585323"/>
          </a:xfrm>
          <a:prstGeom prst="rect">
            <a:avLst/>
          </a:prstGeom>
          <a:noFill/>
        </p:spPr>
        <p:txBody>
          <a:bodyPr wrap="square" rtlCol="0">
            <a:spAutoFit/>
          </a:bodyPr>
          <a:lstStyle/>
          <a:p>
            <a:pPr algn="ctr" rtl="0"/>
            <a:r>
              <a:rPr lang="cs-CZ" dirty="0"/>
              <a:t>Prie stalo yra užrašas</a:t>
            </a:r>
            <a:r>
              <a:rPr lang="cs-CZ" i="1" dirty="0"/>
              <a:t>„Vilkų išpuolių priskyrimo patikimumas įvairiose federalinėse valstijose skiriasi“</a:t>
            </a:r>
          </a:p>
          <a:p>
            <a:pPr algn="ctr" rtl="0"/>
            <a:r>
              <a:rPr lang="cs-CZ" dirty="0"/>
              <a:t>Ne visos aukos yra oficialioje statistikoje</a:t>
            </a:r>
          </a:p>
        </p:txBody>
      </p:sp>
    </p:spTree>
    <p:extLst>
      <p:ext uri="{BB962C8B-B14F-4D97-AF65-F5344CB8AC3E}">
        <p14:creationId xmlns:p14="http://schemas.microsoft.com/office/powerpoint/2010/main" val="230766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E40BB8-4C72-C27E-895C-BAA74C91342A}"/>
              </a:ext>
            </a:extLst>
          </p:cNvPr>
          <p:cNvSpPr>
            <a:spLocks noGrp="1"/>
          </p:cNvSpPr>
          <p:nvPr>
            <p:ph type="sldNum" sz="quarter" idx="12"/>
          </p:nvPr>
        </p:nvSpPr>
        <p:spPr/>
        <p:txBody>
          <a:bodyPr/>
          <a:lstStyle/>
          <a:p>
            <a:pPr algn="l" rtl="0"/>
            <a:fld id="{4FAB73BC-B049-4115-A692-8D63A059BFB8}" type="slidenum">
              <a:rPr lang="en-US" smtClean="0"/>
              <a:pPr algn="l" rtl="0"/>
              <a:t>13</a:t>
            </a:fld>
            <a:endParaRPr lang="en-US" dirty="0"/>
          </a:p>
        </p:txBody>
      </p:sp>
      <p:pic>
        <p:nvPicPr>
          <p:cNvPr id="4" name="Obrázek 3">
            <a:extLst>
              <a:ext uri="{FF2B5EF4-FFF2-40B4-BE49-F238E27FC236}">
                <a16:creationId xmlns:a16="http://schemas.microsoft.com/office/drawing/2014/main" id="{77C3CC54-3500-1AE5-F1EB-F528F49CD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836712"/>
            <a:ext cx="3406435" cy="3033023"/>
          </a:xfrm>
          <a:prstGeom prst="rect">
            <a:avLst/>
          </a:prstGeom>
        </p:spPr>
      </p:pic>
      <p:pic>
        <p:nvPicPr>
          <p:cNvPr id="6" name="Obrázek 5">
            <a:extLst>
              <a:ext uri="{FF2B5EF4-FFF2-40B4-BE49-F238E27FC236}">
                <a16:creationId xmlns:a16="http://schemas.microsoft.com/office/drawing/2014/main" id="{50A2FB7E-A571-9117-927A-A13C80D0E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271" y="794798"/>
            <a:ext cx="3269263" cy="3116850"/>
          </a:xfrm>
          <a:prstGeom prst="rect">
            <a:avLst/>
          </a:prstGeom>
        </p:spPr>
      </p:pic>
      <p:sp>
        <p:nvSpPr>
          <p:cNvPr id="7" name="TextovéPole 6">
            <a:extLst>
              <a:ext uri="{FF2B5EF4-FFF2-40B4-BE49-F238E27FC236}">
                <a16:creationId xmlns:a16="http://schemas.microsoft.com/office/drawing/2014/main" id="{2658F409-D64B-7533-43FA-F6CBC49E8F5E}"/>
              </a:ext>
            </a:extLst>
          </p:cNvPr>
          <p:cNvSpPr txBox="1"/>
          <p:nvPr/>
        </p:nvSpPr>
        <p:spPr>
          <a:xfrm>
            <a:off x="731404" y="190381"/>
            <a:ext cx="10729192" cy="923330"/>
          </a:xfrm>
          <a:prstGeom prst="rect">
            <a:avLst/>
          </a:prstGeom>
          <a:noFill/>
        </p:spPr>
        <p:txBody>
          <a:bodyPr wrap="square" rtlCol="0">
            <a:spAutoFit/>
          </a:bodyPr>
          <a:lstStyle/>
          <a:p>
            <a:pPr algn="l" rtl="0"/>
            <a:r>
              <a:rPr lang="cs-CZ" dirty="0"/>
              <a:t>Vilkų padarytos žalos pasiskirstymas tarp 2022 m. vilkų išpuolių pasiskirstymas pagal skirtingas rūšis skirtingų rūšių gyvulių 2022 m.</a:t>
            </a:r>
          </a:p>
          <a:p>
            <a:pPr algn="l" rtl="0"/>
            <a:r>
              <a:rPr lang="cs-CZ" dirty="0"/>
              <a:t> </a:t>
            </a:r>
          </a:p>
        </p:txBody>
      </p:sp>
      <p:sp>
        <p:nvSpPr>
          <p:cNvPr id="8" name="TextovéPole 7">
            <a:extLst>
              <a:ext uri="{FF2B5EF4-FFF2-40B4-BE49-F238E27FC236}">
                <a16:creationId xmlns:a16="http://schemas.microsoft.com/office/drawing/2014/main" id="{2B1B85E1-2C26-27C7-8690-C12C8ED2A8BD}"/>
              </a:ext>
            </a:extLst>
          </p:cNvPr>
          <p:cNvSpPr txBox="1"/>
          <p:nvPr/>
        </p:nvSpPr>
        <p:spPr>
          <a:xfrm>
            <a:off x="5303912" y="2434320"/>
            <a:ext cx="1944216" cy="1477328"/>
          </a:xfrm>
          <a:prstGeom prst="rect">
            <a:avLst/>
          </a:prstGeom>
          <a:noFill/>
        </p:spPr>
        <p:txBody>
          <a:bodyPr wrap="square" rtlCol="0">
            <a:spAutoFit/>
          </a:bodyPr>
          <a:lstStyle/>
          <a:p>
            <a:pPr algn="l" rtl="0"/>
            <a:r>
              <a:rPr lang="cs-CZ" dirty="0"/>
              <a:t>Avys, ožkos</a:t>
            </a:r>
          </a:p>
          <a:p>
            <a:pPr algn="l" rtl="0"/>
            <a:r>
              <a:rPr lang="cs-CZ" dirty="0"/>
              <a:t>škotas</a:t>
            </a:r>
          </a:p>
          <a:p>
            <a:pPr algn="l" rtl="0"/>
            <a:r>
              <a:rPr lang="cs-CZ" dirty="0"/>
              <a:t>Ūkyje auginami gyvūnai</a:t>
            </a:r>
          </a:p>
          <a:p>
            <a:pPr algn="l" rtl="0"/>
            <a:r>
              <a:rPr lang="cs-CZ" dirty="0"/>
              <a:t>Kita</a:t>
            </a:r>
          </a:p>
          <a:p>
            <a:pPr algn="l" rtl="0"/>
            <a:endParaRPr lang="cs-CZ" dirty="0"/>
          </a:p>
        </p:txBody>
      </p:sp>
      <p:pic>
        <p:nvPicPr>
          <p:cNvPr id="10" name="Obrázek 9">
            <a:extLst>
              <a:ext uri="{FF2B5EF4-FFF2-40B4-BE49-F238E27FC236}">
                <a16:creationId xmlns:a16="http://schemas.microsoft.com/office/drawing/2014/main" id="{7AD56C18-CCCE-701C-61B6-CB545EF6D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824" y="4018813"/>
            <a:ext cx="3789482" cy="2550043"/>
          </a:xfrm>
          <a:prstGeom prst="rect">
            <a:avLst/>
          </a:prstGeom>
        </p:spPr>
      </p:pic>
      <p:sp>
        <p:nvSpPr>
          <p:cNvPr id="11" name="TextovéPole 10">
            <a:extLst>
              <a:ext uri="{FF2B5EF4-FFF2-40B4-BE49-F238E27FC236}">
                <a16:creationId xmlns:a16="http://schemas.microsoft.com/office/drawing/2014/main" id="{2527F613-6544-DB6E-1D4E-513563AC4E54}"/>
              </a:ext>
            </a:extLst>
          </p:cNvPr>
          <p:cNvSpPr txBox="1"/>
          <p:nvPr/>
        </p:nvSpPr>
        <p:spPr>
          <a:xfrm>
            <a:off x="1210087" y="4970668"/>
            <a:ext cx="2808312" cy="646331"/>
          </a:xfrm>
          <a:prstGeom prst="rect">
            <a:avLst/>
          </a:prstGeom>
          <a:noFill/>
        </p:spPr>
        <p:txBody>
          <a:bodyPr wrap="square" rtlCol="0">
            <a:spAutoFit/>
          </a:bodyPr>
          <a:lstStyle/>
          <a:p>
            <a:pPr algn="l" rtl="0"/>
            <a:r>
              <a:rPr lang="cs-CZ" dirty="0"/>
              <a:t>2022 m. vilkų užpultų galvijų dalis pagal amžių</a:t>
            </a:r>
          </a:p>
        </p:txBody>
      </p:sp>
      <p:sp>
        <p:nvSpPr>
          <p:cNvPr id="12" name="TextovéPole 11">
            <a:extLst>
              <a:ext uri="{FF2B5EF4-FFF2-40B4-BE49-F238E27FC236}">
                <a16:creationId xmlns:a16="http://schemas.microsoft.com/office/drawing/2014/main" id="{FDFFD45A-4DE7-3F2F-B3C9-2B78A0A2078A}"/>
              </a:ext>
            </a:extLst>
          </p:cNvPr>
          <p:cNvSpPr txBox="1"/>
          <p:nvPr/>
        </p:nvSpPr>
        <p:spPr>
          <a:xfrm>
            <a:off x="8762291" y="4139671"/>
            <a:ext cx="3269263" cy="1754326"/>
          </a:xfrm>
          <a:prstGeom prst="rect">
            <a:avLst/>
          </a:prstGeom>
          <a:noFill/>
        </p:spPr>
        <p:txBody>
          <a:bodyPr wrap="square" rtlCol="0">
            <a:spAutoFit/>
          </a:bodyPr>
          <a:lstStyle/>
          <a:p>
            <a:pPr algn="ctr" rtl="0"/>
            <a:r>
              <a:rPr lang="cs-CZ" b="1" dirty="0">
                <a:solidFill>
                  <a:srgbClr val="FF0000"/>
                </a:solidFill>
              </a:rPr>
              <a:t>Vilkai vis dažniau puola galvijus.</a:t>
            </a:r>
          </a:p>
          <a:p>
            <a:pPr algn="ctr" rtl="0"/>
            <a:endParaRPr lang="cs-CZ" b="1" dirty="0">
              <a:solidFill>
                <a:srgbClr val="FF0000"/>
              </a:solidFill>
            </a:endParaRPr>
          </a:p>
          <a:p>
            <a:pPr algn="ctr" rtl="0"/>
            <a:endParaRPr lang="cs-CZ" b="1" dirty="0">
              <a:solidFill>
                <a:srgbClr val="FF0000"/>
              </a:solidFill>
            </a:endParaRPr>
          </a:p>
          <a:p>
            <a:pPr algn="ctr" rtl="0"/>
            <a:r>
              <a:rPr lang="cs-CZ" b="1" dirty="0">
                <a:solidFill>
                  <a:srgbClr val="FF0000"/>
                </a:solidFill>
              </a:rPr>
              <a:t>Netiesa, kad vilkai drįsta pulti tik galvijus.</a:t>
            </a:r>
          </a:p>
          <a:p>
            <a:pPr algn="ctr" rtl="0"/>
            <a:r>
              <a:rPr lang="cs-CZ" b="1" dirty="0">
                <a:solidFill>
                  <a:srgbClr val="FF0000"/>
                </a:solidFill>
              </a:rPr>
              <a:t>34% aukų yra vyresni nei 6 mėnesių.</a:t>
            </a:r>
          </a:p>
        </p:txBody>
      </p:sp>
      <p:sp>
        <p:nvSpPr>
          <p:cNvPr id="13" name="TextovéPole 12">
            <a:extLst>
              <a:ext uri="{FF2B5EF4-FFF2-40B4-BE49-F238E27FC236}">
                <a16:creationId xmlns:a16="http://schemas.microsoft.com/office/drawing/2014/main" id="{8EE2CBA2-0998-957F-48EF-0DED152119D6}"/>
              </a:ext>
            </a:extLst>
          </p:cNvPr>
          <p:cNvSpPr txBox="1"/>
          <p:nvPr/>
        </p:nvSpPr>
        <p:spPr>
          <a:xfrm>
            <a:off x="191344" y="6453336"/>
            <a:ext cx="4104456" cy="246221"/>
          </a:xfrm>
          <a:prstGeom prst="rect">
            <a:avLst/>
          </a:prstGeom>
          <a:noFill/>
        </p:spPr>
        <p:txBody>
          <a:bodyPr wrap="square" rtlCol="0">
            <a:spAutoFit/>
          </a:bodyPr>
          <a:lstStyle/>
          <a:p>
            <a:pPr algn="l" rtl="0"/>
            <a:r>
              <a:rPr lang="cs-CZ" sz="1000" dirty="0">
                <a:solidFill>
                  <a:srgbClr val="0070C0"/>
                </a:solidFill>
              </a:rPr>
              <a:t>DBBW – Federalinis Vilko dokumentų ir konsultacijų centras</a:t>
            </a:r>
          </a:p>
        </p:txBody>
      </p:sp>
      <p:sp>
        <p:nvSpPr>
          <p:cNvPr id="3" name="TextovéPole 2">
            <a:extLst>
              <a:ext uri="{FF2B5EF4-FFF2-40B4-BE49-F238E27FC236}">
                <a16:creationId xmlns:a16="http://schemas.microsoft.com/office/drawing/2014/main" id="{610928D5-B54F-CD5F-0C75-B2B948EC316F}"/>
              </a:ext>
            </a:extLst>
          </p:cNvPr>
          <p:cNvSpPr txBox="1"/>
          <p:nvPr/>
        </p:nvSpPr>
        <p:spPr>
          <a:xfrm>
            <a:off x="6976526" y="6102897"/>
            <a:ext cx="5215474" cy="584775"/>
          </a:xfrm>
          <a:prstGeom prst="rect">
            <a:avLst/>
          </a:prstGeom>
          <a:noFill/>
        </p:spPr>
        <p:txBody>
          <a:bodyPr wrap="square" rtlCol="0">
            <a:spAutoFit/>
          </a:bodyPr>
          <a:lstStyle/>
          <a:p>
            <a:pPr algn="l" rtl="0"/>
            <a:r>
              <a:rPr lang="cs-CZ" sz="1600" i="1" dirty="0">
                <a:effectLst/>
                <a:latin typeface="Arial" panose="020B0604020202020204" pitchFamily="34" charset="0"/>
                <a:ea typeface="Calibri" panose="020F0502020204030204" pitchFamily="34" charset="0"/>
              </a:rPr>
              <a:t>AOPK ČR - galvijams tik motinų ir veršelių apsauga, ištisų ganyklų saugojimo keliu eiti negalima</a:t>
            </a:r>
            <a:endParaRPr lang="cs-CZ" sz="1600" i="1" dirty="0"/>
          </a:p>
        </p:txBody>
      </p:sp>
    </p:spTree>
    <p:extLst>
      <p:ext uri="{BB962C8B-B14F-4D97-AF65-F5344CB8AC3E}">
        <p14:creationId xmlns:p14="http://schemas.microsoft.com/office/powerpoint/2010/main" val="165244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E7417CB-FB1D-5B41-9D6D-3B64CC03590B}"/>
              </a:ext>
            </a:extLst>
          </p:cNvPr>
          <p:cNvSpPr>
            <a:spLocks noGrp="1"/>
          </p:cNvSpPr>
          <p:nvPr>
            <p:ph type="sldNum" sz="quarter" idx="12"/>
          </p:nvPr>
        </p:nvSpPr>
        <p:spPr/>
        <p:txBody>
          <a:bodyPr/>
          <a:lstStyle/>
          <a:p>
            <a:pPr algn="l" rtl="0"/>
            <a:fld id="{4FAB73BC-B049-4115-A692-8D63A059BFB8}" type="slidenum">
              <a:rPr lang="en-US" smtClean="0"/>
              <a:pPr algn="l" rtl="0"/>
              <a:t>14</a:t>
            </a:fld>
            <a:endParaRPr lang="en-US" dirty="0"/>
          </a:p>
        </p:txBody>
      </p:sp>
      <p:pic>
        <p:nvPicPr>
          <p:cNvPr id="1026" name="Picture 2" descr="Hlídací pes s ovcemi">
            <a:extLst>
              <a:ext uri="{FF2B5EF4-FFF2-40B4-BE49-F238E27FC236}">
                <a16:creationId xmlns:a16="http://schemas.microsoft.com/office/drawing/2014/main" id="{2CAEE790-32D9-9511-BBEE-3828026E4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668" y="12080"/>
            <a:ext cx="6586664" cy="3168352"/>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2A6C8AF5-5B0A-57BC-B26F-3A61FF660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434206"/>
            <a:ext cx="1971675" cy="2324100"/>
          </a:xfrm>
          <a:prstGeom prst="rect">
            <a:avLst/>
          </a:prstGeom>
        </p:spPr>
      </p:pic>
      <p:pic>
        <p:nvPicPr>
          <p:cNvPr id="1028" name="Picture 4">
            <a:extLst>
              <a:ext uri="{FF2B5EF4-FFF2-40B4-BE49-F238E27FC236}">
                <a16:creationId xmlns:a16="http://schemas.microsoft.com/office/drawing/2014/main" id="{CA665DA0-3B4A-C0A9-5A85-16FDFE5E1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876" y="3533863"/>
            <a:ext cx="6042248" cy="3134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A936182-EEE5-8BF1-5393-2CDBC18FD616}"/>
              </a:ext>
            </a:extLst>
          </p:cNvPr>
          <p:cNvSpPr txBox="1"/>
          <p:nvPr/>
        </p:nvSpPr>
        <p:spPr>
          <a:xfrm>
            <a:off x="119336" y="3861048"/>
            <a:ext cx="3888432" cy="2308324"/>
          </a:xfrm>
          <a:prstGeom prst="rect">
            <a:avLst/>
          </a:prstGeom>
          <a:noFill/>
        </p:spPr>
        <p:txBody>
          <a:bodyPr wrap="square" rtlCol="0">
            <a:spAutoFit/>
          </a:bodyPr>
          <a:lstStyle/>
          <a:p>
            <a:pPr algn="ctr" rtl="0"/>
            <a:r>
              <a:rPr lang="cs-CZ" b="1" i="0" dirty="0">
                <a:solidFill>
                  <a:srgbClr val="555555"/>
                </a:solidFill>
                <a:effectLst/>
                <a:latin typeface="Ubuntu" panose="020B0504030602030204" pitchFamily="34" charset="0"/>
              </a:rPr>
              <a:t>Šiaurės Reino-Vestfalijos Aukščiausiasis administracinis teismas (OVG) v</a:t>
            </a:r>
            <a:r>
              <a:rPr lang="cs-CZ" b="1" i="0" dirty="0" err="1">
                <a:solidFill>
                  <a:srgbClr val="555555"/>
                </a:solidFill>
                <a:effectLst/>
                <a:latin typeface="Ubuntu" panose="020B0504030602030204" pitchFamily="34" charset="0"/>
              </a:rPr>
              <a:t>Miunsteris</a:t>
            </a:r>
            <a:r>
              <a:rPr lang="cs-CZ" b="1" i="0" dirty="0">
                <a:solidFill>
                  <a:srgbClr val="555555"/>
                </a:solidFill>
                <a:effectLst/>
                <a:latin typeface="Ubuntu" panose="020B0504030602030204" pitchFamily="34" charset="0"/>
              </a:rPr>
              <a:t>pirmąją spalio savaitę jis nusprendė, kad vilkai gali medžioti tik darbo dienomis nuo 6 iki 22 val. Sekmadieniais ir švenčių dienomis vilkams siestą taip pat būtina laikytis nuo 13 iki 15 val.</a:t>
            </a:r>
            <a:endParaRPr lang="cs-CZ" dirty="0"/>
          </a:p>
        </p:txBody>
      </p:sp>
      <p:sp>
        <p:nvSpPr>
          <p:cNvPr id="6" name="TextovéPole 5">
            <a:extLst>
              <a:ext uri="{FF2B5EF4-FFF2-40B4-BE49-F238E27FC236}">
                <a16:creationId xmlns:a16="http://schemas.microsoft.com/office/drawing/2014/main" id="{E95CCED6-50BD-3D40-4C3D-946280585463}"/>
              </a:ext>
            </a:extLst>
          </p:cNvPr>
          <p:cNvSpPr txBox="1"/>
          <p:nvPr/>
        </p:nvSpPr>
        <p:spPr>
          <a:xfrm>
            <a:off x="8208912" y="3861048"/>
            <a:ext cx="3863752" cy="1477328"/>
          </a:xfrm>
          <a:prstGeom prst="rect">
            <a:avLst/>
          </a:prstGeom>
          <a:noFill/>
        </p:spPr>
        <p:txBody>
          <a:bodyPr wrap="square" rtlCol="0">
            <a:spAutoFit/>
          </a:bodyPr>
          <a:lstStyle/>
          <a:p>
            <a:pPr algn="ctr" rtl="0"/>
            <a:r>
              <a:rPr lang="cs-CZ" b="1" i="0" dirty="0">
                <a:solidFill>
                  <a:srgbClr val="555555"/>
                </a:solidFill>
                <a:effectLst/>
                <a:latin typeface="Ubuntu" panose="020B0504030602030204" pitchFamily="34" charset="0"/>
              </a:rPr>
              <a:t>Anot teismo, ganomų gyvulių laikytoja ne šiomis valandomis turės uždaryti savo ganomuosius šunis, kad jų lojimas netrukdytų kaimynams.</a:t>
            </a:r>
            <a:endParaRPr lang="cs-CZ" dirty="0"/>
          </a:p>
        </p:txBody>
      </p:sp>
      <p:sp>
        <p:nvSpPr>
          <p:cNvPr id="7" name="TextovéPole 6">
            <a:extLst>
              <a:ext uri="{FF2B5EF4-FFF2-40B4-BE49-F238E27FC236}">
                <a16:creationId xmlns:a16="http://schemas.microsoft.com/office/drawing/2014/main" id="{E23D02D0-385B-03BE-4841-0F34E81BB035}"/>
              </a:ext>
            </a:extLst>
          </p:cNvPr>
          <p:cNvSpPr txBox="1"/>
          <p:nvPr/>
        </p:nvSpPr>
        <p:spPr>
          <a:xfrm>
            <a:off x="3350153" y="6600281"/>
            <a:ext cx="6885309" cy="215444"/>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https://www.agrarheute.com/land-leben/wolfsabwehr-herdenschutzhunde-nachts-bellen-duerfen-612399</a:t>
            </a:r>
            <a:endParaRPr lang="cs-CZ" sz="800" dirty="0"/>
          </a:p>
        </p:txBody>
      </p:sp>
      <p:pic>
        <p:nvPicPr>
          <p:cNvPr id="9" name="Obrázek 8">
            <a:extLst>
              <a:ext uri="{FF2B5EF4-FFF2-40B4-BE49-F238E27FC236}">
                <a16:creationId xmlns:a16="http://schemas.microsoft.com/office/drawing/2014/main" id="{6276F91A-CBBB-759B-0F95-0D5955471E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0914" y="633799"/>
            <a:ext cx="2571750" cy="1771650"/>
          </a:xfrm>
          <a:prstGeom prst="rect">
            <a:avLst/>
          </a:prstGeom>
        </p:spPr>
      </p:pic>
    </p:spTree>
    <p:extLst>
      <p:ext uri="{BB962C8B-B14F-4D97-AF65-F5344CB8AC3E}">
        <p14:creationId xmlns:p14="http://schemas.microsoft.com/office/powerpoint/2010/main" val="1742139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1B93125-D835-4932-92BC-8DE6B2163AD6}"/>
              </a:ext>
            </a:extLst>
          </p:cNvPr>
          <p:cNvSpPr>
            <a:spLocks noGrp="1"/>
          </p:cNvSpPr>
          <p:nvPr>
            <p:ph type="sldNum" sz="quarter" idx="12"/>
          </p:nvPr>
        </p:nvSpPr>
        <p:spPr/>
        <p:txBody>
          <a:bodyPr/>
          <a:lstStyle/>
          <a:p>
            <a:pPr algn="l" rtl="0"/>
            <a:fld id="{4FAB73BC-B049-4115-A692-8D63A059BFB8}" type="slidenum">
              <a:rPr lang="en-US" smtClean="0"/>
              <a:pPr algn="l" rtl="0"/>
              <a:t>15</a:t>
            </a:fld>
            <a:endParaRPr lang="en-US" dirty="0"/>
          </a:p>
        </p:txBody>
      </p:sp>
      <p:pic>
        <p:nvPicPr>
          <p:cNvPr id="4" name="Obrázek 3">
            <a:extLst>
              <a:ext uri="{FF2B5EF4-FFF2-40B4-BE49-F238E27FC236}">
                <a16:creationId xmlns:a16="http://schemas.microsoft.com/office/drawing/2014/main" id="{F13DA2FD-6256-4C42-AA65-714F13073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037" y="1373535"/>
            <a:ext cx="5897926" cy="4110930"/>
          </a:xfrm>
          <a:prstGeom prst="rect">
            <a:avLst/>
          </a:prstGeom>
        </p:spPr>
      </p:pic>
      <p:sp>
        <p:nvSpPr>
          <p:cNvPr id="5" name="TextovéPole 4">
            <a:extLst>
              <a:ext uri="{FF2B5EF4-FFF2-40B4-BE49-F238E27FC236}">
                <a16:creationId xmlns:a16="http://schemas.microsoft.com/office/drawing/2014/main" id="{B68E7BBA-620D-496C-9444-E07E4B1B93AB}"/>
              </a:ext>
            </a:extLst>
          </p:cNvPr>
          <p:cNvSpPr txBox="1"/>
          <p:nvPr/>
        </p:nvSpPr>
        <p:spPr>
          <a:xfrm>
            <a:off x="1631504" y="229707"/>
            <a:ext cx="10513168" cy="707886"/>
          </a:xfrm>
          <a:prstGeom prst="rect">
            <a:avLst/>
          </a:prstGeom>
          <a:noFill/>
        </p:spPr>
        <p:txBody>
          <a:bodyPr wrap="square" rtlCol="0">
            <a:spAutoFit/>
          </a:bodyPr>
          <a:lstStyle/>
          <a:p>
            <a:pPr algn="l" rtl="0"/>
            <a:r>
              <a:rPr lang="cs-CZ" sz="4000" b="1" dirty="0">
                <a:solidFill>
                  <a:srgbClr val="FF0000"/>
                </a:solidFill>
              </a:rPr>
              <a:t>Kaip toliau turėtų vystytis vilkų populiacija?</a:t>
            </a:r>
          </a:p>
        </p:txBody>
      </p:sp>
      <p:sp>
        <p:nvSpPr>
          <p:cNvPr id="6" name="TextovéPole 5">
            <a:extLst>
              <a:ext uri="{FF2B5EF4-FFF2-40B4-BE49-F238E27FC236}">
                <a16:creationId xmlns:a16="http://schemas.microsoft.com/office/drawing/2014/main" id="{8AB0F50D-A1A6-4DDE-AF0B-E64F59385AAF}"/>
              </a:ext>
            </a:extLst>
          </p:cNvPr>
          <p:cNvSpPr txBox="1"/>
          <p:nvPr/>
        </p:nvSpPr>
        <p:spPr>
          <a:xfrm>
            <a:off x="767408" y="4221088"/>
            <a:ext cx="2304256" cy="369332"/>
          </a:xfrm>
          <a:prstGeom prst="rect">
            <a:avLst/>
          </a:prstGeom>
          <a:noFill/>
        </p:spPr>
        <p:txBody>
          <a:bodyPr wrap="square" rtlCol="0">
            <a:spAutoFit/>
          </a:bodyPr>
          <a:lstStyle/>
          <a:p>
            <a:pPr algn="l" rtl="0"/>
            <a:r>
              <a:rPr lang="cs-CZ" dirty="0"/>
              <a:t>Natūralus dauginimasis</a:t>
            </a:r>
          </a:p>
        </p:txBody>
      </p:sp>
      <p:sp>
        <p:nvSpPr>
          <p:cNvPr id="7" name="TextovéPole 6">
            <a:extLst>
              <a:ext uri="{FF2B5EF4-FFF2-40B4-BE49-F238E27FC236}">
                <a16:creationId xmlns:a16="http://schemas.microsoft.com/office/drawing/2014/main" id="{D69B13A8-347D-4A69-AF4E-4D8FAFE2A265}"/>
              </a:ext>
            </a:extLst>
          </p:cNvPr>
          <p:cNvSpPr txBox="1"/>
          <p:nvPr/>
        </p:nvSpPr>
        <p:spPr>
          <a:xfrm>
            <a:off x="9552384" y="4221088"/>
            <a:ext cx="1728192" cy="369332"/>
          </a:xfrm>
          <a:prstGeom prst="rect">
            <a:avLst/>
          </a:prstGeom>
          <a:noFill/>
        </p:spPr>
        <p:txBody>
          <a:bodyPr wrap="square" rtlCol="0">
            <a:spAutoFit/>
          </a:bodyPr>
          <a:lstStyle/>
          <a:p>
            <a:pPr algn="l" rtl="0"/>
            <a:r>
              <a:rPr lang="cs-CZ" dirty="0"/>
              <a:t>Tikslinis valdymas</a:t>
            </a:r>
          </a:p>
        </p:txBody>
      </p:sp>
    </p:spTree>
    <p:extLst>
      <p:ext uri="{BB962C8B-B14F-4D97-AF65-F5344CB8AC3E}">
        <p14:creationId xmlns:p14="http://schemas.microsoft.com/office/powerpoint/2010/main" val="2468960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C8B08BD-E68F-4C30-B376-7ADC3B4B7483}"/>
              </a:ext>
            </a:extLst>
          </p:cNvPr>
          <p:cNvSpPr>
            <a:spLocks noGrp="1"/>
          </p:cNvSpPr>
          <p:nvPr>
            <p:ph type="sldNum" sz="quarter" idx="12"/>
          </p:nvPr>
        </p:nvSpPr>
        <p:spPr/>
        <p:txBody>
          <a:bodyPr/>
          <a:lstStyle/>
          <a:p>
            <a:pPr algn="l" rtl="0"/>
            <a:fld id="{4FAB73BC-B049-4115-A692-8D63A059BFB8}" type="slidenum">
              <a:rPr lang="en-US" smtClean="0"/>
              <a:pPr algn="l" rtl="0"/>
              <a:t>16</a:t>
            </a:fld>
            <a:endParaRPr lang="en-US" dirty="0"/>
          </a:p>
        </p:txBody>
      </p:sp>
      <p:pic>
        <p:nvPicPr>
          <p:cNvPr id="4" name="Obrázek 3">
            <a:extLst>
              <a:ext uri="{FF2B5EF4-FFF2-40B4-BE49-F238E27FC236}">
                <a16:creationId xmlns:a16="http://schemas.microsoft.com/office/drawing/2014/main" id="{E61C6782-4FA1-43C5-9028-471A77B57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2591"/>
            <a:ext cx="4374405" cy="4433253"/>
          </a:xfrm>
          <a:prstGeom prst="rect">
            <a:avLst/>
          </a:prstGeom>
        </p:spPr>
      </p:pic>
      <p:sp>
        <p:nvSpPr>
          <p:cNvPr id="5" name="TextovéPole 4">
            <a:extLst>
              <a:ext uri="{FF2B5EF4-FFF2-40B4-BE49-F238E27FC236}">
                <a16:creationId xmlns:a16="http://schemas.microsoft.com/office/drawing/2014/main" id="{0DD74C6B-307F-4543-A4DD-CA03B1839A99}"/>
              </a:ext>
            </a:extLst>
          </p:cNvPr>
          <p:cNvSpPr txBox="1"/>
          <p:nvPr/>
        </p:nvSpPr>
        <p:spPr>
          <a:xfrm>
            <a:off x="4007768" y="404664"/>
            <a:ext cx="6768752" cy="769441"/>
          </a:xfrm>
          <a:prstGeom prst="rect">
            <a:avLst/>
          </a:prstGeom>
          <a:noFill/>
        </p:spPr>
        <p:txBody>
          <a:bodyPr wrap="square" rtlCol="0">
            <a:spAutoFit/>
          </a:bodyPr>
          <a:lstStyle/>
          <a:p>
            <a:pPr algn="ctr" rtl="0"/>
            <a:r>
              <a:rPr lang="cs-CZ" sz="4400" b="1" i="0" dirty="0">
                <a:solidFill>
                  <a:srgbClr val="FF0000"/>
                </a:solidFill>
                <a:effectLst/>
                <a:latin typeface="Arial CE" panose="020B0604020202020204" pitchFamily="34" charset="0"/>
              </a:rPr>
              <a:t>Raudona</a:t>
            </a:r>
            <a:r>
              <a:rPr lang="cs-CZ" sz="4400" b="0" i="0" dirty="0">
                <a:solidFill>
                  <a:srgbClr val="FF0000"/>
                </a:solidFill>
                <a:effectLst/>
                <a:latin typeface="Arial CE" panose="020B0604020202020204" pitchFamily="34" charset="0"/>
              </a:rPr>
              <a:t> </a:t>
            </a:r>
            <a:r>
              <a:rPr lang="cs-CZ" sz="4400" b="1" i="0" dirty="0">
                <a:solidFill>
                  <a:srgbClr val="FF0000"/>
                </a:solidFill>
                <a:effectLst/>
                <a:latin typeface="Arial CE" panose="020B0604020202020204" pitchFamily="34" charset="0"/>
              </a:rPr>
              <a:t>Raudonkepuraitė meluoja!</a:t>
            </a:r>
            <a:endParaRPr lang="cs-CZ" sz="4400" dirty="0">
              <a:solidFill>
                <a:srgbClr val="FF0000"/>
              </a:solidFill>
            </a:endParaRPr>
          </a:p>
        </p:txBody>
      </p:sp>
      <p:pic>
        <p:nvPicPr>
          <p:cNvPr id="7" name="Obrázek 6">
            <a:extLst>
              <a:ext uri="{FF2B5EF4-FFF2-40B4-BE49-F238E27FC236}">
                <a16:creationId xmlns:a16="http://schemas.microsoft.com/office/drawing/2014/main" id="{4A4A1BC4-53BE-4551-B089-45876D06F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552" y="2380778"/>
            <a:ext cx="4572000" cy="4162425"/>
          </a:xfrm>
          <a:prstGeom prst="rect">
            <a:avLst/>
          </a:prstGeom>
        </p:spPr>
      </p:pic>
      <p:sp>
        <p:nvSpPr>
          <p:cNvPr id="8" name="TextovéPole 7">
            <a:extLst>
              <a:ext uri="{FF2B5EF4-FFF2-40B4-BE49-F238E27FC236}">
                <a16:creationId xmlns:a16="http://schemas.microsoft.com/office/drawing/2014/main" id="{62DFCF82-6342-4BF1-89CC-CAE71DEB5CEB}"/>
              </a:ext>
            </a:extLst>
          </p:cNvPr>
          <p:cNvSpPr txBox="1"/>
          <p:nvPr/>
        </p:nvSpPr>
        <p:spPr>
          <a:xfrm>
            <a:off x="1464444" y="5222810"/>
            <a:ext cx="5760640" cy="1508105"/>
          </a:xfrm>
          <a:prstGeom prst="rect">
            <a:avLst/>
          </a:prstGeom>
          <a:noFill/>
        </p:spPr>
        <p:txBody>
          <a:bodyPr wrap="square" rtlCol="0">
            <a:spAutoFit/>
          </a:bodyPr>
          <a:lstStyle/>
          <a:p>
            <a:pPr algn="ctr" rtl="0"/>
            <a:r>
              <a:rPr lang="cs-CZ" sz="4800" b="1" dirty="0">
                <a:solidFill>
                  <a:schemeClr val="accent2">
                    <a:lumMod val="75000"/>
                  </a:schemeClr>
                </a:solidFill>
              </a:rPr>
              <a:t>Širdis vilkams</a:t>
            </a:r>
          </a:p>
          <a:p>
            <a:pPr algn="ctr" rtl="0"/>
            <a:r>
              <a:rPr lang="cs-CZ" sz="4400" b="1" dirty="0">
                <a:solidFill>
                  <a:schemeClr val="accent4">
                    <a:lumMod val="50000"/>
                  </a:schemeClr>
                </a:solidFill>
              </a:rPr>
              <a:t>vilkas taip prašau</a:t>
            </a:r>
          </a:p>
        </p:txBody>
      </p:sp>
      <p:sp>
        <p:nvSpPr>
          <p:cNvPr id="9" name="TextovéPole 8">
            <a:extLst>
              <a:ext uri="{FF2B5EF4-FFF2-40B4-BE49-F238E27FC236}">
                <a16:creationId xmlns:a16="http://schemas.microsoft.com/office/drawing/2014/main" id="{9E903EB6-128A-4CA8-8560-DBB86B62381F}"/>
              </a:ext>
            </a:extLst>
          </p:cNvPr>
          <p:cNvSpPr txBox="1"/>
          <p:nvPr/>
        </p:nvSpPr>
        <p:spPr>
          <a:xfrm>
            <a:off x="1415480" y="63788"/>
            <a:ext cx="10873208" cy="523220"/>
          </a:xfrm>
          <a:prstGeom prst="rect">
            <a:avLst/>
          </a:prstGeom>
          <a:noFill/>
        </p:spPr>
        <p:txBody>
          <a:bodyPr wrap="square" rtlCol="0">
            <a:spAutoFit/>
          </a:bodyPr>
          <a:lstStyle/>
          <a:p>
            <a:pPr algn="l" rtl="0"/>
            <a:r>
              <a:rPr lang="cs-CZ" sz="2800" b="1" dirty="0">
                <a:solidFill>
                  <a:schemeClr val="accent5">
                    <a:lumMod val="75000"/>
                  </a:schemeClr>
                </a:solidFill>
              </a:rPr>
              <a:t>Visuomenė pradeda nusisukti nuo vilkų įsivaikinimo Vokietijoje</a:t>
            </a:r>
          </a:p>
        </p:txBody>
      </p:sp>
    </p:spTree>
    <p:extLst>
      <p:ext uri="{BB962C8B-B14F-4D97-AF65-F5344CB8AC3E}">
        <p14:creationId xmlns:p14="http://schemas.microsoft.com/office/powerpoint/2010/main" val="357250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0E7FF4D-9906-DA63-56A9-2E9A73C0348A}"/>
              </a:ext>
            </a:extLst>
          </p:cNvPr>
          <p:cNvSpPr>
            <a:spLocks noGrp="1"/>
          </p:cNvSpPr>
          <p:nvPr>
            <p:ph type="sldNum" sz="quarter" idx="12"/>
          </p:nvPr>
        </p:nvSpPr>
        <p:spPr/>
        <p:txBody>
          <a:bodyPr/>
          <a:lstStyle/>
          <a:p>
            <a:pPr algn="l" rtl="0"/>
            <a:fld id="{4FAB73BC-B049-4115-A692-8D63A059BFB8}" type="slidenum">
              <a:rPr lang="en-US" smtClean="0"/>
              <a:pPr algn="l" rtl="0"/>
              <a:t>17</a:t>
            </a:fld>
            <a:endParaRPr lang="en-US" dirty="0"/>
          </a:p>
        </p:txBody>
      </p:sp>
      <p:pic>
        <p:nvPicPr>
          <p:cNvPr id="4" name="Obrázek 3">
            <a:extLst>
              <a:ext uri="{FF2B5EF4-FFF2-40B4-BE49-F238E27FC236}">
                <a16:creationId xmlns:a16="http://schemas.microsoft.com/office/drawing/2014/main" id="{7A6E8C27-5E1C-B856-DA1D-A391A764E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70" y="124580"/>
            <a:ext cx="5167062" cy="6858000"/>
          </a:xfrm>
          <a:prstGeom prst="rect">
            <a:avLst/>
          </a:prstGeom>
        </p:spPr>
      </p:pic>
      <p:pic>
        <p:nvPicPr>
          <p:cNvPr id="6" name="Obrázek 5">
            <a:extLst>
              <a:ext uri="{FF2B5EF4-FFF2-40B4-BE49-F238E27FC236}">
                <a16:creationId xmlns:a16="http://schemas.microsoft.com/office/drawing/2014/main" id="{487F4C58-36B7-D9D6-E317-0EFDD606D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337" y="0"/>
            <a:ext cx="4973995" cy="6858000"/>
          </a:xfrm>
          <a:prstGeom prst="rect">
            <a:avLst/>
          </a:prstGeom>
        </p:spPr>
      </p:pic>
    </p:spTree>
    <p:extLst>
      <p:ext uri="{BB962C8B-B14F-4D97-AF65-F5344CB8AC3E}">
        <p14:creationId xmlns:p14="http://schemas.microsoft.com/office/powerpoint/2010/main" val="214739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210E36F-09BA-403A-1097-0670025D3128}"/>
              </a:ext>
            </a:extLst>
          </p:cNvPr>
          <p:cNvSpPr>
            <a:spLocks noGrp="1"/>
          </p:cNvSpPr>
          <p:nvPr>
            <p:ph type="sldNum" sz="quarter" idx="12"/>
          </p:nvPr>
        </p:nvSpPr>
        <p:spPr/>
        <p:txBody>
          <a:bodyPr/>
          <a:lstStyle/>
          <a:p>
            <a:pPr algn="l" rtl="0"/>
            <a:fld id="{4FAB73BC-B049-4115-A692-8D63A059BFB8}" type="slidenum">
              <a:rPr lang="en-US" smtClean="0"/>
              <a:pPr algn="l" rtl="0"/>
              <a:t>18</a:t>
            </a:fld>
            <a:endParaRPr lang="en-US" dirty="0"/>
          </a:p>
        </p:txBody>
      </p:sp>
      <p:sp>
        <p:nvSpPr>
          <p:cNvPr id="3" name="TextovéPole 2">
            <a:extLst>
              <a:ext uri="{FF2B5EF4-FFF2-40B4-BE49-F238E27FC236}">
                <a16:creationId xmlns:a16="http://schemas.microsoft.com/office/drawing/2014/main" id="{E03099E2-1350-DEEF-6650-2A20AF688DCB}"/>
              </a:ext>
            </a:extLst>
          </p:cNvPr>
          <p:cNvSpPr txBox="1"/>
          <p:nvPr/>
        </p:nvSpPr>
        <p:spPr>
          <a:xfrm>
            <a:off x="3035660" y="363483"/>
            <a:ext cx="8136903" cy="2215991"/>
          </a:xfrm>
          <a:prstGeom prst="rect">
            <a:avLst/>
          </a:prstGeom>
          <a:noFill/>
        </p:spPr>
        <p:txBody>
          <a:bodyPr wrap="square" rtlCol="0">
            <a:spAutoFit/>
          </a:bodyPr>
          <a:lstStyle/>
          <a:p>
            <a:pPr algn="ctr" rtl="0"/>
            <a:r>
              <a:rPr lang="cs-CZ" b="1" i="0" dirty="0">
                <a:solidFill>
                  <a:srgbClr val="485D22"/>
                </a:solidFill>
                <a:effectLst/>
                <a:latin typeface="Ubuntu" panose="020B0504030602030204" pitchFamily="34" charset="0"/>
              </a:rPr>
              <a:t>Švedijoje šiemet surengta didžiausia vilkų medžioklė nuo 2010 m., turėjo būti nužudyti 75 vilkai.</a:t>
            </a:r>
          </a:p>
          <a:p>
            <a:pPr algn="ctr" rtl="0"/>
            <a:endParaRPr lang="cs-CZ" b="1" dirty="0">
              <a:solidFill>
                <a:srgbClr val="485D22"/>
              </a:solidFill>
              <a:latin typeface="Ubuntu" panose="020B0504030602030204" pitchFamily="34" charset="0"/>
            </a:endParaRPr>
          </a:p>
          <a:p>
            <a:pPr algn="ctr" rtl="0"/>
            <a:r>
              <a:rPr lang="cs-CZ" b="1" i="0" dirty="0">
                <a:solidFill>
                  <a:srgbClr val="555555"/>
                </a:solidFill>
                <a:effectLst/>
                <a:latin typeface="Ubuntu" panose="020B0504030602030204" pitchFamily="34" charset="0"/>
              </a:rPr>
              <a:t>Remiantis skaičiavimais, 2022 m. gamtoje jų gyveno apie 460</a:t>
            </a:r>
            <a:r>
              <a:rPr lang="cs-CZ" b="1" i="0" dirty="0">
                <a:solidFill>
                  <a:srgbClr val="485D22"/>
                </a:solidFill>
                <a:effectLst/>
                <a:latin typeface="Ubuntu" panose="020B0504030602030204" pitchFamily="34" charset="0"/>
              </a:rPr>
              <a:t>.</a:t>
            </a:r>
          </a:p>
          <a:p>
            <a:pPr algn="ctr" rtl="0"/>
            <a:endParaRPr lang="cs-CZ" b="1" i="0" dirty="0">
              <a:solidFill>
                <a:srgbClr val="485D22"/>
              </a:solidFill>
              <a:effectLst/>
              <a:latin typeface="Ubuntu" panose="020B0504030602030204" pitchFamily="34" charset="0"/>
            </a:endParaRPr>
          </a:p>
          <a:p>
            <a:pPr algn="ctr" rtl="0"/>
            <a:r>
              <a:rPr lang="cs-CZ" sz="2400" b="1" dirty="0">
                <a:solidFill>
                  <a:schemeClr val="accent5">
                    <a:lumMod val="75000"/>
                  </a:schemeClr>
                </a:solidFill>
                <a:latin typeface="Ubuntu" panose="020B0504030602030204" pitchFamily="34" charset="0"/>
              </a:rPr>
              <a:t>IN</a:t>
            </a:r>
            <a:r>
              <a:rPr lang="cs-CZ" sz="2400" b="1" i="0" dirty="0">
                <a:solidFill>
                  <a:schemeClr val="accent5">
                    <a:lumMod val="75000"/>
                  </a:schemeClr>
                </a:solidFill>
                <a:effectLst/>
                <a:latin typeface="Ubuntu" panose="020B0504030602030204" pitchFamily="34" charset="0"/>
              </a:rPr>
              <a:t>Švedijos parlamentas nusprendė dėl tikslinės vilkų populiacijos būklės – 170 individų.</a:t>
            </a:r>
            <a:endParaRPr lang="cs-CZ" sz="2400" dirty="0">
              <a:solidFill>
                <a:schemeClr val="accent5">
                  <a:lumMod val="75000"/>
                </a:schemeClr>
              </a:solidFill>
            </a:endParaRPr>
          </a:p>
        </p:txBody>
      </p:sp>
      <p:sp>
        <p:nvSpPr>
          <p:cNvPr id="4" name="TextovéPole 3">
            <a:extLst>
              <a:ext uri="{FF2B5EF4-FFF2-40B4-BE49-F238E27FC236}">
                <a16:creationId xmlns:a16="http://schemas.microsoft.com/office/drawing/2014/main" id="{FD464E6D-3996-EED4-37FC-2820CFCF073F}"/>
              </a:ext>
            </a:extLst>
          </p:cNvPr>
          <p:cNvSpPr txBox="1"/>
          <p:nvPr/>
        </p:nvSpPr>
        <p:spPr>
          <a:xfrm>
            <a:off x="7104112" y="6329779"/>
            <a:ext cx="4608512" cy="338554"/>
          </a:xfrm>
          <a:prstGeom prst="rect">
            <a:avLst/>
          </a:prstGeom>
          <a:noFill/>
        </p:spPr>
        <p:txBody>
          <a:bodyPr wrap="square" rtlCol="0">
            <a:spAutoFit/>
          </a:bodyPr>
          <a:lstStyle/>
          <a:p>
            <a:pPr algn="l" rtl="0"/>
            <a:r>
              <a:rPr lang="cs-CZ" sz="800" dirty="0"/>
              <a:t>https://www.theguardian.com/environment/2023/jan/02/huge-swedish-wolf-hunt-will-be-disastrous-for-species-warn-experts</a:t>
            </a:r>
          </a:p>
        </p:txBody>
      </p:sp>
      <p:pic>
        <p:nvPicPr>
          <p:cNvPr id="6" name="Obrázek 5">
            <a:extLst>
              <a:ext uri="{FF2B5EF4-FFF2-40B4-BE49-F238E27FC236}">
                <a16:creationId xmlns:a16="http://schemas.microsoft.com/office/drawing/2014/main" id="{6DDE597C-99FF-6EDC-6F4C-472652565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987935"/>
            <a:ext cx="3871900" cy="3871900"/>
          </a:xfrm>
          <a:prstGeom prst="rect">
            <a:avLst/>
          </a:prstGeom>
        </p:spPr>
      </p:pic>
      <p:sp>
        <p:nvSpPr>
          <p:cNvPr id="7" name="TextovéPole 6">
            <a:extLst>
              <a:ext uri="{FF2B5EF4-FFF2-40B4-BE49-F238E27FC236}">
                <a16:creationId xmlns:a16="http://schemas.microsoft.com/office/drawing/2014/main" id="{30029B8F-A0B1-D916-6ADC-D21AC6C08780}"/>
              </a:ext>
            </a:extLst>
          </p:cNvPr>
          <p:cNvSpPr txBox="1"/>
          <p:nvPr/>
        </p:nvSpPr>
        <p:spPr>
          <a:xfrm>
            <a:off x="4157091" y="2505670"/>
            <a:ext cx="7632848" cy="1846659"/>
          </a:xfrm>
          <a:prstGeom prst="rect">
            <a:avLst/>
          </a:prstGeom>
          <a:noFill/>
        </p:spPr>
        <p:txBody>
          <a:bodyPr wrap="square" rtlCol="0">
            <a:spAutoFit/>
          </a:bodyPr>
          <a:lstStyle/>
          <a:p>
            <a:pPr algn="l" rtl="0"/>
            <a:r>
              <a:rPr lang="cs-CZ" sz="3200" dirty="0">
                <a:solidFill>
                  <a:srgbClr val="FF0000"/>
                </a:solidFill>
              </a:rPr>
              <a:t>Švedija yra 6 kartus didesnė savo plotu ir 6 kartus mažesnis gyventojų tankis – 22,8 gyv.</a:t>
            </a:r>
            <a:r>
              <a:rPr lang="cs-CZ" sz="3200" baseline="30000" dirty="0">
                <a:solidFill>
                  <a:srgbClr val="FF0000"/>
                </a:solidFill>
              </a:rPr>
              <a:t>2</a:t>
            </a:r>
            <a:r>
              <a:rPr lang="cs-CZ" sz="3200" dirty="0">
                <a:solidFill>
                  <a:srgbClr val="FF0000"/>
                </a:solidFill>
              </a:rPr>
              <a:t>(Čekija 134 gyv./km</a:t>
            </a:r>
            <a:r>
              <a:rPr lang="cs-CZ" sz="3200" baseline="30000" dirty="0">
                <a:solidFill>
                  <a:srgbClr val="FF0000"/>
                </a:solidFill>
              </a:rPr>
              <a:t>2</a:t>
            </a:r>
            <a:r>
              <a:rPr lang="cs-CZ" sz="3200" dirty="0">
                <a:solidFill>
                  <a:srgbClr val="FF0000"/>
                </a:solidFill>
              </a:rPr>
              <a:t>)</a:t>
            </a:r>
          </a:p>
          <a:p>
            <a:pPr algn="l" rtl="0"/>
            <a:endParaRPr lang="cs-CZ" dirty="0"/>
          </a:p>
        </p:txBody>
      </p:sp>
      <p:pic>
        <p:nvPicPr>
          <p:cNvPr id="8" name="Obrázek 7">
            <a:extLst>
              <a:ext uri="{FF2B5EF4-FFF2-40B4-BE49-F238E27FC236}">
                <a16:creationId xmlns:a16="http://schemas.microsoft.com/office/drawing/2014/main" id="{F4AC5465-8F37-F6C2-0396-9421E74E1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363483"/>
            <a:ext cx="1866900" cy="2447925"/>
          </a:xfrm>
          <a:prstGeom prst="rect">
            <a:avLst/>
          </a:prstGeom>
        </p:spPr>
      </p:pic>
      <p:pic>
        <p:nvPicPr>
          <p:cNvPr id="10" name="Obrázek 9">
            <a:extLst>
              <a:ext uri="{FF2B5EF4-FFF2-40B4-BE49-F238E27FC236}">
                <a16:creationId xmlns:a16="http://schemas.microsoft.com/office/drawing/2014/main" id="{7D75CF85-D8B4-6C28-3069-92A56440F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984" y="4340373"/>
            <a:ext cx="1895475" cy="2409825"/>
          </a:xfrm>
          <a:prstGeom prst="rect">
            <a:avLst/>
          </a:prstGeom>
        </p:spPr>
      </p:pic>
      <p:pic>
        <p:nvPicPr>
          <p:cNvPr id="12" name="Obrázek 11">
            <a:extLst>
              <a:ext uri="{FF2B5EF4-FFF2-40B4-BE49-F238E27FC236}">
                <a16:creationId xmlns:a16="http://schemas.microsoft.com/office/drawing/2014/main" id="{F5A063F7-A557-1B4C-8913-C2D7EC9C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813" y="4509120"/>
            <a:ext cx="3028950" cy="1514475"/>
          </a:xfrm>
          <a:prstGeom prst="rect">
            <a:avLst/>
          </a:prstGeom>
        </p:spPr>
      </p:pic>
    </p:spTree>
    <p:extLst>
      <p:ext uri="{BB962C8B-B14F-4D97-AF65-F5344CB8AC3E}">
        <p14:creationId xmlns:p14="http://schemas.microsoft.com/office/powerpoint/2010/main" val="3130475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5D429E7-CF6F-402B-BC01-0F7066CEC5BE}"/>
              </a:ext>
            </a:extLst>
          </p:cNvPr>
          <p:cNvSpPr>
            <a:spLocks noGrp="1"/>
          </p:cNvSpPr>
          <p:nvPr>
            <p:ph type="sldNum" sz="quarter" idx="12"/>
          </p:nvPr>
        </p:nvSpPr>
        <p:spPr/>
        <p:txBody>
          <a:bodyPr/>
          <a:lstStyle/>
          <a:p>
            <a:pPr algn="l" rtl="0"/>
            <a:fld id="{4FAB73BC-B049-4115-A692-8D63A059BFB8}" type="slidenum">
              <a:rPr lang="en-US" smtClean="0"/>
              <a:pPr algn="l" rtl="0"/>
              <a:t>19</a:t>
            </a:fld>
            <a:endParaRPr lang="en-US" dirty="0"/>
          </a:p>
        </p:txBody>
      </p:sp>
      <p:pic>
        <p:nvPicPr>
          <p:cNvPr id="8" name="Obrázek 7">
            <a:extLst>
              <a:ext uri="{FF2B5EF4-FFF2-40B4-BE49-F238E27FC236}">
                <a16:creationId xmlns:a16="http://schemas.microsoft.com/office/drawing/2014/main" id="{B8A67868-677B-435C-BF81-2F306E0BD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44624"/>
            <a:ext cx="6912768" cy="3888432"/>
          </a:xfrm>
          <a:prstGeom prst="rect">
            <a:avLst/>
          </a:prstGeom>
        </p:spPr>
      </p:pic>
      <p:pic>
        <p:nvPicPr>
          <p:cNvPr id="10" name="Obrázek 9">
            <a:extLst>
              <a:ext uri="{FF2B5EF4-FFF2-40B4-BE49-F238E27FC236}">
                <a16:creationId xmlns:a16="http://schemas.microsoft.com/office/drawing/2014/main" id="{429FDE55-C9E3-4B19-90C7-06E9BD8CA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189" y="2420888"/>
            <a:ext cx="7296811" cy="4104456"/>
          </a:xfrm>
          <a:prstGeom prst="rect">
            <a:avLst/>
          </a:prstGeom>
        </p:spPr>
      </p:pic>
      <p:sp>
        <p:nvSpPr>
          <p:cNvPr id="11" name="TextovéPole 10">
            <a:extLst>
              <a:ext uri="{FF2B5EF4-FFF2-40B4-BE49-F238E27FC236}">
                <a16:creationId xmlns:a16="http://schemas.microsoft.com/office/drawing/2014/main" id="{4B611B9D-56D2-4C53-A695-9EBC7F86794E}"/>
              </a:ext>
            </a:extLst>
          </p:cNvPr>
          <p:cNvSpPr txBox="1"/>
          <p:nvPr/>
        </p:nvSpPr>
        <p:spPr>
          <a:xfrm>
            <a:off x="551384" y="4437112"/>
            <a:ext cx="4032448" cy="2308324"/>
          </a:xfrm>
          <a:prstGeom prst="rect">
            <a:avLst/>
          </a:prstGeom>
          <a:noFill/>
        </p:spPr>
        <p:txBody>
          <a:bodyPr wrap="square" rtlCol="0">
            <a:spAutoFit/>
          </a:bodyPr>
          <a:lstStyle/>
          <a:p>
            <a:pPr algn="l" rtl="0"/>
            <a:r>
              <a:rPr lang="cs-CZ" sz="1800" b="0" i="0" dirty="0">
                <a:solidFill>
                  <a:srgbClr val="545454"/>
                </a:solidFill>
                <a:effectLst/>
                <a:latin typeface="Roboto" panose="02000000000000000000" pitchFamily="2" charset="0"/>
              </a:rPr>
              <a:t>Švedija išskiria regionus. Jei įmanoma, vilkų būriai neturėtų apsigyventi nei pietuose, kurie intensyviai naudojami ganymui, nei šiaurėje, kur auginami šiauriniai elniai. Vieniši vilkai toleruojami visuose regionuose.</a:t>
            </a:r>
            <a:endParaRPr lang="cs-CZ" sz="1800" dirty="0"/>
          </a:p>
          <a:p>
            <a:pPr algn="l" rtl="0"/>
            <a:endParaRPr lang="cs-CZ" dirty="0"/>
          </a:p>
        </p:txBody>
      </p:sp>
      <p:pic>
        <p:nvPicPr>
          <p:cNvPr id="6" name="Picture 10" descr="Image result for švédsko">
            <a:extLst>
              <a:ext uri="{FF2B5EF4-FFF2-40B4-BE49-F238E27FC236}">
                <a16:creationId xmlns:a16="http://schemas.microsoft.com/office/drawing/2014/main" id="{5EA5C22E-EAC0-4B87-B2ED-D27F0FCECC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8448" y="315158"/>
            <a:ext cx="1899593" cy="189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7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6D6AB1-3487-FF24-6E5E-8650DC066902}"/>
              </a:ext>
            </a:extLst>
          </p:cNvPr>
          <p:cNvSpPr>
            <a:spLocks noGrp="1"/>
          </p:cNvSpPr>
          <p:nvPr>
            <p:ph type="sldNum" sz="quarter" idx="12"/>
          </p:nvPr>
        </p:nvSpPr>
        <p:spPr/>
        <p:txBody>
          <a:bodyPr/>
          <a:lstStyle/>
          <a:p>
            <a:fld id="{4FAB73BC-B049-4115-A692-8D63A059BFB8}" type="slidenum">
              <a:rPr lang="en-US" smtClean="0"/>
              <a:pPr algn="l" rtl="0"/>
              <a:t>2</a:t>
            </a:fld>
            <a:endParaRPr lang="en-US" dirty="0"/>
          </a:p>
        </p:txBody>
      </p:sp>
      <p:pic>
        <p:nvPicPr>
          <p:cNvPr id="6" name="Obrázek 5">
            <a:extLst>
              <a:ext uri="{FF2B5EF4-FFF2-40B4-BE49-F238E27FC236}">
                <a16:creationId xmlns:a16="http://schemas.microsoft.com/office/drawing/2014/main" id="{1507FDB2-9037-0FFB-AA7F-915E1B75B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0" y="7105"/>
            <a:ext cx="4849398" cy="6858000"/>
          </a:xfrm>
          <a:prstGeom prst="rect">
            <a:avLst/>
          </a:prstGeom>
        </p:spPr>
      </p:pic>
      <p:pic>
        <p:nvPicPr>
          <p:cNvPr id="8" name="Obrázek 7">
            <a:extLst>
              <a:ext uri="{FF2B5EF4-FFF2-40B4-BE49-F238E27FC236}">
                <a16:creationId xmlns:a16="http://schemas.microsoft.com/office/drawing/2014/main" id="{4DF8AF5A-147F-5410-05E5-E08BAC53A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7105"/>
            <a:ext cx="4849398" cy="6858000"/>
          </a:xfrm>
          <a:prstGeom prst="rect">
            <a:avLst/>
          </a:prstGeom>
        </p:spPr>
      </p:pic>
      <p:pic>
        <p:nvPicPr>
          <p:cNvPr id="10" name="Obrázek 9">
            <a:extLst>
              <a:ext uri="{FF2B5EF4-FFF2-40B4-BE49-F238E27FC236}">
                <a16:creationId xmlns:a16="http://schemas.microsoft.com/office/drawing/2014/main" id="{9C4557EB-A3FB-667A-3298-5AEC95C78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8382" y="188640"/>
            <a:ext cx="2395236" cy="2188987"/>
          </a:xfrm>
          <a:prstGeom prst="rect">
            <a:avLst/>
          </a:prstGeom>
        </p:spPr>
      </p:pic>
      <p:sp>
        <p:nvSpPr>
          <p:cNvPr id="11" name="TextovéPole 10">
            <a:extLst>
              <a:ext uri="{FF2B5EF4-FFF2-40B4-BE49-F238E27FC236}">
                <a16:creationId xmlns:a16="http://schemas.microsoft.com/office/drawing/2014/main" id="{B6F9820F-194D-9A87-ABFB-139D8D2E7908}"/>
              </a:ext>
            </a:extLst>
          </p:cNvPr>
          <p:cNvSpPr txBox="1"/>
          <p:nvPr/>
        </p:nvSpPr>
        <p:spPr>
          <a:xfrm>
            <a:off x="4923356" y="2381997"/>
            <a:ext cx="2358958" cy="3046988"/>
          </a:xfrm>
          <a:prstGeom prst="rect">
            <a:avLst/>
          </a:prstGeom>
          <a:noFill/>
        </p:spPr>
        <p:txBody>
          <a:bodyPr wrap="square" rtlCol="0">
            <a:spAutoFit/>
          </a:bodyPr>
          <a:lstStyle/>
          <a:p>
            <a:pPr algn="ctr" rtl="0"/>
            <a:r>
              <a:rPr lang="cs-CZ" sz="1200" b="1" i="0" dirty="0">
                <a:solidFill>
                  <a:srgbClr val="485D22"/>
                </a:solidFill>
                <a:effectLst/>
                <a:latin typeface="Ubuntu" panose="020B0504030602030204" pitchFamily="34" charset="0"/>
              </a:rPr>
              <a:t>2022 m. lapkričio 29 d. Sen Žan de susitiko ganomų gyvulių augintojai, biologinės įvairovės ekspertai, savivaldybių atstovai ir politikai iš įvairių Europos šalių, ES ir už jos ribų.</a:t>
            </a:r>
            <a:r>
              <a:rPr lang="cs-CZ" sz="1200" b="1" i="0" dirty="0" err="1">
                <a:solidFill>
                  <a:srgbClr val="485D22"/>
                </a:solidFill>
                <a:effectLst/>
                <a:latin typeface="Ubuntu" panose="020B0504030602030204" pitchFamily="34" charset="0"/>
              </a:rPr>
              <a:t>Bournay</a:t>
            </a:r>
            <a:r>
              <a:rPr lang="cs-CZ" sz="1200" b="1" i="0" dirty="0">
                <a:solidFill>
                  <a:srgbClr val="485D22"/>
                </a:solidFill>
                <a:effectLst/>
                <a:latin typeface="Ubuntu" panose="020B0504030602030204" pitchFamily="34" charset="0"/>
              </a:rPr>
              <a:t>netoli Liono, Prancūzijoje.</a:t>
            </a:r>
          </a:p>
          <a:p>
            <a:pPr algn="ctr" rtl="0"/>
            <a:endParaRPr lang="cs-CZ" sz="1200" b="1" dirty="0">
              <a:solidFill>
                <a:srgbClr val="485D22"/>
              </a:solidFill>
              <a:latin typeface="Ubuntu" panose="020B0504030602030204" pitchFamily="34" charset="0"/>
            </a:endParaRPr>
          </a:p>
          <a:p>
            <a:pPr algn="ctr" rtl="0"/>
            <a:r>
              <a:rPr lang="cs-CZ" sz="1200" b="1" i="0" dirty="0">
                <a:solidFill>
                  <a:srgbClr val="555555"/>
                </a:solidFill>
                <a:effectLst/>
                <a:latin typeface="Ubuntu" panose="020B0504030602030204" pitchFamily="34" charset="0"/>
              </a:rPr>
              <a:t>Asociacijos „Pastuny a Biodiversity“ iniciatyva</a:t>
            </a:r>
            <a:r>
              <a:rPr lang="cs-CZ" sz="1200" b="1" i="0" dirty="0" err="1">
                <a:solidFill>
                  <a:srgbClr val="555555"/>
                </a:solidFill>
                <a:effectLst/>
                <a:latin typeface="Ubuntu" panose="020B0504030602030204" pitchFamily="34" charset="0"/>
              </a:rPr>
              <a:t>Paturažas</a:t>
            </a:r>
            <a:r>
              <a:rPr lang="cs-CZ" sz="1200" b="1" i="0" dirty="0">
                <a:solidFill>
                  <a:srgbClr val="555555"/>
                </a:solidFill>
                <a:effectLst/>
                <a:latin typeface="Ubuntu" panose="020B0504030602030204" pitchFamily="34" charset="0"/>
              </a:rPr>
              <a:t>ir tt</a:t>
            </a:r>
            <a:r>
              <a:rPr lang="cs-CZ" sz="1200" b="1" i="0" dirty="0" err="1">
                <a:solidFill>
                  <a:srgbClr val="555555"/>
                </a:solidFill>
                <a:effectLst/>
                <a:latin typeface="Ubuntu" panose="020B0504030602030204" pitchFamily="34" charset="0"/>
              </a:rPr>
              <a:t>biologinė įvairovė</a:t>
            </a:r>
            <a:r>
              <a:rPr lang="cs-CZ" sz="1200" b="1" i="0" dirty="0">
                <a:solidFill>
                  <a:srgbClr val="555555"/>
                </a:solidFill>
                <a:effectLst/>
                <a:latin typeface="Ubuntu" panose="020B0504030602030204" pitchFamily="34" charset="0"/>
              </a:rPr>
              <a:t>) konferencijoje buvo suteikta galimybė pasisakyti 11 šalių atstovams, tarp jų ir Čekijos. Kitos šalys išreiškė paramą deryboms.</a:t>
            </a:r>
            <a:endParaRPr lang="cs-CZ" sz="1200" dirty="0"/>
          </a:p>
        </p:txBody>
      </p:sp>
      <p:pic>
        <p:nvPicPr>
          <p:cNvPr id="13" name="Obrázek 12">
            <a:extLst>
              <a:ext uri="{FF2B5EF4-FFF2-40B4-BE49-F238E27FC236}">
                <a16:creationId xmlns:a16="http://schemas.microsoft.com/office/drawing/2014/main" id="{4B0DA46A-CE32-A7D8-9E8E-E79C45156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1944" y="5912255"/>
            <a:ext cx="1008112" cy="911455"/>
          </a:xfrm>
          <a:prstGeom prst="rect">
            <a:avLst/>
          </a:prstGeom>
        </p:spPr>
      </p:pic>
    </p:spTree>
    <p:extLst>
      <p:ext uri="{BB962C8B-B14F-4D97-AF65-F5344CB8AC3E}">
        <p14:creationId xmlns:p14="http://schemas.microsoft.com/office/powerpoint/2010/main" val="4162734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0D29D98-BFCE-32FC-3C52-318A42D19813}"/>
              </a:ext>
            </a:extLst>
          </p:cNvPr>
          <p:cNvSpPr>
            <a:spLocks noGrp="1"/>
          </p:cNvSpPr>
          <p:nvPr>
            <p:ph type="sldNum" sz="quarter" idx="12"/>
          </p:nvPr>
        </p:nvSpPr>
        <p:spPr/>
        <p:txBody>
          <a:bodyPr/>
          <a:lstStyle/>
          <a:p>
            <a:pPr algn="l" rtl="0"/>
            <a:fld id="{4FAB73BC-B049-4115-A692-8D63A059BFB8}" type="slidenum">
              <a:rPr lang="en-US" smtClean="0"/>
              <a:pPr algn="l" rtl="0"/>
              <a:t>20</a:t>
            </a:fld>
            <a:endParaRPr lang="en-US" dirty="0"/>
          </a:p>
        </p:txBody>
      </p:sp>
      <p:pic>
        <p:nvPicPr>
          <p:cNvPr id="4" name="Obrázek 3">
            <a:extLst>
              <a:ext uri="{FF2B5EF4-FFF2-40B4-BE49-F238E27FC236}">
                <a16:creationId xmlns:a16="http://schemas.microsoft.com/office/drawing/2014/main" id="{58E554BD-56F7-8E2A-0E0F-AD6EF2575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436" y="0"/>
            <a:ext cx="6505128" cy="6858000"/>
          </a:xfrm>
          <a:prstGeom prst="rect">
            <a:avLst/>
          </a:prstGeom>
        </p:spPr>
      </p:pic>
      <p:sp>
        <p:nvSpPr>
          <p:cNvPr id="5" name="TextovéPole 4">
            <a:extLst>
              <a:ext uri="{FF2B5EF4-FFF2-40B4-BE49-F238E27FC236}">
                <a16:creationId xmlns:a16="http://schemas.microsoft.com/office/drawing/2014/main" id="{1EAF1CC3-75A5-EF23-05FE-64E919C7224F}"/>
              </a:ext>
            </a:extLst>
          </p:cNvPr>
          <p:cNvSpPr txBox="1"/>
          <p:nvPr/>
        </p:nvSpPr>
        <p:spPr>
          <a:xfrm>
            <a:off x="695400" y="1628800"/>
            <a:ext cx="2088232" cy="1200329"/>
          </a:xfrm>
          <a:prstGeom prst="rect">
            <a:avLst/>
          </a:prstGeom>
          <a:noFill/>
        </p:spPr>
        <p:txBody>
          <a:bodyPr wrap="square" rtlCol="0">
            <a:spAutoFit/>
          </a:bodyPr>
          <a:lstStyle/>
          <a:p>
            <a:pPr algn="l" rtl="0"/>
            <a:r>
              <a:rPr lang="cs-CZ" dirty="0"/>
              <a:t>Švedija – Norvegija</a:t>
            </a:r>
          </a:p>
          <a:p>
            <a:pPr algn="l" rtl="0"/>
            <a:endParaRPr lang="cs-CZ" dirty="0"/>
          </a:p>
          <a:p>
            <a:pPr algn="l" rtl="0"/>
            <a:r>
              <a:rPr lang="cs-CZ" dirty="0"/>
              <a:t>užmuštas šuo</a:t>
            </a:r>
          </a:p>
          <a:p>
            <a:pPr algn="l" rtl="0"/>
            <a:r>
              <a:rPr lang="cs-CZ" dirty="0"/>
              <a:t>sužeistas šuo</a:t>
            </a:r>
          </a:p>
        </p:txBody>
      </p:sp>
      <p:sp>
        <p:nvSpPr>
          <p:cNvPr id="6" name="Ovál 5">
            <a:extLst>
              <a:ext uri="{FF2B5EF4-FFF2-40B4-BE49-F238E27FC236}">
                <a16:creationId xmlns:a16="http://schemas.microsoft.com/office/drawing/2014/main" id="{69F0EEFA-065D-EFA8-34E9-71671566D146}"/>
              </a:ext>
            </a:extLst>
          </p:cNvPr>
          <p:cNvSpPr/>
          <p:nvPr/>
        </p:nvSpPr>
        <p:spPr>
          <a:xfrm>
            <a:off x="2135560" y="2562801"/>
            <a:ext cx="266328" cy="2663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7" name="Ovál 6">
            <a:extLst>
              <a:ext uri="{FF2B5EF4-FFF2-40B4-BE49-F238E27FC236}">
                <a16:creationId xmlns:a16="http://schemas.microsoft.com/office/drawing/2014/main" id="{152B7DF9-FA1C-EFEB-C2C7-88D29092391E}"/>
              </a:ext>
            </a:extLst>
          </p:cNvPr>
          <p:cNvSpPr/>
          <p:nvPr/>
        </p:nvSpPr>
        <p:spPr>
          <a:xfrm>
            <a:off x="2135560" y="2272034"/>
            <a:ext cx="266328" cy="266328"/>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1921A462-F610-4FB9-F746-735256120AE2}"/>
              </a:ext>
            </a:extLst>
          </p:cNvPr>
          <p:cNvSpPr txBox="1"/>
          <p:nvPr/>
        </p:nvSpPr>
        <p:spPr>
          <a:xfrm>
            <a:off x="9120336" y="908720"/>
            <a:ext cx="2743200" cy="1446550"/>
          </a:xfrm>
          <a:prstGeom prst="rect">
            <a:avLst/>
          </a:prstGeom>
          <a:noFill/>
        </p:spPr>
        <p:txBody>
          <a:bodyPr wrap="square" rtlCol="0">
            <a:spAutoFit/>
          </a:bodyPr>
          <a:lstStyle/>
          <a:p>
            <a:pPr algn="ctr" rtl="0"/>
            <a:r>
              <a:rPr lang="cs-CZ" sz="4400" b="1" dirty="0">
                <a:solidFill>
                  <a:srgbClr val="0070C0"/>
                </a:solidFill>
              </a:rPr>
              <a:t>Vilkai dažnai žudo šunis</a:t>
            </a:r>
          </a:p>
        </p:txBody>
      </p:sp>
      <p:pic>
        <p:nvPicPr>
          <p:cNvPr id="9" name="Obrázek 8">
            <a:extLst>
              <a:ext uri="{FF2B5EF4-FFF2-40B4-BE49-F238E27FC236}">
                <a16:creationId xmlns:a16="http://schemas.microsoft.com/office/drawing/2014/main" id="{0738CEAE-C4EE-B242-902F-F045445F6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061" y="3429000"/>
            <a:ext cx="2571750" cy="1714500"/>
          </a:xfrm>
          <a:prstGeom prst="rect">
            <a:avLst/>
          </a:prstGeom>
        </p:spPr>
      </p:pic>
      <p:pic>
        <p:nvPicPr>
          <p:cNvPr id="11" name="Obrázek 10">
            <a:extLst>
              <a:ext uri="{FF2B5EF4-FFF2-40B4-BE49-F238E27FC236}">
                <a16:creationId xmlns:a16="http://schemas.microsoft.com/office/drawing/2014/main" id="{F4012F9B-0F43-1BF4-91F5-396DFCD00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89" y="4298470"/>
            <a:ext cx="2667000" cy="1714500"/>
          </a:xfrm>
          <a:prstGeom prst="rect">
            <a:avLst/>
          </a:prstGeom>
        </p:spPr>
      </p:pic>
    </p:spTree>
    <p:extLst>
      <p:ext uri="{BB962C8B-B14F-4D97-AF65-F5344CB8AC3E}">
        <p14:creationId xmlns:p14="http://schemas.microsoft.com/office/powerpoint/2010/main" val="401271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19a3ab1623c_0_97"/>
          <p:cNvPicPr preferRelativeResize="0"/>
          <p:nvPr/>
        </p:nvPicPr>
        <p:blipFill>
          <a:blip r:embed="rId3">
            <a:alphaModFix/>
          </a:blip>
          <a:stretch>
            <a:fillRect/>
          </a:stretch>
        </p:blipFill>
        <p:spPr>
          <a:xfrm>
            <a:off x="1676401" y="152400"/>
            <a:ext cx="5789945" cy="6553200"/>
          </a:xfrm>
          <a:prstGeom prst="rect">
            <a:avLst/>
          </a:prstGeom>
          <a:noFill/>
          <a:ln>
            <a:noFill/>
          </a:ln>
        </p:spPr>
      </p:pic>
      <p:sp>
        <p:nvSpPr>
          <p:cNvPr id="200" name="Google Shape;200;g19a3ab1623c_0_97"/>
          <p:cNvSpPr txBox="1"/>
          <p:nvPr/>
        </p:nvSpPr>
        <p:spPr>
          <a:xfrm>
            <a:off x="7658250" y="283425"/>
            <a:ext cx="4054374" cy="2769959"/>
          </a:xfrm>
          <a:prstGeom prst="rect">
            <a:avLst/>
          </a:prstGeom>
          <a:noFill/>
          <a:ln>
            <a:noFill/>
          </a:ln>
        </p:spPr>
        <p:txBody>
          <a:bodyPr spcFirstLastPara="1" wrap="square" lIns="91425" tIns="91425" rIns="91425" bIns="91425" anchor="t" anchorCtr="0">
            <a:spAutoFit/>
          </a:bodyPr>
          <a:lstStyle/>
          <a:p>
            <a:pPr algn="l" rtl="0"/>
            <a:r>
              <a:rPr lang="cs-CZ" sz="3600" b="1" dirty="0">
                <a:solidFill>
                  <a:srgbClr val="FF0000"/>
                </a:solidFill>
              </a:rPr>
              <a:t>Norvegija vilkams skyrė 5% savo teritorijos</a:t>
            </a:r>
            <a:r>
              <a:rPr lang="no-NO" sz="3600" b="1" dirty="0">
                <a:solidFill>
                  <a:srgbClr val="FF0000"/>
                </a:solidFill>
              </a:rPr>
              <a:t>.</a:t>
            </a:r>
            <a:br>
              <a:rPr lang="no-NO" sz="2000" dirty="0"/>
            </a:br>
            <a:br>
              <a:rPr lang="no-NO" sz="2000" dirty="0"/>
            </a:br>
            <a:r>
              <a:rPr lang="no-NO" sz="2000" i="1" dirty="0"/>
              <a:t>Žemėlapis: Norvegijos aplinkos agentūra</a:t>
            </a:r>
            <a:endParaRPr sz="2000"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09E540E-3F82-4740-BF83-F4A680ECD784}"/>
              </a:ext>
            </a:extLst>
          </p:cNvPr>
          <p:cNvSpPr>
            <a:spLocks noGrp="1"/>
          </p:cNvSpPr>
          <p:nvPr>
            <p:ph type="sldNum" sz="quarter" idx="12"/>
          </p:nvPr>
        </p:nvSpPr>
        <p:spPr/>
        <p:txBody>
          <a:bodyPr/>
          <a:lstStyle/>
          <a:p>
            <a:pPr algn="l" rtl="0"/>
            <a:fld id="{4FAB73BC-B049-4115-A692-8D63A059BFB8}" type="slidenum">
              <a:rPr lang="en-US" smtClean="0"/>
              <a:pPr algn="l" rtl="0"/>
              <a:t>22</a:t>
            </a:fld>
            <a:endParaRPr lang="en-US" dirty="0"/>
          </a:p>
        </p:txBody>
      </p:sp>
      <p:sp>
        <p:nvSpPr>
          <p:cNvPr id="7" name="TextovéPole 6">
            <a:extLst>
              <a:ext uri="{FF2B5EF4-FFF2-40B4-BE49-F238E27FC236}">
                <a16:creationId xmlns:a16="http://schemas.microsoft.com/office/drawing/2014/main" id="{B5211651-C042-4F8A-82FA-F2859F090887}"/>
              </a:ext>
            </a:extLst>
          </p:cNvPr>
          <p:cNvSpPr txBox="1"/>
          <p:nvPr/>
        </p:nvSpPr>
        <p:spPr>
          <a:xfrm>
            <a:off x="263352" y="332656"/>
            <a:ext cx="11881321" cy="1200329"/>
          </a:xfrm>
          <a:prstGeom prst="rect">
            <a:avLst/>
          </a:prstGeom>
          <a:noFill/>
        </p:spPr>
        <p:txBody>
          <a:bodyPr wrap="square" rtlCol="0">
            <a:spAutoFit/>
          </a:bodyPr>
          <a:lstStyle/>
          <a:p>
            <a:pPr algn="l" rtl="0"/>
            <a:r>
              <a:rPr lang="cs-CZ" b="1" i="0" dirty="0">
                <a:solidFill>
                  <a:srgbClr val="555555"/>
                </a:solidFill>
                <a:effectLst/>
                <a:latin typeface="Ubuntu" panose="020B0504030602030204" pitchFamily="34" charset="0"/>
              </a:rPr>
              <a:t>2022 metais inventorizacijos metu rasta 87-90 vilkų.</a:t>
            </a:r>
          </a:p>
          <a:p>
            <a:pPr algn="l" rtl="0"/>
            <a:r>
              <a:rPr lang="cs-CZ" b="1" i="0" dirty="0">
                <a:solidFill>
                  <a:srgbClr val="555555"/>
                </a:solidFill>
                <a:effectLst/>
                <a:latin typeface="Ubuntu" panose="020B0504030602030204" pitchFamily="34" charset="0"/>
              </a:rPr>
              <a:t>Tačiau 25 iš jų buvo greitai nušauti per reguliarią medžioklę.</a:t>
            </a:r>
          </a:p>
          <a:p>
            <a:pPr algn="l" rtl="0"/>
            <a:r>
              <a:rPr lang="cs-CZ" dirty="0"/>
              <a:t>Taip pat galima nušauti pasienio gyventojus pasienyje su Švedija.</a:t>
            </a:r>
          </a:p>
          <a:p>
            <a:pPr algn="l" rtl="0"/>
            <a:r>
              <a:rPr lang="cs-CZ" dirty="0"/>
              <a:t>Reikalavimas – ne daugiau kaip 4–6 vados per metus.</a:t>
            </a:r>
          </a:p>
        </p:txBody>
      </p:sp>
      <p:pic>
        <p:nvPicPr>
          <p:cNvPr id="9" name="Obrázek 8">
            <a:extLst>
              <a:ext uri="{FF2B5EF4-FFF2-40B4-BE49-F238E27FC236}">
                <a16:creationId xmlns:a16="http://schemas.microsoft.com/office/drawing/2014/main" id="{22D06C40-23D1-486B-9925-8DAF49FDD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392" y="720973"/>
            <a:ext cx="5104612" cy="5732364"/>
          </a:xfrm>
          <a:prstGeom prst="rect">
            <a:avLst/>
          </a:prstGeom>
        </p:spPr>
      </p:pic>
      <p:pic>
        <p:nvPicPr>
          <p:cNvPr id="4" name="Obrázek 3">
            <a:extLst>
              <a:ext uri="{FF2B5EF4-FFF2-40B4-BE49-F238E27FC236}">
                <a16:creationId xmlns:a16="http://schemas.microsoft.com/office/drawing/2014/main" id="{28BA12DD-BAA3-480B-BDF8-E3B12B4A4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308" y="5902637"/>
            <a:ext cx="1153384" cy="837629"/>
          </a:xfrm>
          <a:prstGeom prst="rect">
            <a:avLst/>
          </a:prstGeom>
        </p:spPr>
      </p:pic>
      <p:pic>
        <p:nvPicPr>
          <p:cNvPr id="3" name="Obrázek 2">
            <a:extLst>
              <a:ext uri="{FF2B5EF4-FFF2-40B4-BE49-F238E27FC236}">
                <a16:creationId xmlns:a16="http://schemas.microsoft.com/office/drawing/2014/main" id="{A2906115-D98B-9BE0-94DA-B357AF44B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47" y="1711624"/>
            <a:ext cx="6188710" cy="3751062"/>
          </a:xfrm>
          <a:prstGeom prst="rect">
            <a:avLst/>
          </a:prstGeom>
        </p:spPr>
      </p:pic>
      <p:sp>
        <p:nvSpPr>
          <p:cNvPr id="5" name="TextovéPole 4">
            <a:extLst>
              <a:ext uri="{FF2B5EF4-FFF2-40B4-BE49-F238E27FC236}">
                <a16:creationId xmlns:a16="http://schemas.microsoft.com/office/drawing/2014/main" id="{67A0F192-DD17-EC7B-E1FD-A6D1C43BC3CE}"/>
              </a:ext>
            </a:extLst>
          </p:cNvPr>
          <p:cNvSpPr txBox="1"/>
          <p:nvPr/>
        </p:nvSpPr>
        <p:spPr>
          <a:xfrm>
            <a:off x="407368" y="5521146"/>
            <a:ext cx="5688632" cy="1200329"/>
          </a:xfrm>
          <a:prstGeom prst="rect">
            <a:avLst/>
          </a:prstGeom>
          <a:noFill/>
        </p:spPr>
        <p:txBody>
          <a:bodyPr wrap="square" rtlCol="0">
            <a:spAutoFit/>
          </a:bodyPr>
          <a:lstStyle/>
          <a:p>
            <a:pPr algn="l" rtl="0"/>
            <a:r>
              <a:rPr lang="cs-CZ" dirty="0"/>
              <a:t>Politinėje arenoje daugumos sutarimas dėl požiūrio į vilkus. Priežastis yra didžiulė žala ir žemės ūkio nuosmukis Norvegijoje, nepaisant didžiulių subsidijų.</a:t>
            </a:r>
          </a:p>
          <a:p>
            <a:pPr algn="l" rtl="0"/>
            <a:endParaRPr lang="cs-CZ" dirty="0"/>
          </a:p>
        </p:txBody>
      </p:sp>
      <p:pic>
        <p:nvPicPr>
          <p:cNvPr id="11" name="Obrázek 10">
            <a:extLst>
              <a:ext uri="{FF2B5EF4-FFF2-40B4-BE49-F238E27FC236}">
                <a16:creationId xmlns:a16="http://schemas.microsoft.com/office/drawing/2014/main" id="{6C04FE4B-69AC-EDD2-4A55-9A442A440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4112" y="1921302"/>
            <a:ext cx="4249688" cy="2049069"/>
          </a:xfrm>
          <a:prstGeom prst="rect">
            <a:avLst/>
          </a:prstGeom>
        </p:spPr>
      </p:pic>
      <p:pic>
        <p:nvPicPr>
          <p:cNvPr id="13" name="Obrázek 12">
            <a:extLst>
              <a:ext uri="{FF2B5EF4-FFF2-40B4-BE49-F238E27FC236}">
                <a16:creationId xmlns:a16="http://schemas.microsoft.com/office/drawing/2014/main" id="{2F4875A9-18FC-2052-6D69-ED0E07FEE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4722" y="3730830"/>
            <a:ext cx="4594069" cy="2171807"/>
          </a:xfrm>
          <a:prstGeom prst="rect">
            <a:avLst/>
          </a:prstGeom>
        </p:spPr>
      </p:pic>
    </p:spTree>
    <p:extLst>
      <p:ext uri="{BB962C8B-B14F-4D97-AF65-F5344CB8AC3E}">
        <p14:creationId xmlns:p14="http://schemas.microsoft.com/office/powerpoint/2010/main" val="1006757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4B2387B-7B9A-57CE-D908-2AD34BBCD85F}"/>
              </a:ext>
            </a:extLst>
          </p:cNvPr>
          <p:cNvSpPr>
            <a:spLocks noGrp="1"/>
          </p:cNvSpPr>
          <p:nvPr>
            <p:ph type="sldNum" sz="quarter" idx="12"/>
          </p:nvPr>
        </p:nvSpPr>
        <p:spPr/>
        <p:txBody>
          <a:bodyPr/>
          <a:lstStyle/>
          <a:p>
            <a:pPr algn="l" rtl="0"/>
            <a:fld id="{4FAB73BC-B049-4115-A692-8D63A059BFB8}" type="slidenum">
              <a:rPr lang="en-US" smtClean="0"/>
              <a:pPr algn="l" rtl="0"/>
              <a:t>23</a:t>
            </a:fld>
            <a:endParaRPr lang="en-US" dirty="0"/>
          </a:p>
        </p:txBody>
      </p:sp>
      <p:pic>
        <p:nvPicPr>
          <p:cNvPr id="4" name="Obrázek 3">
            <a:extLst>
              <a:ext uri="{FF2B5EF4-FFF2-40B4-BE49-F238E27FC236}">
                <a16:creationId xmlns:a16="http://schemas.microsoft.com/office/drawing/2014/main" id="{87B3B20C-7335-79D0-135E-9B354C257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00" y="47722"/>
            <a:ext cx="10801200" cy="6491190"/>
          </a:xfrm>
          <a:prstGeom prst="rect">
            <a:avLst/>
          </a:prstGeom>
        </p:spPr>
      </p:pic>
      <p:sp>
        <p:nvSpPr>
          <p:cNvPr id="5" name="TextovéPole 4">
            <a:extLst>
              <a:ext uri="{FF2B5EF4-FFF2-40B4-BE49-F238E27FC236}">
                <a16:creationId xmlns:a16="http://schemas.microsoft.com/office/drawing/2014/main" id="{D6844530-5D31-E510-EE0E-77C8F735CFD7}"/>
              </a:ext>
            </a:extLst>
          </p:cNvPr>
          <p:cNvSpPr txBox="1"/>
          <p:nvPr/>
        </p:nvSpPr>
        <p:spPr>
          <a:xfrm>
            <a:off x="3143672" y="6165304"/>
            <a:ext cx="7416824" cy="369332"/>
          </a:xfrm>
          <a:prstGeom prst="rect">
            <a:avLst/>
          </a:prstGeom>
          <a:noFill/>
        </p:spPr>
        <p:txBody>
          <a:bodyPr wrap="square" rtlCol="0">
            <a:spAutoFit/>
          </a:bodyPr>
          <a:lstStyle/>
          <a:p>
            <a:pPr algn="l" rtl="0"/>
            <a:r>
              <a:rPr lang="cs-CZ" dirty="0"/>
              <a:t>planuoti vados Norvegijoje vados pasienio teritorijose</a:t>
            </a:r>
          </a:p>
        </p:txBody>
      </p:sp>
    </p:spTree>
    <p:extLst>
      <p:ext uri="{BB962C8B-B14F-4D97-AF65-F5344CB8AC3E}">
        <p14:creationId xmlns:p14="http://schemas.microsoft.com/office/powerpoint/2010/main" val="424731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3D8FD4F-539A-C4CE-FE05-A9C427C7C709}"/>
              </a:ext>
            </a:extLst>
          </p:cNvPr>
          <p:cNvSpPr>
            <a:spLocks noGrp="1"/>
          </p:cNvSpPr>
          <p:nvPr>
            <p:ph type="sldNum" sz="quarter" idx="12"/>
          </p:nvPr>
        </p:nvSpPr>
        <p:spPr/>
        <p:txBody>
          <a:bodyPr/>
          <a:lstStyle/>
          <a:p>
            <a:pPr algn="l" rtl="0"/>
            <a:fld id="{4FAB73BC-B049-4115-A692-8D63A059BFB8}" type="slidenum">
              <a:rPr lang="en-US" smtClean="0"/>
              <a:pPr algn="l" rtl="0"/>
              <a:t>24</a:t>
            </a:fld>
            <a:endParaRPr lang="en-US" dirty="0"/>
          </a:p>
        </p:txBody>
      </p:sp>
      <p:pic>
        <p:nvPicPr>
          <p:cNvPr id="4" name="Obrázek 3">
            <a:extLst>
              <a:ext uri="{FF2B5EF4-FFF2-40B4-BE49-F238E27FC236}">
                <a16:creationId xmlns:a16="http://schemas.microsoft.com/office/drawing/2014/main" id="{EA3BCEC0-AB1D-D074-B579-B005175F4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7285653" cy="6858000"/>
          </a:xfrm>
          <a:prstGeom prst="rect">
            <a:avLst/>
          </a:prstGeom>
        </p:spPr>
      </p:pic>
      <p:pic>
        <p:nvPicPr>
          <p:cNvPr id="8" name="Obrázek 7">
            <a:extLst>
              <a:ext uri="{FF2B5EF4-FFF2-40B4-BE49-F238E27FC236}">
                <a16:creationId xmlns:a16="http://schemas.microsoft.com/office/drawing/2014/main" id="{5913686C-F107-8217-AE31-00009251F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620688"/>
            <a:ext cx="4363594" cy="4077072"/>
          </a:xfrm>
          <a:prstGeom prst="rect">
            <a:avLst/>
          </a:prstGeom>
        </p:spPr>
      </p:pic>
      <p:sp>
        <p:nvSpPr>
          <p:cNvPr id="9" name="TextovéPole 8">
            <a:extLst>
              <a:ext uri="{FF2B5EF4-FFF2-40B4-BE49-F238E27FC236}">
                <a16:creationId xmlns:a16="http://schemas.microsoft.com/office/drawing/2014/main" id="{8144A39F-11BC-6099-A64F-1F236C247699}"/>
              </a:ext>
            </a:extLst>
          </p:cNvPr>
          <p:cNvSpPr txBox="1"/>
          <p:nvPr/>
        </p:nvSpPr>
        <p:spPr>
          <a:xfrm>
            <a:off x="7176120" y="5301208"/>
            <a:ext cx="4536504" cy="646331"/>
          </a:xfrm>
          <a:prstGeom prst="rect">
            <a:avLst/>
          </a:prstGeom>
          <a:noFill/>
        </p:spPr>
        <p:txBody>
          <a:bodyPr wrap="square" rtlCol="0">
            <a:spAutoFit/>
          </a:bodyPr>
          <a:lstStyle/>
          <a:p>
            <a:pPr algn="l" rtl="0"/>
            <a:r>
              <a:rPr lang="cs-CZ" dirty="0"/>
              <a:t>Kai tik gyventojų skaičius viršija patvirtintą skaičių, jie pradeda šaudyti.</a:t>
            </a:r>
          </a:p>
        </p:txBody>
      </p:sp>
      <p:sp>
        <p:nvSpPr>
          <p:cNvPr id="10" name="TextovéPole 9">
            <a:extLst>
              <a:ext uri="{FF2B5EF4-FFF2-40B4-BE49-F238E27FC236}">
                <a16:creationId xmlns:a16="http://schemas.microsoft.com/office/drawing/2014/main" id="{89890B01-47A3-F01A-5A6F-EF3E9667590E}"/>
              </a:ext>
            </a:extLst>
          </p:cNvPr>
          <p:cNvSpPr txBox="1"/>
          <p:nvPr/>
        </p:nvSpPr>
        <p:spPr>
          <a:xfrm>
            <a:off x="7176120" y="6356350"/>
            <a:ext cx="1944216" cy="215444"/>
          </a:xfrm>
          <a:prstGeom prst="rect">
            <a:avLst/>
          </a:prstGeom>
          <a:noFill/>
        </p:spPr>
        <p:txBody>
          <a:bodyPr wrap="square" rtlCol="0">
            <a:spAutoFit/>
          </a:bodyPr>
          <a:lstStyle/>
          <a:p>
            <a:pPr algn="l" rtl="0"/>
            <a:r>
              <a:rPr lang="cs-CZ" sz="800" dirty="0"/>
              <a:t>https://www.rovdyr.org/</a:t>
            </a:r>
          </a:p>
        </p:txBody>
      </p:sp>
    </p:spTree>
    <p:extLst>
      <p:ext uri="{BB962C8B-B14F-4D97-AF65-F5344CB8AC3E}">
        <p14:creationId xmlns:p14="http://schemas.microsoft.com/office/powerpoint/2010/main" val="503817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9CB5C1-5D58-4AD6-80BD-918B86505C7F}"/>
              </a:ext>
            </a:extLst>
          </p:cNvPr>
          <p:cNvSpPr>
            <a:spLocks noGrp="1"/>
          </p:cNvSpPr>
          <p:nvPr>
            <p:ph type="sldNum" sz="quarter" idx="12"/>
          </p:nvPr>
        </p:nvSpPr>
        <p:spPr/>
        <p:txBody>
          <a:bodyPr/>
          <a:lstStyle/>
          <a:p>
            <a:pPr algn="l" rtl="0"/>
            <a:fld id="{4FAB73BC-B049-4115-A692-8D63A059BFB8}" type="slidenum">
              <a:rPr lang="en-US" smtClean="0"/>
              <a:pPr algn="l" rtl="0"/>
              <a:t>25</a:t>
            </a:fld>
            <a:endParaRPr lang="en-US" dirty="0"/>
          </a:p>
        </p:txBody>
      </p:sp>
      <p:pic>
        <p:nvPicPr>
          <p:cNvPr id="4" name="Obrázek 3">
            <a:extLst>
              <a:ext uri="{FF2B5EF4-FFF2-40B4-BE49-F238E27FC236}">
                <a16:creationId xmlns:a16="http://schemas.microsoft.com/office/drawing/2014/main" id="{63391E81-6263-4CA7-93DE-D822106F5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921"/>
            <a:ext cx="6346215" cy="5869773"/>
          </a:xfrm>
          <a:prstGeom prst="rect">
            <a:avLst/>
          </a:prstGeom>
        </p:spPr>
      </p:pic>
      <p:sp>
        <p:nvSpPr>
          <p:cNvPr id="8" name="TextovéPole 7">
            <a:extLst>
              <a:ext uri="{FF2B5EF4-FFF2-40B4-BE49-F238E27FC236}">
                <a16:creationId xmlns:a16="http://schemas.microsoft.com/office/drawing/2014/main" id="{12B7256F-AFB3-495C-8346-2680179C7866}"/>
              </a:ext>
            </a:extLst>
          </p:cNvPr>
          <p:cNvSpPr txBox="1"/>
          <p:nvPr/>
        </p:nvSpPr>
        <p:spPr>
          <a:xfrm>
            <a:off x="6944685" y="200575"/>
            <a:ext cx="4649323" cy="4524315"/>
          </a:xfrm>
          <a:prstGeom prst="rect">
            <a:avLst/>
          </a:prstGeom>
          <a:noFill/>
        </p:spPr>
        <p:txBody>
          <a:bodyPr wrap="square" rtlCol="0">
            <a:spAutoFit/>
          </a:bodyPr>
          <a:lstStyle/>
          <a:p>
            <a:pPr algn="l" rtl="0"/>
            <a:r>
              <a:rPr lang="cs-CZ" sz="3200" b="1" i="0" dirty="0">
                <a:solidFill>
                  <a:srgbClr val="FF0000"/>
                </a:solidFill>
                <a:effectLst/>
                <a:latin typeface="open sans" panose="020B0606030504020204" pitchFamily="34" charset="0"/>
              </a:rPr>
              <a:t>Suomija</a:t>
            </a:r>
            <a:r>
              <a:rPr lang="cs-CZ" b="0" i="0" dirty="0">
                <a:solidFill>
                  <a:srgbClr val="222222"/>
                </a:solidFill>
                <a:effectLst/>
                <a:latin typeface="open sans" panose="020B0606030504020204" pitchFamily="34" charset="0"/>
              </a:rPr>
              <a:t>savo teritorijoje turi daugiau vilkų nei planuota. Praėjusiais metais maždaug 28-30 būriuose buvo 216–246 vilkai, o šių gyvūnų skaičius šiuo metu siekia šimtmetį.</a:t>
            </a:r>
          </a:p>
          <a:p>
            <a:pPr algn="l" rtl="0"/>
            <a:endParaRPr lang="cs-CZ" dirty="0">
              <a:solidFill>
                <a:srgbClr val="222222"/>
              </a:solidFill>
              <a:latin typeface="open sans" panose="020B0606030504020204" pitchFamily="34" charset="0"/>
            </a:endParaRPr>
          </a:p>
          <a:p>
            <a:pPr algn="l" rtl="0"/>
            <a:r>
              <a:rPr lang="cs-CZ" sz="2000" b="1" i="0" dirty="0">
                <a:solidFill>
                  <a:srgbClr val="FF0000"/>
                </a:solidFill>
                <a:effectLst/>
                <a:latin typeface="Open Sans" panose="020B0606030504020204" pitchFamily="34" charset="0"/>
              </a:rPr>
              <a:t>Ministerijos nustatyta kvota 2023 metams – 31 vilkas</a:t>
            </a:r>
            <a:endParaRPr lang="cs-CZ" sz="2000" dirty="0">
              <a:solidFill>
                <a:srgbClr val="131415"/>
              </a:solidFill>
              <a:latin typeface="Open Sans" panose="020B0606030504020204" pitchFamily="34" charset="0"/>
            </a:endParaRPr>
          </a:p>
          <a:p>
            <a:pPr algn="l" rtl="0"/>
            <a:endParaRPr lang="cs-CZ" b="0" i="0" dirty="0">
              <a:solidFill>
                <a:srgbClr val="131415"/>
              </a:solidFill>
              <a:effectLst/>
              <a:latin typeface="Open Sans" panose="020B0606030504020204" pitchFamily="34" charset="0"/>
            </a:endParaRPr>
          </a:p>
          <a:p>
            <a:pPr algn="l" rtl="0"/>
            <a:r>
              <a:rPr lang="cs-CZ" b="0" i="0" dirty="0">
                <a:solidFill>
                  <a:srgbClr val="131415"/>
                </a:solidFill>
                <a:effectLst/>
                <a:latin typeface="Open Sans" panose="020B0606030504020204" pitchFamily="34" charset="0"/>
              </a:rPr>
              <a:t>2022 m. tai buvo 20 vilkų (4 gaujos) už šiaurės elnių ganymo zonos ribų ir neapimtų vilkų, nužudytų policijos įsakymu arba Suomijos gamtos apsaugos agentūros suteiktomis išimtimis dėl gyventojų saugumo.</a:t>
            </a:r>
            <a:endParaRPr lang="cs-CZ" dirty="0"/>
          </a:p>
        </p:txBody>
      </p:sp>
      <p:sp>
        <p:nvSpPr>
          <p:cNvPr id="9" name="TextovéPole 8">
            <a:extLst>
              <a:ext uri="{FF2B5EF4-FFF2-40B4-BE49-F238E27FC236}">
                <a16:creationId xmlns:a16="http://schemas.microsoft.com/office/drawing/2014/main" id="{8797F1A2-9F8B-4924-B7F8-4414EB824FF7}"/>
              </a:ext>
            </a:extLst>
          </p:cNvPr>
          <p:cNvSpPr txBox="1"/>
          <p:nvPr/>
        </p:nvSpPr>
        <p:spPr>
          <a:xfrm>
            <a:off x="6307268" y="4869160"/>
            <a:ext cx="5914168" cy="1477328"/>
          </a:xfrm>
          <a:prstGeom prst="rect">
            <a:avLst/>
          </a:prstGeom>
          <a:noFill/>
        </p:spPr>
        <p:txBody>
          <a:bodyPr wrap="square" rtlCol="0">
            <a:spAutoFit/>
          </a:bodyPr>
          <a:lstStyle/>
          <a:p>
            <a:pPr algn="l" rtl="0"/>
            <a:r>
              <a:rPr lang="cs-CZ" b="0" i="0" dirty="0">
                <a:solidFill>
                  <a:srgbClr val="FF0000"/>
                </a:solidFill>
                <a:effectLst/>
                <a:latin typeface="Open Sans" panose="020B0606030504020204" pitchFamily="34" charset="0"/>
              </a:rPr>
              <a:t>“</a:t>
            </a:r>
            <a:r>
              <a:rPr lang="cs-CZ" b="1" i="0" dirty="0">
                <a:solidFill>
                  <a:srgbClr val="FF0000"/>
                </a:solidFill>
                <a:effectLst/>
                <a:latin typeface="Open Sans" panose="020B0606030504020204" pitchFamily="34" charset="0"/>
              </a:rPr>
              <a:t>Medžioklė reguliuoja vilkų populiacijos augimą, neleidžia sužaloti naminių gyvūnų ir skatina probleminį vilkų priimtinumą</a:t>
            </a:r>
            <a:r>
              <a:rPr lang="cs-CZ" b="0" i="0" dirty="0">
                <a:solidFill>
                  <a:srgbClr val="FF0000"/>
                </a:solidFill>
                <a:effectLst/>
                <a:latin typeface="Open Sans" panose="020B0606030504020204" pitchFamily="34" charset="0"/>
              </a:rPr>
              <a:t>“</a:t>
            </a:r>
          </a:p>
          <a:p>
            <a:pPr algn="l" rtl="0"/>
            <a:r>
              <a:rPr lang="cs-CZ" b="0" i="0" dirty="0">
                <a:solidFill>
                  <a:srgbClr val="131415"/>
                </a:solidFill>
                <a:effectLst/>
                <a:latin typeface="Open Sans" panose="020B0606030504020204" pitchFamily="34" charset="0"/>
              </a:rPr>
              <a:t>pranešime spaudai sakė žemės ir miškų ūkio ministras</a:t>
            </a:r>
            <a:r>
              <a:rPr lang="cs-CZ" b="1" i="0" dirty="0" err="1">
                <a:solidFill>
                  <a:srgbClr val="131415"/>
                </a:solidFill>
                <a:effectLst/>
                <a:latin typeface="Open Sans" panose="020B0606030504020204" pitchFamily="34" charset="0"/>
              </a:rPr>
              <a:t>pavasaris</a:t>
            </a:r>
            <a:r>
              <a:rPr lang="cs-CZ" b="1" i="0" dirty="0">
                <a:solidFill>
                  <a:srgbClr val="131415"/>
                </a:solidFill>
                <a:effectLst/>
                <a:latin typeface="Open Sans" panose="020B0606030504020204" pitchFamily="34" charset="0"/>
              </a:rPr>
              <a:t> </a:t>
            </a:r>
            <a:r>
              <a:rPr lang="cs-CZ" b="1" i="0" dirty="0" err="1">
                <a:solidFill>
                  <a:srgbClr val="131415"/>
                </a:solidFill>
                <a:effectLst/>
                <a:latin typeface="Open Sans" panose="020B0606030504020204" pitchFamily="34" charset="0"/>
              </a:rPr>
              <a:t>Geriau</a:t>
            </a:r>
            <a:r>
              <a:rPr lang="cs-CZ" b="1" i="0" dirty="0">
                <a:solidFill>
                  <a:srgbClr val="131415"/>
                </a:solidFill>
                <a:effectLst/>
                <a:latin typeface="Open Sans" panose="020B0606030504020204" pitchFamily="34" charset="0"/>
              </a:rPr>
              <a:t>(Kaina).</a:t>
            </a:r>
            <a:endParaRPr lang="cs-CZ" dirty="0"/>
          </a:p>
        </p:txBody>
      </p:sp>
      <p:pic>
        <p:nvPicPr>
          <p:cNvPr id="5" name="Obrázek 4">
            <a:extLst>
              <a:ext uri="{FF2B5EF4-FFF2-40B4-BE49-F238E27FC236}">
                <a16:creationId xmlns:a16="http://schemas.microsoft.com/office/drawing/2014/main" id="{C9480F2C-DB2C-491B-9A9A-B2B187040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021" y="69384"/>
            <a:ext cx="1149499" cy="700914"/>
          </a:xfrm>
          <a:prstGeom prst="rect">
            <a:avLst/>
          </a:prstGeom>
        </p:spPr>
      </p:pic>
      <p:sp>
        <p:nvSpPr>
          <p:cNvPr id="3" name="TextovéPole 2">
            <a:extLst>
              <a:ext uri="{FF2B5EF4-FFF2-40B4-BE49-F238E27FC236}">
                <a16:creationId xmlns:a16="http://schemas.microsoft.com/office/drawing/2014/main" id="{95AA3336-2D34-8DEF-4BA9-03A1E0CC0330}"/>
              </a:ext>
            </a:extLst>
          </p:cNvPr>
          <p:cNvSpPr txBox="1"/>
          <p:nvPr/>
        </p:nvSpPr>
        <p:spPr>
          <a:xfrm>
            <a:off x="6457256" y="6445493"/>
            <a:ext cx="4896544" cy="461665"/>
          </a:xfrm>
          <a:prstGeom prst="rect">
            <a:avLst/>
          </a:prstGeom>
          <a:noFill/>
        </p:spPr>
        <p:txBody>
          <a:bodyPr wrap="square" rtlCol="0">
            <a:spAutoFit/>
          </a:bodyPr>
          <a:lstStyle/>
          <a:p>
            <a:pPr algn="l" rtl="0"/>
            <a:r>
              <a:rPr lang="cs-CZ" sz="800" dirty="0">
                <a:hlinkClick r:id="rId4"/>
              </a:rPr>
              <a:t>https://valtioneuvosto.fi/-//1410837/suden-kannanhoidollinen-metsastys-kaynnistyy-vuoden-2022-alussa</a:t>
            </a:r>
            <a:endParaRPr lang="cs-CZ" sz="800" dirty="0"/>
          </a:p>
          <a:p>
            <a:pPr algn="l" rtl="0"/>
            <a:r>
              <a:rPr lang="cs-CZ" sz="800" dirty="0">
                <a:hlinkClick r:id="rId5"/>
              </a:rPr>
              <a:t>https://mmm.fi/riista/metsastyksen-rajoytäitet-ja-ministerion-etöktions</a:t>
            </a:r>
            <a:endParaRPr lang="cs-CZ" sz="800" dirty="0"/>
          </a:p>
          <a:p>
            <a:pPr algn="l" rtl="0"/>
            <a:endParaRPr lang="cs-CZ" sz="800" dirty="0"/>
          </a:p>
        </p:txBody>
      </p:sp>
      <p:pic>
        <p:nvPicPr>
          <p:cNvPr id="11" name="Obrázek 10">
            <a:extLst>
              <a:ext uri="{FF2B5EF4-FFF2-40B4-BE49-F238E27FC236}">
                <a16:creationId xmlns:a16="http://schemas.microsoft.com/office/drawing/2014/main" id="{6C5C1F1B-0AE5-6744-2B8F-EA7E54EDF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2624" y="200575"/>
            <a:ext cx="4423685" cy="4312057"/>
          </a:xfrm>
          <a:prstGeom prst="rect">
            <a:avLst/>
          </a:prstGeom>
        </p:spPr>
      </p:pic>
    </p:spTree>
    <p:extLst>
      <p:ext uri="{BB962C8B-B14F-4D97-AF65-F5344CB8AC3E}">
        <p14:creationId xmlns:p14="http://schemas.microsoft.com/office/powerpoint/2010/main" val="223858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19a3ab1623c_0_53"/>
          <p:cNvPicPr preferRelativeResize="0"/>
          <p:nvPr/>
        </p:nvPicPr>
        <p:blipFill>
          <a:blip r:embed="rId3">
            <a:alphaModFix/>
          </a:blip>
          <a:stretch>
            <a:fillRect/>
          </a:stretch>
        </p:blipFill>
        <p:spPr>
          <a:xfrm>
            <a:off x="407368" y="260648"/>
            <a:ext cx="6172092" cy="6553201"/>
          </a:xfrm>
          <a:prstGeom prst="rect">
            <a:avLst/>
          </a:prstGeom>
          <a:noFill/>
          <a:ln>
            <a:noFill/>
          </a:ln>
        </p:spPr>
      </p:pic>
      <p:sp>
        <p:nvSpPr>
          <p:cNvPr id="186" name="Google Shape;186;g19a3ab1623c_0_53"/>
          <p:cNvSpPr txBox="1"/>
          <p:nvPr/>
        </p:nvSpPr>
        <p:spPr>
          <a:xfrm>
            <a:off x="6960096" y="435275"/>
            <a:ext cx="4680519" cy="1569630"/>
          </a:xfrm>
          <a:prstGeom prst="rect">
            <a:avLst/>
          </a:prstGeom>
          <a:noFill/>
          <a:ln>
            <a:noFill/>
          </a:ln>
        </p:spPr>
        <p:txBody>
          <a:bodyPr spcFirstLastPara="1" wrap="square" lIns="91425" tIns="91425" rIns="91425" bIns="91425" anchor="t" anchorCtr="0">
            <a:spAutoFit/>
          </a:bodyPr>
          <a:lstStyle/>
          <a:p>
            <a:pPr algn="l" rtl="0"/>
            <a:r>
              <a:rPr lang="no-NO" dirty="0"/>
              <a:t>Žemėlapis: Riseth, J. Å., Eilertsen, SM &amp; Johansen, B. (2021). Reindriftas vårnerhet og Norges ansvar. I F. Flemsæter &amp; BE Flø (red.), Utmark i endring (2 sk., p. 29–66). Cappelen Damm Akademiskas.</a:t>
            </a:r>
            <a:endParaRPr dirty="0"/>
          </a:p>
        </p:txBody>
      </p:sp>
      <p:sp>
        <p:nvSpPr>
          <p:cNvPr id="2" name="TextovéPole 1">
            <a:extLst>
              <a:ext uri="{FF2B5EF4-FFF2-40B4-BE49-F238E27FC236}">
                <a16:creationId xmlns:a16="http://schemas.microsoft.com/office/drawing/2014/main" id="{92765CD6-B766-A5C9-1D1A-83C7DD67D34C}"/>
              </a:ext>
            </a:extLst>
          </p:cNvPr>
          <p:cNvSpPr txBox="1"/>
          <p:nvPr/>
        </p:nvSpPr>
        <p:spPr>
          <a:xfrm>
            <a:off x="6816080" y="2420888"/>
            <a:ext cx="4968552" cy="3477875"/>
          </a:xfrm>
          <a:prstGeom prst="rect">
            <a:avLst/>
          </a:prstGeom>
          <a:noFill/>
        </p:spPr>
        <p:txBody>
          <a:bodyPr wrap="square" rtlCol="0">
            <a:spAutoFit/>
          </a:bodyPr>
          <a:lstStyle/>
          <a:p>
            <a:pPr algn="ctr" rtl="0"/>
            <a:r>
              <a:rPr lang="cs-CZ" sz="4400" dirty="0">
                <a:solidFill>
                  <a:srgbClr val="FF0000"/>
                </a:solidFill>
              </a:rPr>
              <a:t>Spalvotoje zonoje veisti vilkus draudžiama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27</a:t>
            </a:fld>
            <a:endParaRPr lang="en-US" dirty="0"/>
          </a:p>
        </p:txBody>
      </p:sp>
      <p:pic>
        <p:nvPicPr>
          <p:cNvPr id="3" name="Obrázek 2" descr="švv.png"/>
          <p:cNvPicPr>
            <a:picLocks noChangeAspect="1"/>
          </p:cNvPicPr>
          <p:nvPr/>
        </p:nvPicPr>
        <p:blipFill>
          <a:blip r:embed="rId2" cstate="print"/>
          <a:stretch>
            <a:fillRect/>
          </a:stretch>
        </p:blipFill>
        <p:spPr>
          <a:xfrm>
            <a:off x="8472264" y="0"/>
            <a:ext cx="3719736" cy="6858000"/>
          </a:xfrm>
          <a:prstGeom prst="rect">
            <a:avLst/>
          </a:prstGeom>
        </p:spPr>
      </p:pic>
      <p:pic>
        <p:nvPicPr>
          <p:cNvPr id="4" name="Obrázek 3" descr="šv.png"/>
          <p:cNvPicPr>
            <a:picLocks noChangeAspect="1"/>
          </p:cNvPicPr>
          <p:nvPr/>
        </p:nvPicPr>
        <p:blipFill>
          <a:blip r:embed="rId3" cstate="print"/>
          <a:stretch>
            <a:fillRect/>
          </a:stretch>
        </p:blipFill>
        <p:spPr>
          <a:xfrm>
            <a:off x="0" y="0"/>
            <a:ext cx="6328763" cy="4653136"/>
          </a:xfrm>
          <a:prstGeom prst="rect">
            <a:avLst/>
          </a:prstGeom>
        </p:spPr>
      </p:pic>
      <p:pic>
        <p:nvPicPr>
          <p:cNvPr id="5" name="Obrázek 4" descr="švvvv.png"/>
          <p:cNvPicPr>
            <a:picLocks noChangeAspect="1"/>
          </p:cNvPicPr>
          <p:nvPr/>
        </p:nvPicPr>
        <p:blipFill>
          <a:blip r:embed="rId4" cstate="print"/>
          <a:stretch>
            <a:fillRect/>
          </a:stretch>
        </p:blipFill>
        <p:spPr>
          <a:xfrm>
            <a:off x="4367808" y="1988840"/>
            <a:ext cx="4044306" cy="4869159"/>
          </a:xfrm>
          <a:prstGeom prst="rect">
            <a:avLst/>
          </a:prstGeom>
        </p:spPr>
      </p:pic>
      <p:sp>
        <p:nvSpPr>
          <p:cNvPr id="6" name="TextovéPole 5"/>
          <p:cNvSpPr txBox="1"/>
          <p:nvPr/>
        </p:nvSpPr>
        <p:spPr>
          <a:xfrm>
            <a:off x="479376" y="6309320"/>
            <a:ext cx="2520280" cy="461665"/>
          </a:xfrm>
          <a:prstGeom prst="rect">
            <a:avLst/>
          </a:prstGeom>
          <a:noFill/>
        </p:spPr>
        <p:txBody>
          <a:bodyPr wrap="square" rtlCol="0">
            <a:spAutoFit/>
          </a:bodyPr>
          <a:lstStyle/>
          <a:p>
            <a:pPr algn="l" rtl="0"/>
            <a:r>
              <a:rPr lang="cs-CZ" sz="800" dirty="0">
                <a:hlinkClick r:id="rId5"/>
              </a:rPr>
              <a:t>http://www.</a:t>
            </a:r>
            <a:r>
              <a:rPr lang="cs-CZ" sz="800" dirty="0" err="1">
                <a:hlinkClick r:id="rId5"/>
              </a:rPr>
              <a:t>protectiondestroupeaux.ch</a:t>
            </a:r>
            <a:r>
              <a:rPr lang="cs-CZ" sz="800" dirty="0">
                <a:hlinkClick r:id="rId5"/>
              </a:rPr>
              <a:t>/</a:t>
            </a:r>
            <a:r>
              <a:rPr lang="cs-CZ" sz="800" dirty="0" err="1">
                <a:hlinkClick r:id="rId5"/>
              </a:rPr>
              <a:t>failo administratorius</a:t>
            </a:r>
            <a:r>
              <a:rPr lang="cs-CZ" sz="800" dirty="0">
                <a:hlinkClick r:id="rId5"/>
              </a:rPr>
              <a:t>/doc/</a:t>
            </a:r>
            <a:r>
              <a:rPr lang="cs-CZ" sz="800" dirty="0" err="1">
                <a:hlinkClick r:id="rId5"/>
              </a:rPr>
              <a:t>Buvo</a:t>
            </a:r>
            <a:r>
              <a:rPr lang="cs-CZ" sz="800" dirty="0">
                <a:hlinkClick r:id="rId5"/>
              </a:rPr>
              <a:t>_tun/N0063_D_18_WEB_</a:t>
            </a:r>
            <a:r>
              <a:rPr lang="cs-CZ" sz="800" dirty="0" err="1">
                <a:hlinkClick r:id="rId5"/>
              </a:rPr>
              <a:t>Komiksai</a:t>
            </a:r>
            <a:r>
              <a:rPr lang="cs-CZ" sz="800" dirty="0">
                <a:hlinkClick r:id="rId5"/>
              </a:rPr>
              <a:t>_</a:t>
            </a:r>
            <a:r>
              <a:rPr lang="cs-CZ" sz="800" dirty="0" err="1">
                <a:hlinkClick r:id="rId5"/>
              </a:rPr>
              <a:t>Herdenschutzhunde.pdf</a:t>
            </a:r>
            <a:endParaRPr lang="cs-CZ" sz="800" dirty="0"/>
          </a:p>
        </p:txBody>
      </p:sp>
      <p:pic>
        <p:nvPicPr>
          <p:cNvPr id="7" name="Obrázek 6" descr="Bez názvu.png"/>
          <p:cNvPicPr>
            <a:picLocks noChangeAspect="1"/>
          </p:cNvPicPr>
          <p:nvPr/>
        </p:nvPicPr>
        <p:blipFill>
          <a:blip r:embed="rId6" cstate="print"/>
          <a:stretch>
            <a:fillRect/>
          </a:stretch>
        </p:blipFill>
        <p:spPr>
          <a:xfrm>
            <a:off x="1703512" y="4653136"/>
            <a:ext cx="2656596" cy="1656184"/>
          </a:xfrm>
          <a:prstGeom prst="rect">
            <a:avLst/>
          </a:prstGeom>
        </p:spPr>
      </p:pic>
      <p:pic>
        <p:nvPicPr>
          <p:cNvPr id="8" name="Picture 2" descr="vlajka Švýcarska">
            <a:extLst>
              <a:ext uri="{FF2B5EF4-FFF2-40B4-BE49-F238E27FC236}">
                <a16:creationId xmlns:a16="http://schemas.microsoft.com/office/drawing/2014/main" id="{3481C053-4D6C-F815-B308-011F666125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2085" y="849895"/>
            <a:ext cx="864094" cy="864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13A31BC-9079-BB51-2E91-9D5285704431}"/>
              </a:ext>
            </a:extLst>
          </p:cNvPr>
          <p:cNvSpPr txBox="1"/>
          <p:nvPr/>
        </p:nvSpPr>
        <p:spPr>
          <a:xfrm>
            <a:off x="6528048" y="188640"/>
            <a:ext cx="1584176" cy="707886"/>
          </a:xfrm>
          <a:prstGeom prst="rect">
            <a:avLst/>
          </a:prstGeom>
          <a:noFill/>
        </p:spPr>
        <p:txBody>
          <a:bodyPr wrap="square" rtlCol="0">
            <a:spAutoFit/>
          </a:bodyPr>
          <a:lstStyle/>
          <a:p>
            <a:pPr algn="ctr" rtl="0"/>
            <a:r>
              <a:rPr lang="cs-CZ" sz="2000" dirty="0"/>
              <a:t>Nusivylusi Šveicarija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6042952-53DD-49D1-B7BF-0151C776814A}"/>
              </a:ext>
            </a:extLst>
          </p:cNvPr>
          <p:cNvSpPr>
            <a:spLocks noGrp="1"/>
          </p:cNvSpPr>
          <p:nvPr>
            <p:ph type="sldNum" sz="quarter" idx="12"/>
          </p:nvPr>
        </p:nvSpPr>
        <p:spPr>
          <a:xfrm>
            <a:off x="8688288" y="6669360"/>
            <a:ext cx="2665511" cy="52115"/>
          </a:xfrm>
        </p:spPr>
        <p:txBody>
          <a:bodyPr/>
          <a:lstStyle/>
          <a:p>
            <a:pPr algn="l" rtl="0"/>
            <a:endParaRPr lang="en-US" dirty="0"/>
          </a:p>
        </p:txBody>
      </p:sp>
      <p:pic>
        <p:nvPicPr>
          <p:cNvPr id="5" name="Picture 2" descr="vlajka Švýcarska">
            <a:extLst>
              <a:ext uri="{FF2B5EF4-FFF2-40B4-BE49-F238E27FC236}">
                <a16:creationId xmlns:a16="http://schemas.microsoft.com/office/drawing/2014/main" id="{C410EC85-69BA-921B-C439-7BA86FB067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8448" y="65440"/>
            <a:ext cx="699263" cy="699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EAC3DA1C-E6E9-EAA4-31D1-9102A1B09078}"/>
              </a:ext>
            </a:extLst>
          </p:cNvPr>
          <p:cNvSpPr txBox="1"/>
          <p:nvPr/>
        </p:nvSpPr>
        <p:spPr>
          <a:xfrm>
            <a:off x="8544272" y="1124744"/>
            <a:ext cx="3528393" cy="4154984"/>
          </a:xfrm>
          <a:prstGeom prst="rect">
            <a:avLst/>
          </a:prstGeom>
          <a:noFill/>
        </p:spPr>
        <p:txBody>
          <a:bodyPr wrap="square" rtlCol="0">
            <a:spAutoFit/>
          </a:bodyPr>
          <a:lstStyle/>
          <a:p>
            <a:pPr algn="ctr" rtl="0"/>
            <a:endParaRPr lang="cs-CZ" b="1" dirty="0">
              <a:solidFill>
                <a:srgbClr val="0E1114"/>
              </a:solidFill>
              <a:latin typeface="Fira Sans" panose="020B0604020202020204" pitchFamily="34" charset="0"/>
            </a:endParaRPr>
          </a:p>
          <a:p>
            <a:pPr algn="ctr" rtl="0"/>
            <a:r>
              <a:rPr lang="cs-CZ" sz="2400" b="1" dirty="0">
                <a:solidFill>
                  <a:srgbClr val="FF0000"/>
                </a:solidFill>
                <a:latin typeface="Ubuntu" panose="020B0504030602030204" pitchFamily="34" charset="0"/>
              </a:rPr>
              <a:t>IN</a:t>
            </a:r>
            <a:r>
              <a:rPr lang="cs-CZ" sz="2400" b="1" i="0" dirty="0">
                <a:solidFill>
                  <a:srgbClr val="FF0000"/>
                </a:solidFill>
                <a:effectLst/>
                <a:latin typeface="Ubuntu" panose="020B0504030602030204" pitchFamily="34" charset="0"/>
              </a:rPr>
              <a:t>2022 metais jis žuvo</a:t>
            </a:r>
            <a:r>
              <a:rPr lang="cs-CZ" sz="2400" b="1" i="0" dirty="0">
                <a:solidFill>
                  <a:srgbClr val="FF0000"/>
                </a:solidFill>
                <a:effectLst/>
                <a:latin typeface="Fira Sans" panose="020B0503050000020004" pitchFamily="34" charset="0"/>
              </a:rPr>
              <a:t>Šveicarijoje</a:t>
            </a:r>
            <a:r>
              <a:rPr lang="cs-CZ" sz="2400" b="1" i="0" dirty="0">
                <a:solidFill>
                  <a:srgbClr val="FF0000"/>
                </a:solidFill>
                <a:effectLst/>
                <a:latin typeface="Ubuntu" panose="020B0504030602030204" pitchFamily="34" charset="0"/>
              </a:rPr>
              <a:t>148 vilkai 1480 avių ir galvijų! Tai didžiausias skaičius per pastaruosius metus.</a:t>
            </a:r>
            <a:endParaRPr lang="cs-CZ" sz="2400" b="1" i="0" dirty="0">
              <a:solidFill>
                <a:srgbClr val="FF0000"/>
              </a:solidFill>
              <a:effectLst/>
              <a:latin typeface="Fira Sans" panose="020B0604020202020204" pitchFamily="34" charset="0"/>
            </a:endParaRPr>
          </a:p>
          <a:p>
            <a:pPr algn="ctr" rtl="0"/>
            <a:endParaRPr lang="cs-CZ" b="1" dirty="0">
              <a:solidFill>
                <a:srgbClr val="0E1114"/>
              </a:solidFill>
              <a:latin typeface="Fira Sans" panose="020B0604020202020204" pitchFamily="34" charset="0"/>
            </a:endParaRPr>
          </a:p>
          <a:p>
            <a:pPr algn="ctr" rtl="0"/>
            <a:r>
              <a:rPr lang="cs-CZ" b="1" i="0" dirty="0">
                <a:solidFill>
                  <a:srgbClr val="485D22"/>
                </a:solidFill>
                <a:effectLst/>
                <a:latin typeface="Ubuntu" panose="020B0504030602030204" pitchFamily="34" charset="0"/>
              </a:rPr>
              <a:t>Šveicarijos valstybė vilkų stebėjimui kasmet išleidžia 500 000 CHF.</a:t>
            </a:r>
          </a:p>
          <a:p>
            <a:pPr algn="ctr" rtl="0"/>
            <a:r>
              <a:rPr lang="cs-CZ" b="1" i="0" dirty="0">
                <a:solidFill>
                  <a:srgbClr val="485D22"/>
                </a:solidFill>
                <a:effectLst/>
                <a:latin typeface="Ubuntu" panose="020B0504030602030204" pitchFamily="34" charset="0"/>
              </a:rPr>
              <a:t> </a:t>
            </a:r>
          </a:p>
          <a:p>
            <a:pPr algn="ctr" rtl="0"/>
            <a:r>
              <a:rPr lang="cs-CZ" b="1" i="0" dirty="0">
                <a:solidFill>
                  <a:srgbClr val="555555"/>
                </a:solidFill>
                <a:effectLst/>
                <a:latin typeface="Ubuntu" panose="020B0504030602030204" pitchFamily="34" charset="0"/>
              </a:rPr>
              <a:t>Tai reiškia, kad valstybė per metus išleidžia 85 000 CZK kiekvienam Šveicarijos vilkui stebėti.</a:t>
            </a:r>
            <a:endParaRPr lang="cs-CZ" b="1" i="0" dirty="0">
              <a:solidFill>
                <a:srgbClr val="485D22"/>
              </a:solidFill>
              <a:effectLst/>
              <a:latin typeface="Ubuntu" panose="020B0504030602030204" pitchFamily="34" charset="0"/>
            </a:endParaRPr>
          </a:p>
        </p:txBody>
      </p:sp>
      <p:pic>
        <p:nvPicPr>
          <p:cNvPr id="13" name="Obrázek 12">
            <a:extLst>
              <a:ext uri="{FF2B5EF4-FFF2-40B4-BE49-F238E27FC236}">
                <a16:creationId xmlns:a16="http://schemas.microsoft.com/office/drawing/2014/main" id="{996CBD28-318B-B001-0A12-BE3168451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78" y="260648"/>
            <a:ext cx="8024555" cy="5662151"/>
          </a:xfrm>
          <a:prstGeom prst="rect">
            <a:avLst/>
          </a:prstGeom>
        </p:spPr>
      </p:pic>
    </p:spTree>
    <p:extLst>
      <p:ext uri="{BB962C8B-B14F-4D97-AF65-F5344CB8AC3E}">
        <p14:creationId xmlns:p14="http://schemas.microsoft.com/office/powerpoint/2010/main" val="3026763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E0A1083-6D34-0389-402B-08808394A8BF}"/>
              </a:ext>
            </a:extLst>
          </p:cNvPr>
          <p:cNvSpPr>
            <a:spLocks noGrp="1"/>
          </p:cNvSpPr>
          <p:nvPr>
            <p:ph type="sldNum" sz="quarter" idx="12"/>
          </p:nvPr>
        </p:nvSpPr>
        <p:spPr/>
        <p:txBody>
          <a:bodyPr/>
          <a:lstStyle/>
          <a:p>
            <a:pPr algn="l" rtl="0"/>
            <a:fld id="{4FAB73BC-B049-4115-A692-8D63A059BFB8}" type="slidenum">
              <a:rPr lang="en-US" smtClean="0"/>
              <a:pPr algn="l" rtl="0"/>
              <a:t>29</a:t>
            </a:fld>
            <a:endParaRPr lang="en-US" dirty="0"/>
          </a:p>
        </p:txBody>
      </p:sp>
      <p:sp>
        <p:nvSpPr>
          <p:cNvPr id="3" name="TextovéPole 2">
            <a:extLst>
              <a:ext uri="{FF2B5EF4-FFF2-40B4-BE49-F238E27FC236}">
                <a16:creationId xmlns:a16="http://schemas.microsoft.com/office/drawing/2014/main" id="{AB8A5C56-AEEF-9C7F-4C88-8C71311D2140}"/>
              </a:ext>
            </a:extLst>
          </p:cNvPr>
          <p:cNvSpPr txBox="1"/>
          <p:nvPr/>
        </p:nvSpPr>
        <p:spPr>
          <a:xfrm>
            <a:off x="191344" y="337299"/>
            <a:ext cx="11449272" cy="2123658"/>
          </a:xfrm>
          <a:prstGeom prst="rect">
            <a:avLst/>
          </a:prstGeom>
          <a:noFill/>
        </p:spPr>
        <p:txBody>
          <a:bodyPr wrap="square" rtlCol="0">
            <a:spAutoFit/>
          </a:bodyPr>
          <a:lstStyle/>
          <a:p>
            <a:pPr algn="ctr" rtl="0"/>
            <a:r>
              <a:rPr lang="cs-CZ" sz="2400" b="1" i="0" dirty="0">
                <a:solidFill>
                  <a:srgbClr val="FF0000"/>
                </a:solidFill>
                <a:effectLst/>
                <a:latin typeface="Ubuntu" panose="020B0504030602030204" pitchFamily="34" charset="0"/>
              </a:rPr>
              <a:t>2022 metais Šveicarijos parlamentas kaip atsargumo priemonę patvirtino galimybę nušauti vilkus</a:t>
            </a:r>
          </a:p>
          <a:p>
            <a:pPr algn="ctr" rtl="0"/>
            <a:endParaRPr lang="cs-CZ" b="1" dirty="0">
              <a:solidFill>
                <a:srgbClr val="485D22"/>
              </a:solidFill>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ctr" rtl="0"/>
            <a:r>
              <a:rPr lang="cs-CZ" b="1" i="0" dirty="0">
                <a:solidFill>
                  <a:srgbClr val="485D22"/>
                </a:solidFill>
                <a:effectLst/>
                <a:latin typeface="Ubuntu" panose="020B0504030602030204" pitchFamily="34" charset="0"/>
              </a:rPr>
              <a:t>Atskiri kantonai vilkus reguliuoti galės nuo rugsėjo 1 iki sausio 31 d.</a:t>
            </a:r>
            <a:endParaRPr lang="cs-CZ" b="1" dirty="0">
              <a:solidFill>
                <a:srgbClr val="485D22"/>
              </a:solidFill>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ctr" rtl="0"/>
            <a:r>
              <a:rPr lang="cs-CZ" b="1" i="0" dirty="0">
                <a:solidFill>
                  <a:srgbClr val="555555"/>
                </a:solidFill>
                <a:effectLst/>
                <a:latin typeface="Ubuntu" panose="020B0504030602030204" pitchFamily="34" charset="0"/>
              </a:rPr>
              <a:t>Parlamentas nori, kad vilkai būtų nušauti kaip atsargumo priemonė, jei jie gali padaryti žalos ar sukelti pavojų žmonėms.</a:t>
            </a:r>
          </a:p>
          <a:p>
            <a:pPr algn="ctr" rtl="0"/>
            <a:r>
              <a:rPr lang="cs-CZ" b="1" i="0" dirty="0">
                <a:solidFill>
                  <a:srgbClr val="555555"/>
                </a:solidFill>
                <a:effectLst/>
                <a:latin typeface="Ubuntu" panose="020B0504030602030204" pitchFamily="34" charset="0"/>
              </a:rPr>
              <a:t>Po Valstybės Tarybos dėl to apsisprendė ir Tautos Taryba.</a:t>
            </a:r>
            <a:endParaRPr lang="cs-CZ" b="1" i="0" dirty="0">
              <a:solidFill>
                <a:srgbClr val="485D22"/>
              </a:solidFill>
              <a:effectLst/>
              <a:latin typeface="Ubuntu" panose="020B0504030602030204" pitchFamily="34" charset="0"/>
            </a:endParaRPr>
          </a:p>
        </p:txBody>
      </p:sp>
      <p:pic>
        <p:nvPicPr>
          <p:cNvPr id="5" name="Obrázek 4">
            <a:extLst>
              <a:ext uri="{FF2B5EF4-FFF2-40B4-BE49-F238E27FC236}">
                <a16:creationId xmlns:a16="http://schemas.microsoft.com/office/drawing/2014/main" id="{74DA1DB1-F45E-709C-25EF-48823AC92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254058"/>
            <a:ext cx="3359398" cy="3359398"/>
          </a:xfrm>
          <a:prstGeom prst="rect">
            <a:avLst/>
          </a:prstGeom>
        </p:spPr>
      </p:pic>
      <p:sp>
        <p:nvSpPr>
          <p:cNvPr id="6" name="TextovéPole 5">
            <a:extLst>
              <a:ext uri="{FF2B5EF4-FFF2-40B4-BE49-F238E27FC236}">
                <a16:creationId xmlns:a16="http://schemas.microsoft.com/office/drawing/2014/main" id="{BB30B8A3-4C34-A1FC-932A-2F1C7B0BD5F2}"/>
              </a:ext>
            </a:extLst>
          </p:cNvPr>
          <p:cNvSpPr txBox="1"/>
          <p:nvPr/>
        </p:nvSpPr>
        <p:spPr>
          <a:xfrm>
            <a:off x="2063552" y="6453336"/>
            <a:ext cx="8136904" cy="215444"/>
          </a:xfrm>
          <a:prstGeom prst="rect">
            <a:avLst/>
          </a:prstGeom>
          <a:noFill/>
        </p:spPr>
        <p:txBody>
          <a:bodyPr wrap="square" rtlCol="0">
            <a:spAutoFit/>
          </a:bodyPr>
          <a:lstStyle/>
          <a:p>
            <a:pPr algn="l" rtl="0"/>
            <a:r>
              <a:rPr lang="cs-CZ" sz="800" dirty="0"/>
              <a:t>https://www.parlament.ch/de/services/news/Seiten/2022/20221208133736979194158159038_bsd098.aspx</a:t>
            </a:r>
          </a:p>
        </p:txBody>
      </p:sp>
      <p:pic>
        <p:nvPicPr>
          <p:cNvPr id="8" name="Obrázek 7">
            <a:extLst>
              <a:ext uri="{FF2B5EF4-FFF2-40B4-BE49-F238E27FC236}">
                <a16:creationId xmlns:a16="http://schemas.microsoft.com/office/drawing/2014/main" id="{BF9AC759-623D-F8AB-A2C5-18347467D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967" y="3142616"/>
            <a:ext cx="5564649" cy="3473954"/>
          </a:xfrm>
          <a:prstGeom prst="rect">
            <a:avLst/>
          </a:prstGeom>
        </p:spPr>
      </p:pic>
    </p:spTree>
    <p:extLst>
      <p:ext uri="{BB962C8B-B14F-4D97-AF65-F5344CB8AC3E}">
        <p14:creationId xmlns:p14="http://schemas.microsoft.com/office/powerpoint/2010/main" val="237040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D560D1A-5F60-853F-83EF-CD3FA6714DFD}"/>
              </a:ext>
            </a:extLst>
          </p:cNvPr>
          <p:cNvSpPr>
            <a:spLocks noGrp="1"/>
          </p:cNvSpPr>
          <p:nvPr>
            <p:ph type="sldNum" sz="quarter" idx="12"/>
          </p:nvPr>
        </p:nvSpPr>
        <p:spPr/>
        <p:txBody>
          <a:bodyPr/>
          <a:lstStyle/>
          <a:p>
            <a:fld id="{4FAB73BC-B049-4115-A692-8D63A059BFB8}" type="slidenum">
              <a:rPr lang="en-US" smtClean="0"/>
              <a:pPr algn="l" rtl="0"/>
              <a:t>3</a:t>
            </a:fld>
            <a:endParaRPr lang="en-US" dirty="0"/>
          </a:p>
        </p:txBody>
      </p:sp>
      <p:sp>
        <p:nvSpPr>
          <p:cNvPr id="3" name="TextovéPole 2">
            <a:extLst>
              <a:ext uri="{FF2B5EF4-FFF2-40B4-BE49-F238E27FC236}">
                <a16:creationId xmlns:a16="http://schemas.microsoft.com/office/drawing/2014/main" id="{3862A00A-DAF9-6421-669A-E67712036BAA}"/>
              </a:ext>
            </a:extLst>
          </p:cNvPr>
          <p:cNvSpPr txBox="1"/>
          <p:nvPr/>
        </p:nvSpPr>
        <p:spPr>
          <a:xfrm>
            <a:off x="3717885" y="335845"/>
            <a:ext cx="8474115" cy="6463308"/>
          </a:xfrm>
          <a:prstGeom prst="rect">
            <a:avLst/>
          </a:prstGeom>
          <a:noFill/>
        </p:spPr>
        <p:txBody>
          <a:bodyPr wrap="square" rtlCol="0">
            <a:spAutoFit/>
          </a:bodyPr>
          <a:lstStyle/>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Europos veisėjų sąjungos posėdį prancūzų veisėjai parengė 22.11.29 d., lygiagrečiai su 42-uoju Berno konvencijos nuolatinio komiteto posėdžiu vilko pažeminimo tema.</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Mūsų reikalavimai atitiko 2022 m. lapkričio 22 d. Europos Parlamento rezoliucijos projektą.</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Šveicarijos valstybė šiuo klausimu pateikė oficialų prašymą Berno konvencijos nuolatiniam komitetui, tačiau 2022 m. lapkričio 29 d. jis buvo atmestas.</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Plečiantis vilkams, neatsižvelgiama į tai, kad gausesnė biologinė įvairovė sukuriama būtent dėl ​​ganymo.</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Bandos apsaugos priemonės atneša milžiniškų išlaidų veisėjams ir visai visuomenei. Jie turi įtakos kraštovaizdžio išvaizdai ir pralaidumui, tampa didelių problemų priežastimi.</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Jie yra kliūtis skirstant visuomenės naudą iš gamtos, daugiausia dėl didėjančio ganymo šunų skaičiaus.</a:t>
            </a:r>
          </a:p>
          <a:p>
            <a:pPr algn="l" rtl="0"/>
            <a:r>
              <a:rPr lang="cs-CZ" sz="1800" dirty="0">
                <a:effectLst/>
                <a:latin typeface="Calibri" panose="020F0502020204030204" pitchFamily="34" charset="0"/>
                <a:ea typeface="Calibri" panose="020F0502020204030204" pitchFamily="34" charset="0"/>
                <a:cs typeface="Times New Roman" panose="02020603050405020304" pitchFamily="18" charset="0"/>
              </a:rPr>
              <a:t>Žiedinei ekonomikai daromas išmatuojamas neigiamas poveikis. Kai kuriose Alpių vietovėse jau dabar pastebimas turizmo sumažėjimas dėl vilkų, o tai daro įtaką vietos užimtumui.</a:t>
            </a:r>
          </a:p>
          <a:p>
            <a:pPr algn="l" rtl="0"/>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r>
              <a:rPr lang="cs-CZ"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Iš vilkų gynėjų pusės vyksta selektyvus informacijos atranka visuomenei, iškraipoma reali situacija atskirose valstybėse ir bandoma sumenkinti bendrą vilkų problemos mastą.</a:t>
            </a:r>
            <a:r>
              <a:rPr lang="cs-CZ" sz="1800" dirty="0">
                <a:effectLst/>
                <a:latin typeface="Calibri" panose="020F0502020204030204" pitchFamily="34" charset="0"/>
                <a:ea typeface="Calibri" panose="020F0502020204030204" pitchFamily="34" charset="0"/>
                <a:cs typeface="Times New Roman" panose="02020603050405020304" pitchFamily="18" charset="0"/>
              </a:rPr>
              <a:t>Vilkų aktyvistai bando sumenkinti problemas savo šalyse ir atkreipia dėmesį į neva beproblemų vilkų buvimą kitose valstybėse. Tikslas yra išstumti besiskundžiančius veisėjus ir paversti visuomenės nuomonę prieš „bėdų kelerius“, kurie atkreipia dėmesį į didėjančias problemas, susijusias su vilkais.</a:t>
            </a:r>
          </a:p>
          <a:p>
            <a:pPr algn="l" rtl="0"/>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pic>
        <p:nvPicPr>
          <p:cNvPr id="5" name="Obrázek 4">
            <a:extLst>
              <a:ext uri="{FF2B5EF4-FFF2-40B4-BE49-F238E27FC236}">
                <a16:creationId xmlns:a16="http://schemas.microsoft.com/office/drawing/2014/main" id="{5EE71FD3-0476-6F7C-5DC1-731821415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04" y="206102"/>
            <a:ext cx="3527849" cy="2806339"/>
          </a:xfrm>
          <a:prstGeom prst="rect">
            <a:avLst/>
          </a:prstGeom>
        </p:spPr>
      </p:pic>
      <p:pic>
        <p:nvPicPr>
          <p:cNvPr id="7" name="Obrázek 6">
            <a:extLst>
              <a:ext uri="{FF2B5EF4-FFF2-40B4-BE49-F238E27FC236}">
                <a16:creationId xmlns:a16="http://schemas.microsoft.com/office/drawing/2014/main" id="{82FB55A3-FC39-688F-B690-4F9D246A7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04" y="3284984"/>
            <a:ext cx="3545765" cy="1002621"/>
          </a:xfrm>
          <a:prstGeom prst="rect">
            <a:avLst/>
          </a:prstGeom>
        </p:spPr>
      </p:pic>
      <p:sp>
        <p:nvSpPr>
          <p:cNvPr id="8" name="TextovéPole 7">
            <a:extLst>
              <a:ext uri="{FF2B5EF4-FFF2-40B4-BE49-F238E27FC236}">
                <a16:creationId xmlns:a16="http://schemas.microsoft.com/office/drawing/2014/main" id="{16387F22-46B0-9C28-056F-34759DDA33CD}"/>
              </a:ext>
            </a:extLst>
          </p:cNvPr>
          <p:cNvSpPr txBox="1"/>
          <p:nvPr/>
        </p:nvSpPr>
        <p:spPr>
          <a:xfrm>
            <a:off x="264659" y="4287605"/>
            <a:ext cx="3423493" cy="2842830"/>
          </a:xfrm>
          <a:prstGeom prst="rect">
            <a:avLst/>
          </a:prstGeom>
          <a:noFill/>
        </p:spPr>
        <p:txBody>
          <a:bodyPr wrap="square" rtlCol="0">
            <a:spAutoFit/>
          </a:bodyPr>
          <a:lstStyle/>
          <a:p>
            <a:pPr algn="ctr" rtl="0">
              <a:lnSpc>
                <a:spcPct val="107000"/>
              </a:lnSpc>
              <a:spcAft>
                <a:spcPts val="800"/>
              </a:spcAft>
            </a:pPr>
            <a:r>
              <a:rPr lang="cs-CZ" sz="1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Akivaizdu, kad gyvulininkystės srityje vilkų apsaugos politika Europoje per pastaruosius 30 metų žlugo! Toliau tęsiant pernelyg didelę vilkų populiacijos apsaugą, visoje Europoje panaikinama ganykla.</a:t>
            </a:r>
            <a:endParaRPr lang="cs-C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44874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15CF18B-25DE-3CE9-EE2B-462A8F25914C}"/>
              </a:ext>
            </a:extLst>
          </p:cNvPr>
          <p:cNvSpPr>
            <a:spLocks noGrp="1"/>
          </p:cNvSpPr>
          <p:nvPr>
            <p:ph type="sldNum" sz="quarter" idx="12"/>
          </p:nvPr>
        </p:nvSpPr>
        <p:spPr/>
        <p:txBody>
          <a:bodyPr/>
          <a:lstStyle/>
          <a:p>
            <a:pPr algn="l" rtl="0"/>
            <a:fld id="{4FAB73BC-B049-4115-A692-8D63A059BFB8}" type="slidenum">
              <a:rPr lang="en-US" smtClean="0"/>
              <a:pPr algn="l" rtl="0"/>
              <a:t>30</a:t>
            </a:fld>
            <a:endParaRPr lang="en-US" dirty="0"/>
          </a:p>
        </p:txBody>
      </p:sp>
      <p:pic>
        <p:nvPicPr>
          <p:cNvPr id="4" name="Obrázek 3">
            <a:extLst>
              <a:ext uri="{FF2B5EF4-FFF2-40B4-BE49-F238E27FC236}">
                <a16:creationId xmlns:a16="http://schemas.microsoft.com/office/drawing/2014/main" id="{4A1920BB-D149-722C-78D9-1E1D47E27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379"/>
            <a:ext cx="5982511" cy="6858000"/>
          </a:xfrm>
          <a:prstGeom prst="rect">
            <a:avLst/>
          </a:prstGeom>
        </p:spPr>
      </p:pic>
      <p:sp>
        <p:nvSpPr>
          <p:cNvPr id="5" name="TextovéPole 4">
            <a:extLst>
              <a:ext uri="{FF2B5EF4-FFF2-40B4-BE49-F238E27FC236}">
                <a16:creationId xmlns:a16="http://schemas.microsoft.com/office/drawing/2014/main" id="{ADE357A3-C130-0271-CBF2-B180D68282AA}"/>
              </a:ext>
            </a:extLst>
          </p:cNvPr>
          <p:cNvSpPr txBox="1"/>
          <p:nvPr/>
        </p:nvSpPr>
        <p:spPr>
          <a:xfrm>
            <a:off x="7320136" y="404664"/>
            <a:ext cx="3672408" cy="5262979"/>
          </a:xfrm>
          <a:prstGeom prst="rect">
            <a:avLst/>
          </a:prstGeom>
          <a:noFill/>
        </p:spPr>
        <p:txBody>
          <a:bodyPr wrap="square" rtlCol="0">
            <a:spAutoFit/>
          </a:bodyPr>
          <a:lstStyle/>
          <a:p>
            <a:pPr algn="ctr" rtl="0"/>
            <a:r>
              <a:rPr lang="cs-CZ" sz="2800" b="1" i="0" dirty="0">
                <a:solidFill>
                  <a:srgbClr val="FF0000"/>
                </a:solidFill>
                <a:effectLst/>
                <a:latin typeface="Frutiger Neue"/>
              </a:rPr>
              <a:t>Vilkų valdymo tikslas – sudaryti pagrindines sąlygas spręsti problemas, susijusias su didėjančia jų populiacija Šveicarijoje.</a:t>
            </a:r>
          </a:p>
          <a:p>
            <a:pPr algn="ctr" rtl="0"/>
            <a:endParaRPr lang="cs-CZ" sz="2800" b="1" dirty="0">
              <a:solidFill>
                <a:srgbClr val="FF0000"/>
              </a:solidFill>
              <a:latin typeface="Frutiger Neue"/>
            </a:endParaRPr>
          </a:p>
          <a:p>
            <a:pPr algn="ctr" rtl="0"/>
            <a:r>
              <a:rPr lang="cs-CZ" sz="2800" b="1" i="0" dirty="0">
                <a:solidFill>
                  <a:srgbClr val="FF0000"/>
                </a:solidFill>
                <a:effectLst/>
                <a:latin typeface="Frutiger Neue"/>
              </a:rPr>
              <a:t>Iš esmės tai susiję su laukinių gyvūnų ir ganomų gyvūnų apsaugos užtikrinimu ir tuo pačiu atsižvelgimu į gyventojų rūpesčius.</a:t>
            </a:r>
            <a:endParaRPr lang="cs-CZ" sz="2800" b="1" dirty="0">
              <a:solidFill>
                <a:srgbClr val="FF0000"/>
              </a:solidFill>
            </a:endParaRP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118639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8D58A0-4352-031D-D15F-AFDB46605518}"/>
              </a:ext>
            </a:extLst>
          </p:cNvPr>
          <p:cNvSpPr>
            <a:spLocks noGrp="1"/>
          </p:cNvSpPr>
          <p:nvPr>
            <p:ph type="sldNum" sz="quarter" idx="12"/>
          </p:nvPr>
        </p:nvSpPr>
        <p:spPr/>
        <p:txBody>
          <a:bodyPr/>
          <a:lstStyle/>
          <a:p>
            <a:pPr algn="l" rtl="0"/>
            <a:fld id="{4FAB73BC-B049-4115-A692-8D63A059BFB8}" type="slidenum">
              <a:rPr lang="en-US" smtClean="0"/>
              <a:pPr algn="l" rtl="0"/>
              <a:t>31</a:t>
            </a:fld>
            <a:endParaRPr lang="en-US" dirty="0"/>
          </a:p>
        </p:txBody>
      </p:sp>
      <p:pic>
        <p:nvPicPr>
          <p:cNvPr id="12" name="Obrázek 11">
            <a:extLst>
              <a:ext uri="{FF2B5EF4-FFF2-40B4-BE49-F238E27FC236}">
                <a16:creationId xmlns:a16="http://schemas.microsoft.com/office/drawing/2014/main" id="{8CA8ACC8-1728-D001-916B-CB5580410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88640"/>
            <a:ext cx="3877411" cy="2840530"/>
          </a:xfrm>
          <a:prstGeom prst="rect">
            <a:avLst/>
          </a:prstGeom>
        </p:spPr>
      </p:pic>
      <p:pic>
        <p:nvPicPr>
          <p:cNvPr id="14" name="Obrázek 13">
            <a:extLst>
              <a:ext uri="{FF2B5EF4-FFF2-40B4-BE49-F238E27FC236}">
                <a16:creationId xmlns:a16="http://schemas.microsoft.com/office/drawing/2014/main" id="{483BEE82-0361-21DE-6EA7-C4C775CA1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3163185"/>
            <a:ext cx="4527094" cy="2840530"/>
          </a:xfrm>
          <a:prstGeom prst="rect">
            <a:avLst/>
          </a:prstGeom>
        </p:spPr>
      </p:pic>
      <p:sp>
        <p:nvSpPr>
          <p:cNvPr id="15" name="TextovéPole 14">
            <a:extLst>
              <a:ext uri="{FF2B5EF4-FFF2-40B4-BE49-F238E27FC236}">
                <a16:creationId xmlns:a16="http://schemas.microsoft.com/office/drawing/2014/main" id="{899BF105-6350-0708-4198-067BE8E320A1}"/>
              </a:ext>
            </a:extLst>
          </p:cNvPr>
          <p:cNvSpPr txBox="1"/>
          <p:nvPr/>
        </p:nvSpPr>
        <p:spPr>
          <a:xfrm>
            <a:off x="284992" y="6395172"/>
            <a:ext cx="3218719" cy="215444"/>
          </a:xfrm>
          <a:prstGeom prst="rect">
            <a:avLst/>
          </a:prstGeom>
          <a:noFill/>
        </p:spPr>
        <p:txBody>
          <a:bodyPr wrap="square" rtlCol="0">
            <a:spAutoFit/>
          </a:bodyPr>
          <a:lstStyle/>
          <a:p>
            <a:pPr algn="l" rtl="0"/>
            <a:r>
              <a:rPr lang="cs-CZ" sz="800" dirty="0"/>
              <a:t>https://www.fedlex.admin.ch/eli/cc/1988/517_517_517/de#art_9_bis</a:t>
            </a:r>
          </a:p>
        </p:txBody>
      </p:sp>
      <p:sp>
        <p:nvSpPr>
          <p:cNvPr id="16" name="TextovéPole 15">
            <a:extLst>
              <a:ext uri="{FF2B5EF4-FFF2-40B4-BE49-F238E27FC236}">
                <a16:creationId xmlns:a16="http://schemas.microsoft.com/office/drawing/2014/main" id="{77A6E7E0-7768-A812-5EFE-267CF9F2EC2E}"/>
              </a:ext>
            </a:extLst>
          </p:cNvPr>
          <p:cNvSpPr txBox="1"/>
          <p:nvPr/>
        </p:nvSpPr>
        <p:spPr>
          <a:xfrm>
            <a:off x="5087888" y="548680"/>
            <a:ext cx="6840760" cy="4983544"/>
          </a:xfrm>
          <a:prstGeom prst="rect">
            <a:avLst/>
          </a:prstGeom>
          <a:noFill/>
        </p:spPr>
        <p:txBody>
          <a:bodyPr wrap="square" rtlCol="0">
            <a:spAutoFit/>
          </a:bodyPr>
          <a:lstStyle/>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Kantonas paleidžia vilkus šaudyti, kai jie padaro didelę žalą gyvuliams.</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2 Didelė vilko padaryta žala gyvuliams atsiranda, jei:</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A. per keturis mėnesius nužudomi ne mažiau kaip 25 ūkio gyvūnai;</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B. per mėnesį nužudoma ne mažiau kaip 15 ūkinių gyvūnų; arba</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C. Per keturis mėnesius nuo ankstesnės vilkų žalos nužudoma mažiausiai 10 gyvulių.</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3 Galvijams ir arkliams, taip pat lamoms didelė žala padaroma, jei vienas vilkas per keturis mėnesius nužudo bent du ūkio gyvūnus.</a:t>
            </a:r>
          </a:p>
          <a:p>
            <a:pPr algn="ctr" rtl="0"/>
            <a:r>
              <a:rPr lang="cs-CZ" sz="2200" b="1" i="0" dirty="0">
                <a:solidFill>
                  <a:srgbClr val="FF0000"/>
                </a:solidFill>
                <a:effectLst/>
                <a:latin typeface="urw-din"/>
              </a:rPr>
              <a:t>Nuo 2023 m. liepos 1 d. pakeistas dekretas leidžia šaudyti vilkus, jei jie papjovė ne mažiau kaip 6 avis ar ožkas arba vieną karvę ar arklį vietoj ankstesnių 15.</a:t>
            </a:r>
            <a:endParaRPr lang="cs-CZ" sz="2200" b="1" dirty="0">
              <a:solidFill>
                <a:srgbClr val="FF0000"/>
              </a:solidFill>
            </a:endParaRPr>
          </a:p>
        </p:txBody>
      </p:sp>
      <p:pic>
        <p:nvPicPr>
          <p:cNvPr id="18" name="Picture 2" descr="vlajka Švýcarska">
            <a:extLst>
              <a:ext uri="{FF2B5EF4-FFF2-40B4-BE49-F238E27FC236}">
                <a16:creationId xmlns:a16="http://schemas.microsoft.com/office/drawing/2014/main" id="{6F9F8A01-281C-7A12-7FFB-22C3A2E257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3406" y="568487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DA09877-9DF3-AF5E-FEF6-64D91AE918B9}"/>
              </a:ext>
            </a:extLst>
          </p:cNvPr>
          <p:cNvSpPr txBox="1"/>
          <p:nvPr/>
        </p:nvSpPr>
        <p:spPr>
          <a:xfrm>
            <a:off x="8610601" y="6165304"/>
            <a:ext cx="2520250" cy="461665"/>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https://www.uvek.admin.ch/uvek/de/home/uvek/medien/medienmitteilungen.msg-id-95521.html</a:t>
            </a:r>
            <a:endParaRPr lang="cs-CZ" sz="800" dirty="0"/>
          </a:p>
        </p:txBody>
      </p:sp>
    </p:spTree>
    <p:extLst>
      <p:ext uri="{BB962C8B-B14F-4D97-AF65-F5344CB8AC3E}">
        <p14:creationId xmlns:p14="http://schemas.microsoft.com/office/powerpoint/2010/main" val="3495742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7588353-ED2F-4C5D-A11E-B7C3FE4C6B32}"/>
              </a:ext>
            </a:extLst>
          </p:cNvPr>
          <p:cNvSpPr>
            <a:spLocks noGrp="1"/>
          </p:cNvSpPr>
          <p:nvPr>
            <p:ph type="sldNum" sz="quarter" idx="12"/>
          </p:nvPr>
        </p:nvSpPr>
        <p:spPr/>
        <p:txBody>
          <a:bodyPr/>
          <a:lstStyle/>
          <a:p>
            <a:pPr algn="l" rtl="0"/>
            <a:fld id="{4FAB73BC-B049-4115-A692-8D63A059BFB8}" type="slidenum">
              <a:rPr lang="en-US" smtClean="0"/>
              <a:pPr algn="l" rtl="0"/>
              <a:t>32</a:t>
            </a:fld>
            <a:endParaRPr lang="en-US" dirty="0"/>
          </a:p>
        </p:txBody>
      </p:sp>
      <p:pic>
        <p:nvPicPr>
          <p:cNvPr id="4" name="Obrázek 3">
            <a:extLst>
              <a:ext uri="{FF2B5EF4-FFF2-40B4-BE49-F238E27FC236}">
                <a16:creationId xmlns:a16="http://schemas.microsoft.com/office/drawing/2014/main" id="{1FE35578-78FE-41C7-81C3-34F610928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88640"/>
            <a:ext cx="5549147" cy="4725144"/>
          </a:xfrm>
          <a:prstGeom prst="rect">
            <a:avLst/>
          </a:prstGeom>
        </p:spPr>
      </p:pic>
      <p:pic>
        <p:nvPicPr>
          <p:cNvPr id="6" name="Obrázek 5">
            <a:extLst>
              <a:ext uri="{FF2B5EF4-FFF2-40B4-BE49-F238E27FC236}">
                <a16:creationId xmlns:a16="http://schemas.microsoft.com/office/drawing/2014/main" id="{9D92E880-46CC-43E0-8AFF-53F7D3FCE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976" y="668658"/>
            <a:ext cx="5862066" cy="4245126"/>
          </a:xfrm>
          <a:prstGeom prst="rect">
            <a:avLst/>
          </a:prstGeom>
        </p:spPr>
      </p:pic>
      <p:sp>
        <p:nvSpPr>
          <p:cNvPr id="7" name="TextovéPole 6">
            <a:extLst>
              <a:ext uri="{FF2B5EF4-FFF2-40B4-BE49-F238E27FC236}">
                <a16:creationId xmlns:a16="http://schemas.microsoft.com/office/drawing/2014/main" id="{7F538DAE-22E9-4C40-B19F-CA99069C9998}"/>
              </a:ext>
            </a:extLst>
          </p:cNvPr>
          <p:cNvSpPr txBox="1"/>
          <p:nvPr/>
        </p:nvSpPr>
        <p:spPr>
          <a:xfrm>
            <a:off x="943945" y="5247435"/>
            <a:ext cx="10441159" cy="1200329"/>
          </a:xfrm>
          <a:prstGeom prst="rect">
            <a:avLst/>
          </a:prstGeom>
          <a:noFill/>
        </p:spPr>
        <p:txBody>
          <a:bodyPr wrap="square" rtlCol="0">
            <a:spAutoFit/>
          </a:bodyPr>
          <a:lstStyle/>
          <a:p>
            <a:pPr algn="ctr" rtl="0"/>
            <a:r>
              <a:rPr lang="cs-CZ" b="0" i="0" dirty="0">
                <a:solidFill>
                  <a:srgbClr val="333333"/>
                </a:solidFill>
                <a:effectLst/>
                <a:latin typeface="Helvetica Neue"/>
              </a:rPr>
              <a:t>Prieš eidami į kalnus, turistai gali sužinoti apie piemenų šunų buvimą pateiktame žemėlapyje (išsamesnės informacijos rasite paspaudę ant violetinių sričių). Paprastai šie šunys saugo avių bandą visą vasaros laikotarpį, kuris žemesniuose aukščiuose trunka nuo gegužės vidurio iki rugsėjo pabaigos. Šiame žemėlapyje rodomos tik tos vietos, kuriose dirba oficialios gyvulių apsaugos šunys.</a:t>
            </a:r>
            <a:endParaRPr lang="cs-CZ" dirty="0"/>
          </a:p>
        </p:txBody>
      </p:sp>
      <p:sp>
        <p:nvSpPr>
          <p:cNvPr id="8" name="TextovéPole 7">
            <a:extLst>
              <a:ext uri="{FF2B5EF4-FFF2-40B4-BE49-F238E27FC236}">
                <a16:creationId xmlns:a16="http://schemas.microsoft.com/office/drawing/2014/main" id="{070BE589-9790-44B6-A4A7-5541B368B3EC}"/>
              </a:ext>
            </a:extLst>
          </p:cNvPr>
          <p:cNvSpPr txBox="1"/>
          <p:nvPr/>
        </p:nvSpPr>
        <p:spPr>
          <a:xfrm>
            <a:off x="5015880" y="6381328"/>
            <a:ext cx="2743200" cy="184666"/>
          </a:xfrm>
          <a:prstGeom prst="rect">
            <a:avLst/>
          </a:prstGeom>
          <a:noFill/>
        </p:spPr>
        <p:txBody>
          <a:bodyPr wrap="square" rtlCol="0">
            <a:spAutoFit/>
          </a:bodyPr>
          <a:lstStyle/>
          <a:p>
            <a:pPr algn="l" rtl="0"/>
            <a:r>
              <a:rPr lang="cs-CZ" sz="600" dirty="0">
                <a:solidFill>
                  <a:srgbClr val="0070C0"/>
                </a:solidFill>
              </a:rPr>
              <a:t>http://www.protectiondestroupeaux.ch/en/map/</a:t>
            </a:r>
          </a:p>
        </p:txBody>
      </p:sp>
      <p:pic>
        <p:nvPicPr>
          <p:cNvPr id="9" name="Picture 2" descr="vlajka Švýcarska">
            <a:extLst>
              <a:ext uri="{FF2B5EF4-FFF2-40B4-BE49-F238E27FC236}">
                <a16:creationId xmlns:a16="http://schemas.microsoft.com/office/drawing/2014/main" id="{4C22A64E-8825-ACE5-572F-D77093AFAD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0496" y="26552"/>
            <a:ext cx="1047750" cy="104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33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BAF373-31BB-C752-B9B0-635D37311B7E}"/>
              </a:ext>
            </a:extLst>
          </p:cNvPr>
          <p:cNvSpPr>
            <a:spLocks noGrp="1"/>
          </p:cNvSpPr>
          <p:nvPr>
            <p:ph type="sldNum" sz="quarter" idx="12"/>
          </p:nvPr>
        </p:nvSpPr>
        <p:spPr/>
        <p:txBody>
          <a:bodyPr/>
          <a:lstStyle/>
          <a:p>
            <a:pPr algn="l" rtl="0"/>
            <a:fld id="{4FAB73BC-B049-4115-A692-8D63A059BFB8}" type="slidenum">
              <a:rPr lang="en-US" smtClean="0"/>
              <a:pPr algn="l" rtl="0"/>
              <a:t>33</a:t>
            </a:fld>
            <a:endParaRPr lang="en-US" dirty="0"/>
          </a:p>
        </p:txBody>
      </p:sp>
      <p:pic>
        <p:nvPicPr>
          <p:cNvPr id="4" name="Obrázek 3">
            <a:extLst>
              <a:ext uri="{FF2B5EF4-FFF2-40B4-BE49-F238E27FC236}">
                <a16:creationId xmlns:a16="http://schemas.microsoft.com/office/drawing/2014/main" id="{C5CCCD54-8FCA-7389-B10B-D870632E8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628800"/>
            <a:ext cx="7536833" cy="3048264"/>
          </a:xfrm>
          <a:prstGeom prst="rect">
            <a:avLst/>
          </a:prstGeom>
        </p:spPr>
      </p:pic>
    </p:spTree>
    <p:extLst>
      <p:ext uri="{BB962C8B-B14F-4D97-AF65-F5344CB8AC3E}">
        <p14:creationId xmlns:p14="http://schemas.microsoft.com/office/powerpoint/2010/main" val="25815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697E844-9371-7ABF-8DF4-4DE21F72FC7E}"/>
              </a:ext>
            </a:extLst>
          </p:cNvPr>
          <p:cNvSpPr>
            <a:spLocks noGrp="1"/>
          </p:cNvSpPr>
          <p:nvPr>
            <p:ph type="sldNum" sz="quarter" idx="12"/>
          </p:nvPr>
        </p:nvSpPr>
        <p:spPr/>
        <p:txBody>
          <a:bodyPr/>
          <a:lstStyle/>
          <a:p>
            <a:pPr algn="l" rtl="0"/>
            <a:fld id="{4FAB73BC-B049-4115-A692-8D63A059BFB8}" type="slidenum">
              <a:rPr lang="en-US" smtClean="0"/>
              <a:pPr algn="l" rtl="0"/>
              <a:t>34</a:t>
            </a:fld>
            <a:endParaRPr lang="en-US" dirty="0"/>
          </a:p>
        </p:txBody>
      </p:sp>
      <p:pic>
        <p:nvPicPr>
          <p:cNvPr id="4" name="Obrázek 3">
            <a:extLst>
              <a:ext uri="{FF2B5EF4-FFF2-40B4-BE49-F238E27FC236}">
                <a16:creationId xmlns:a16="http://schemas.microsoft.com/office/drawing/2014/main" id="{D0C509E9-4671-49CB-5B04-DECB9E9EA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49" y="136525"/>
            <a:ext cx="6352187" cy="3868539"/>
          </a:xfrm>
          <a:prstGeom prst="rect">
            <a:avLst/>
          </a:prstGeom>
        </p:spPr>
      </p:pic>
      <p:sp>
        <p:nvSpPr>
          <p:cNvPr id="5" name="TextovéPole 4">
            <a:extLst>
              <a:ext uri="{FF2B5EF4-FFF2-40B4-BE49-F238E27FC236}">
                <a16:creationId xmlns:a16="http://schemas.microsoft.com/office/drawing/2014/main" id="{2D451210-CBA8-B8FC-0A35-064AA07D4CCA}"/>
              </a:ext>
            </a:extLst>
          </p:cNvPr>
          <p:cNvSpPr txBox="1"/>
          <p:nvPr/>
        </p:nvSpPr>
        <p:spPr>
          <a:xfrm>
            <a:off x="551384" y="3922900"/>
            <a:ext cx="3384376" cy="646331"/>
          </a:xfrm>
          <a:prstGeom prst="rect">
            <a:avLst/>
          </a:prstGeom>
          <a:noFill/>
        </p:spPr>
        <p:txBody>
          <a:bodyPr wrap="square" rtlCol="0">
            <a:spAutoFit/>
          </a:bodyPr>
          <a:lstStyle/>
          <a:p>
            <a:pPr algn="l" rtl="0"/>
            <a:r>
              <a:rPr lang="cs-CZ" b="1" i="0" dirty="0">
                <a:solidFill>
                  <a:srgbClr val="0F0F0F"/>
                </a:solidFill>
                <a:effectLst/>
                <a:latin typeface="YouTube Sans"/>
              </a:rPr>
              <a:t>Vilkas kaip pavojus žmogui?</a:t>
            </a:r>
          </a:p>
          <a:p>
            <a:pPr algn="l" rtl="0"/>
            <a:endParaRPr lang="cs-CZ" dirty="0"/>
          </a:p>
        </p:txBody>
      </p:sp>
      <p:sp>
        <p:nvSpPr>
          <p:cNvPr id="6" name="TextovéPole 5">
            <a:extLst>
              <a:ext uri="{FF2B5EF4-FFF2-40B4-BE49-F238E27FC236}">
                <a16:creationId xmlns:a16="http://schemas.microsoft.com/office/drawing/2014/main" id="{1D8806F1-9221-3580-6D62-F93122AE7B4A}"/>
              </a:ext>
            </a:extLst>
          </p:cNvPr>
          <p:cNvSpPr txBox="1"/>
          <p:nvPr/>
        </p:nvSpPr>
        <p:spPr>
          <a:xfrm>
            <a:off x="6384032" y="128064"/>
            <a:ext cx="5807968" cy="4370427"/>
          </a:xfrm>
          <a:prstGeom prst="rect">
            <a:avLst/>
          </a:prstGeom>
          <a:noFill/>
        </p:spPr>
        <p:txBody>
          <a:bodyPr wrap="square" rtlCol="0">
            <a:spAutoFit/>
          </a:bodyPr>
          <a:lstStyle/>
          <a:p>
            <a:pPr algn="ctr" rtl="0"/>
            <a:r>
              <a:rPr lang="cs-CZ" b="0" i="0" dirty="0">
                <a:solidFill>
                  <a:srgbClr val="131313"/>
                </a:solidFill>
                <a:effectLst/>
                <a:latin typeface="Roboto" panose="02000000000000000000" pitchFamily="2" charset="0"/>
              </a:rPr>
              <a:t>Šveicarijos biologas ir ekologas</a:t>
            </a:r>
            <a:r>
              <a:rPr lang="cs-CZ" b="1" i="0" dirty="0">
                <a:solidFill>
                  <a:srgbClr val="5F6368"/>
                </a:solidFill>
                <a:effectLst/>
                <a:latin typeface="arial" panose="020B0604020202020204" pitchFamily="34" charset="0"/>
              </a:rPr>
              <a:t>Marcelis</a:t>
            </a:r>
            <a:r>
              <a:rPr lang="cs-CZ" b="1" i="0" dirty="0" err="1">
                <a:solidFill>
                  <a:srgbClr val="5F6368"/>
                </a:solidFill>
                <a:effectLst/>
                <a:latin typeface="arial" panose="020B0604020202020204" pitchFamily="34" charset="0"/>
              </a:rPr>
              <a:t>Züger</a:t>
            </a:r>
            <a:r>
              <a:rPr lang="cs-CZ" b="1" i="0" dirty="0">
                <a:solidFill>
                  <a:srgbClr val="5F6368"/>
                </a:solidFill>
                <a:effectLst/>
                <a:latin typeface="arial" panose="020B0604020202020204" pitchFamily="34" charset="0"/>
              </a:rPr>
              <a:t> </a:t>
            </a:r>
            <a:r>
              <a:rPr lang="cs-CZ" b="0" i="0" dirty="0">
                <a:solidFill>
                  <a:srgbClr val="131313"/>
                </a:solidFill>
                <a:effectLst/>
                <a:latin typeface="Roboto" panose="02000000000000000000" pitchFamily="2" charset="0"/>
              </a:rPr>
              <a:t>atidžiai seka įvykius, susijusius su vilkais, ir turi sprendimų pasiūlymų. Bandos apsauga neveikia pakankamai gerai. Anot jo, vilkas greitai mokosi ir artėja prie mūsų.</a:t>
            </a:r>
          </a:p>
          <a:p>
            <a:pPr algn="l" rtl="0"/>
            <a:endParaRPr lang="cs-CZ" dirty="0">
              <a:solidFill>
                <a:srgbClr val="131313"/>
              </a:solidFill>
              <a:latin typeface="Roboto" panose="02000000000000000000" pitchFamily="2" charset="0"/>
            </a:endParaRPr>
          </a:p>
          <a:p>
            <a:pPr algn="ctr" rtl="0"/>
            <a:r>
              <a:rPr lang="cs-CZ" sz="2300" b="1" i="0" dirty="0">
                <a:solidFill>
                  <a:srgbClr val="FF0000"/>
                </a:solidFill>
                <a:effectLst/>
                <a:latin typeface="Ubuntu" panose="020B0504030602030204" pitchFamily="34" charset="0"/>
              </a:rPr>
              <a:t>„Tai, kas šiandien vyksta Europoje, yra vadinamasis pripratimas“, – aiškina jis</a:t>
            </a:r>
            <a:r>
              <a:rPr lang="cs-CZ" sz="2300" b="1" i="0" dirty="0" err="1">
                <a:solidFill>
                  <a:srgbClr val="FF0000"/>
                </a:solidFill>
                <a:effectLst/>
                <a:latin typeface="Ubuntu" panose="020B0504030602030204" pitchFamily="34" charset="0"/>
              </a:rPr>
              <a:t>Züger</a:t>
            </a:r>
            <a:r>
              <a:rPr lang="cs-CZ" sz="2300" b="1" i="0" dirty="0">
                <a:solidFill>
                  <a:srgbClr val="FF0000"/>
                </a:solidFill>
                <a:effectLst/>
                <a:latin typeface="Ubuntu" panose="020B0504030602030204" pitchFamily="34" charset="0"/>
              </a:rPr>
              <a:t>pavojingas aktyvistų požiūris į vilkus.</a:t>
            </a:r>
          </a:p>
          <a:p>
            <a:pPr algn="ctr" rtl="0"/>
            <a:r>
              <a:rPr lang="cs-CZ" sz="2300" b="1" i="0" dirty="0">
                <a:solidFill>
                  <a:srgbClr val="FF0000"/>
                </a:solidFill>
                <a:effectLst/>
                <a:latin typeface="Ubuntu" panose="020B0504030602030204" pitchFamily="34" charset="0"/>
              </a:rPr>
              <a:t>„Natūralus vilkas tampa kultūriniu vilku, kuris neturi jokios priežasties likti už žmonių gyvenamosios vietos ribų. “</a:t>
            </a:r>
            <a:endParaRPr lang="cs-CZ" sz="2300" b="0" i="0" dirty="0">
              <a:solidFill>
                <a:srgbClr val="131313"/>
              </a:solidFill>
              <a:effectLst/>
              <a:latin typeface="Roboto" panose="02000000000000000000" pitchFamily="2" charset="0"/>
            </a:endParaRPr>
          </a:p>
          <a:p>
            <a:pPr algn="l" rtl="0"/>
            <a:r>
              <a:rPr lang="cs-CZ" b="0" i="0" dirty="0">
                <a:solidFill>
                  <a:srgbClr val="131313"/>
                </a:solidFill>
                <a:effectLst/>
                <a:latin typeface="Roboto" panose="02000000000000000000" pitchFamily="2" charset="0"/>
              </a:rPr>
              <a:t> </a:t>
            </a:r>
            <a:r>
              <a:rPr lang="cs-CZ" sz="900" b="1" i="0" dirty="0">
                <a:solidFill>
                  <a:schemeClr val="accent1">
                    <a:lumMod val="75000"/>
                  </a:schemeClr>
                </a:solidFill>
                <a:effectLst/>
                <a:latin typeface="Arial" panose="020B0604020202020204" pitchFamily="34" charset="0"/>
              </a:rPr>
              <a:t>Pripratimas</a:t>
            </a:r>
            <a:r>
              <a:rPr lang="cs-CZ" sz="900" b="0" i="0" dirty="0">
                <a:solidFill>
                  <a:schemeClr val="accent1">
                    <a:lumMod val="75000"/>
                  </a:schemeClr>
                </a:solidFill>
                <a:effectLst/>
                <a:latin typeface="Arial" panose="020B0604020202020204" pitchFamily="34" charset="0"/>
              </a:rPr>
              <a:t>yra paprasčiausias mokymosi tipas, tai reiškia, kad sumažėja atsakas į to paties dirgiklio kartojimą</a:t>
            </a:r>
            <a:endParaRPr lang="cs-CZ" sz="900" dirty="0">
              <a:solidFill>
                <a:schemeClr val="accent1">
                  <a:lumMod val="75000"/>
                </a:schemeClr>
              </a:solidFill>
            </a:endParaRPr>
          </a:p>
        </p:txBody>
      </p:sp>
      <p:sp>
        <p:nvSpPr>
          <p:cNvPr id="7" name="TextovéPole 6">
            <a:extLst>
              <a:ext uri="{FF2B5EF4-FFF2-40B4-BE49-F238E27FC236}">
                <a16:creationId xmlns:a16="http://schemas.microsoft.com/office/drawing/2014/main" id="{CABBCD1A-5972-38D4-4892-086F40DADD0C}"/>
              </a:ext>
            </a:extLst>
          </p:cNvPr>
          <p:cNvSpPr txBox="1"/>
          <p:nvPr/>
        </p:nvSpPr>
        <p:spPr>
          <a:xfrm>
            <a:off x="2063552" y="6305976"/>
            <a:ext cx="8496944" cy="830997"/>
          </a:xfrm>
          <a:prstGeom prst="rect">
            <a:avLst/>
          </a:prstGeom>
          <a:noFill/>
        </p:spPr>
        <p:txBody>
          <a:bodyPr wrap="square" rtlCol="0">
            <a:spAutoFit/>
          </a:bodyPr>
          <a:lstStyle/>
          <a:p>
            <a:pPr algn="l" rtl="0"/>
            <a:r>
              <a:rPr lang="cs-CZ" sz="800" dirty="0">
                <a:hlinkClick r:id="rId3"/>
              </a:rPr>
              <a:t>https://www.blick.ch/schweiz/graubuenden/nach-wolfs-vorfall-am-piz-beverin-warnt-biologe-marcel-zueger-wird-nichts-getan-sind-die-woelfe-bald-in- den-doerfern-id16797583.html</a:t>
            </a:r>
            <a:endParaRPr lang="cs-CZ" sz="800" dirty="0"/>
          </a:p>
          <a:p>
            <a:pPr algn="l" rtl="0"/>
            <a:r>
              <a:rPr lang="cs-CZ" sz="800" b="1" i="0" u="sng" dirty="0">
                <a:solidFill>
                  <a:srgbClr val="485D22"/>
                </a:solidFill>
                <a:effectLst/>
                <a:latin typeface="Ubuntu" panose="020B0504030602030204" pitchFamily="34" charset="0"/>
                <a:hlinkClick r:id="rId4"/>
              </a:rPr>
              <a:t>https://www.stgallerbauer.ch/tiere/wer-woelfe-will-muss-die-kosten-tragen/</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5"/>
              </a:rPr>
              <a:t>https://www.youtube.com/watch?v=NLmOv_AqGxI</a:t>
            </a:r>
            <a:r>
              <a:rPr lang="cs-CZ" sz="800" b="1" i="0" u="sng" dirty="0">
                <a:solidFill>
                  <a:srgbClr val="485D22"/>
                </a:solidFill>
                <a:effectLst/>
                <a:latin typeface="Ubuntu" panose="020B0504030602030204" pitchFamily="34" charset="0"/>
              </a:rPr>
              <a:t> </a:t>
            </a:r>
            <a:r>
              <a:rPr lang="cs-CZ" sz="800" b="1" i="0" u="sng" dirty="0">
                <a:solidFill>
                  <a:srgbClr val="485D22"/>
                </a:solidFill>
                <a:effectLst/>
                <a:latin typeface="Ubuntu" panose="020B0504030602030204" pitchFamily="34" charset="0"/>
                <a:hlinkClick r:id="rId6"/>
              </a:rPr>
              <a:t>https://cs.wikipedia.org/wiki/Pripratimas</a:t>
            </a:r>
            <a:endParaRPr lang="cs-CZ" sz="800" b="1" i="0" u="sng" dirty="0">
              <a:solidFill>
                <a:srgbClr val="485D22"/>
              </a:solidFill>
              <a:effectLst/>
              <a:latin typeface="Ubuntu" panose="020B0504030602030204" pitchFamily="34" charset="0"/>
            </a:endParaRPr>
          </a:p>
          <a:p>
            <a:pPr algn="l" rtl="0"/>
            <a:endParaRPr lang="cs-CZ" sz="800" b="1" u="sng" dirty="0">
              <a:solidFill>
                <a:srgbClr val="485D22"/>
              </a:solidFill>
              <a:latin typeface="Ubuntu" panose="020B0504030602030204" pitchFamily="34" charset="0"/>
            </a:endParaRPr>
          </a:p>
          <a:p>
            <a:pPr algn="l" rtl="0"/>
            <a:endParaRPr lang="cs-CZ" sz="800" b="1" i="0" u="sng" dirty="0">
              <a:solidFill>
                <a:srgbClr val="485D22"/>
              </a:solidFill>
              <a:effectLst/>
              <a:latin typeface="Ubuntu" panose="020B0504030602030204" pitchFamily="34" charset="0"/>
            </a:endParaRPr>
          </a:p>
          <a:p>
            <a:pPr algn="l" rtl="0"/>
            <a:endParaRPr lang="cs-CZ" sz="800" dirty="0"/>
          </a:p>
        </p:txBody>
      </p:sp>
      <p:sp>
        <p:nvSpPr>
          <p:cNvPr id="8" name="TextovéPole 7">
            <a:extLst>
              <a:ext uri="{FF2B5EF4-FFF2-40B4-BE49-F238E27FC236}">
                <a16:creationId xmlns:a16="http://schemas.microsoft.com/office/drawing/2014/main" id="{3F5168EF-0066-888C-F095-04DAE4B3AC4E}"/>
              </a:ext>
            </a:extLst>
          </p:cNvPr>
          <p:cNvSpPr txBox="1"/>
          <p:nvPr/>
        </p:nvSpPr>
        <p:spPr>
          <a:xfrm>
            <a:off x="47328" y="4372794"/>
            <a:ext cx="12097344" cy="1938992"/>
          </a:xfrm>
          <a:prstGeom prst="rect">
            <a:avLst/>
          </a:prstGeom>
          <a:noFill/>
        </p:spPr>
        <p:txBody>
          <a:bodyPr wrap="square" rtlCol="0">
            <a:spAutoFit/>
          </a:bodyPr>
          <a:lstStyle/>
          <a:p>
            <a:pPr algn="ctr" rtl="0"/>
            <a:r>
              <a:rPr lang="cs-CZ" sz="2400" b="0" i="0" dirty="0">
                <a:solidFill>
                  <a:srgbClr val="1F1F1F"/>
                </a:solidFill>
                <a:effectLst/>
                <a:latin typeface="Source Sans Pro" panose="020B0503030403020204" pitchFamily="34" charset="0"/>
              </a:rPr>
              <a:t>„Vilkų gauja yra kaip būrys paauglių, kaip jaunimo gauja dideliame mieste.</a:t>
            </a:r>
          </a:p>
          <a:p>
            <a:pPr algn="ctr" rtl="0"/>
            <a:r>
              <a:rPr lang="cs-CZ" sz="2400" b="0" i="0" dirty="0">
                <a:solidFill>
                  <a:srgbClr val="1F1F1F"/>
                </a:solidFill>
                <a:effectLst/>
                <a:latin typeface="Source Sans Pro" panose="020B0503030403020204" pitchFamily="34" charset="0"/>
              </a:rPr>
              <a:t>Jie išbando, ką gali sau leisti, ir kai nejaučia ribų, juda toliau.</a:t>
            </a:r>
          </a:p>
          <a:p>
            <a:pPr algn="ctr" rtl="0"/>
            <a:r>
              <a:rPr lang="cs-CZ" sz="2400" b="0" i="0" dirty="0">
                <a:solidFill>
                  <a:srgbClr val="1F1F1F"/>
                </a:solidFill>
                <a:effectLst/>
                <a:latin typeface="Source Sans Pro" panose="020B0503030403020204" pitchFamily="34" charset="0"/>
              </a:rPr>
              <a:t>Drovumas buvo vienintelis būdas išgyventi tūkstantmečius, kai jie buvo medžiojami.</a:t>
            </a:r>
          </a:p>
          <a:p>
            <a:pPr algn="ctr" rtl="0"/>
            <a:r>
              <a:rPr lang="cs-CZ" sz="2400" b="0" i="0" dirty="0">
                <a:solidFill>
                  <a:srgbClr val="1F1F1F"/>
                </a:solidFill>
                <a:effectLst/>
                <a:latin typeface="Source Sans Pro" panose="020B0503030403020204" pitchFamily="34" charset="0"/>
              </a:rPr>
              <a:t>Šiandien žmonių baimė nebėra privalumas.</a:t>
            </a:r>
          </a:p>
          <a:p>
            <a:pPr algn="ctr" rtl="0"/>
            <a:r>
              <a:rPr lang="cs-CZ" sz="2400" b="0" i="0" dirty="0">
                <a:solidFill>
                  <a:srgbClr val="1F1F1F"/>
                </a:solidFill>
                <a:effectLst/>
                <a:latin typeface="Source Sans Pro" panose="020B0503030403020204" pitchFamily="34" charset="0"/>
              </a:rPr>
              <a:t>Kita vertus. Mes mokome vilkus, kad pasaulis priklauso drąsiems“.</a:t>
            </a:r>
            <a:endParaRPr lang="cs-CZ" sz="2400" dirty="0"/>
          </a:p>
        </p:txBody>
      </p:sp>
    </p:spTree>
    <p:extLst>
      <p:ext uri="{BB962C8B-B14F-4D97-AF65-F5344CB8AC3E}">
        <p14:creationId xmlns:p14="http://schemas.microsoft.com/office/powerpoint/2010/main" val="1612721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D5C1AD5-C167-4DB2-8E01-4FF39EC67EFF}"/>
              </a:ext>
            </a:extLst>
          </p:cNvPr>
          <p:cNvSpPr>
            <a:spLocks noGrp="1"/>
          </p:cNvSpPr>
          <p:nvPr>
            <p:ph type="sldNum" sz="quarter" idx="12"/>
          </p:nvPr>
        </p:nvSpPr>
        <p:spPr/>
        <p:txBody>
          <a:bodyPr/>
          <a:lstStyle/>
          <a:p>
            <a:pPr algn="l" rtl="0"/>
            <a:fld id="{4FAB73BC-B049-4115-A692-8D63A059BFB8}" type="slidenum">
              <a:rPr lang="en-US" smtClean="0"/>
              <a:pPr algn="l" rtl="0"/>
              <a:t>35</a:t>
            </a:fld>
            <a:endParaRPr lang="en-US" dirty="0"/>
          </a:p>
        </p:txBody>
      </p:sp>
      <p:sp>
        <p:nvSpPr>
          <p:cNvPr id="3" name="TextovéPole 2">
            <a:extLst>
              <a:ext uri="{FF2B5EF4-FFF2-40B4-BE49-F238E27FC236}">
                <a16:creationId xmlns:a16="http://schemas.microsoft.com/office/drawing/2014/main" id="{CC481243-DF89-796A-FB37-86FFF17388A8}"/>
              </a:ext>
            </a:extLst>
          </p:cNvPr>
          <p:cNvSpPr txBox="1"/>
          <p:nvPr/>
        </p:nvSpPr>
        <p:spPr>
          <a:xfrm>
            <a:off x="191344" y="243512"/>
            <a:ext cx="12000656" cy="6494085"/>
          </a:xfrm>
          <a:prstGeom prst="rect">
            <a:avLst/>
          </a:prstGeom>
          <a:noFill/>
        </p:spPr>
        <p:txBody>
          <a:bodyPr wrap="square" rtlCol="0">
            <a:spAutoFit/>
          </a:bodyPr>
          <a:lstStyle/>
          <a:p>
            <a:pPr algn="ctr" rtl="0"/>
            <a:r>
              <a:rPr lang="cs-CZ" sz="3200" b="1" i="0" dirty="0">
                <a:solidFill>
                  <a:srgbClr val="FF0000"/>
                </a:solidFill>
                <a:effectLst/>
                <a:latin typeface="Source Sans Pro" panose="020B0503030403020204" pitchFamily="34" charset="0"/>
              </a:rPr>
              <a:t>NAUJIENOS nuo 2023-01-11</a:t>
            </a:r>
          </a:p>
          <a:p>
            <a:pPr algn="ctr" rtl="0"/>
            <a:r>
              <a:rPr lang="cs-CZ" sz="2400" b="1" i="0" dirty="0">
                <a:solidFill>
                  <a:srgbClr val="0070C0"/>
                </a:solidFill>
                <a:effectLst/>
                <a:latin typeface="Source Sans Pro" panose="020B0503030403020204" pitchFamily="34" charset="0"/>
              </a:rPr>
              <a:t>Šveicarijoje bus nušauta 70 procentų vilkų</a:t>
            </a:r>
          </a:p>
          <a:p>
            <a:pPr algn="ctr" rtl="0"/>
            <a:endParaRPr lang="cs-CZ" sz="2400" b="0" i="0" dirty="0">
              <a:solidFill>
                <a:srgbClr val="1F1F1F"/>
              </a:solidFill>
              <a:effectLst/>
              <a:latin typeface="Source Sans Pro" panose="020B0503030403020204" pitchFamily="34" charset="0"/>
            </a:endParaRPr>
          </a:p>
          <a:p>
            <a:pPr algn="ctr" rtl="0"/>
            <a:endParaRPr lang="cs-CZ" sz="2400" dirty="0">
              <a:solidFill>
                <a:srgbClr val="1F1F1F"/>
              </a:solidFill>
              <a:latin typeface="Source Sans Pro" panose="020B0503030403020204" pitchFamily="34" charset="0"/>
            </a:endParaRPr>
          </a:p>
          <a:p>
            <a:pPr algn="ctr" rtl="0"/>
            <a:r>
              <a:rPr lang="cs-CZ" sz="2400" b="0" i="0" dirty="0">
                <a:solidFill>
                  <a:srgbClr val="1F1F1F"/>
                </a:solidFill>
                <a:effectLst/>
                <a:latin typeface="Source Sans Pro" panose="020B0503030403020204" pitchFamily="34" charset="0"/>
              </a:rPr>
              <a:t>Federalinis aplinkos biuras (BAFU) nori panaikinti daugumą vilkų Šveicarijoje.</a:t>
            </a:r>
          </a:p>
          <a:p>
            <a:pPr algn="ctr" rtl="0"/>
            <a:endParaRPr lang="cs-CZ" sz="2400" b="0" i="0" dirty="0">
              <a:solidFill>
                <a:srgbClr val="1F1F1F"/>
              </a:solidFill>
              <a:effectLst/>
              <a:latin typeface="Source Sans Pro" panose="020B0503030403020204" pitchFamily="34" charset="0"/>
            </a:endParaRPr>
          </a:p>
          <a:p>
            <a:pPr algn="ctr" rtl="0"/>
            <a:r>
              <a:rPr lang="cs-CZ" sz="2400" b="0" i="0" dirty="0">
                <a:solidFill>
                  <a:srgbClr val="1F1F1F"/>
                </a:solidFill>
                <a:effectLst/>
                <a:latin typeface="Source Sans Pro" panose="020B0503030403020204" pitchFamily="34" charset="0"/>
              </a:rPr>
              <a:t>Visa federalinė taryba (</a:t>
            </a:r>
            <a:r>
              <a:rPr lang="cs-CZ" sz="2400" b="0" i="1" dirty="0" err="1">
                <a:solidFill>
                  <a:srgbClr val="202122"/>
                </a:solidFill>
                <a:effectLst/>
                <a:latin typeface="Arial" panose="020B0604020202020204" pitchFamily="34" charset="0"/>
              </a:rPr>
              <a:t>Bundesratas</a:t>
            </a:r>
            <a:r>
              <a:rPr lang="cs-CZ" sz="2400" b="0" i="1" dirty="0">
                <a:solidFill>
                  <a:srgbClr val="202122"/>
                </a:solidFill>
                <a:effectLst/>
                <a:latin typeface="Arial" panose="020B0604020202020204" pitchFamily="34" charset="0"/>
              </a:rPr>
              <a:t>-</a:t>
            </a:r>
            <a:r>
              <a:rPr lang="cs-CZ" sz="2400" b="0" i="0" dirty="0">
                <a:solidFill>
                  <a:srgbClr val="1F1F1F"/>
                </a:solidFill>
                <a:effectLst/>
                <a:latin typeface="Source Sans Pro" panose="020B0503030403020204" pitchFamily="34" charset="0"/>
              </a:rPr>
              <a:t>Šveicarijos Konfederacijos vyriausybė) 2023 m. lapkričio 1 d., trečiadienį, patvirtino Medžioklės įstatymo pataisą.</a:t>
            </a:r>
          </a:p>
          <a:p>
            <a:pPr algn="ctr" rtl="0"/>
            <a:r>
              <a:rPr lang="cs-CZ" sz="2400" b="0" i="0" dirty="0">
                <a:solidFill>
                  <a:srgbClr val="1F1F1F"/>
                </a:solidFill>
                <a:effectLst/>
                <a:latin typeface="Source Sans Pro" panose="020B0503030403020204" pitchFamily="34" charset="0"/>
              </a:rPr>
              <a:t>Dabar kantonai gali prevenciškai žudyti vilkus, kad išvengtų galimos žalos – ir ne tik po to, kai žala įvyko.</a:t>
            </a:r>
          </a:p>
          <a:p>
            <a:pPr algn="ctr" rtl="0"/>
            <a:endParaRPr lang="cs-CZ" sz="2400" dirty="0">
              <a:solidFill>
                <a:srgbClr val="1F1F1F"/>
              </a:solidFill>
              <a:latin typeface="Source Sans Pro" panose="020B0503030403020204" pitchFamily="34" charset="0"/>
            </a:endParaRPr>
          </a:p>
          <a:p>
            <a:pPr algn="ctr" rtl="0"/>
            <a:r>
              <a:rPr lang="cs-CZ" sz="2400" b="1" i="0" dirty="0">
                <a:solidFill>
                  <a:srgbClr val="FF0000"/>
                </a:solidFill>
                <a:effectLst/>
                <a:latin typeface="Source Sans Pro" panose="020B0503030403020204" pitchFamily="34" charset="0"/>
              </a:rPr>
              <a:t>Šveicarijoje 32 gaujose gali būti net 300 vilkų. Visi šie būriai, išskyrus 12, turi būti išnaikinti, o populiacija sumažinta 70 procentų – kaip atsargumo priemonė, kad nė vienas iš šių vilkų iš pradžių nežudytų gyvulių, pavyzdžiui, avių ar galvijų.</a:t>
            </a:r>
          </a:p>
          <a:p>
            <a:pPr algn="ctr" rtl="0"/>
            <a:endParaRPr lang="cs-CZ" sz="2400" b="1" i="0" dirty="0">
              <a:solidFill>
                <a:srgbClr val="FF0000"/>
              </a:solidFill>
              <a:effectLst/>
              <a:latin typeface="Source Sans Pro" panose="020B0503030403020204" pitchFamily="34" charset="0"/>
            </a:endParaRPr>
          </a:p>
          <a:p>
            <a:pPr algn="ctr" rtl="0"/>
            <a:r>
              <a:rPr lang="cs-CZ" sz="2400" dirty="0">
                <a:solidFill>
                  <a:srgbClr val="1F1F1F"/>
                </a:solidFill>
                <a:latin typeface="Source Sans Pro" panose="020B0503030403020204" pitchFamily="34" charset="0"/>
              </a:rPr>
              <a:t>P</a:t>
            </a:r>
            <a:r>
              <a:rPr lang="cs-CZ" sz="2400" b="0" i="0" dirty="0">
                <a:solidFill>
                  <a:srgbClr val="1F1F1F"/>
                </a:solidFill>
                <a:effectLst/>
                <a:latin typeface="Source Sans Pro" panose="020B0503030403020204" pitchFamily="34" charset="0"/>
              </a:rPr>
              <a:t>dėl griežtesnio reguliavimo vilkai vengs gyvulių ir žmonių gyvenviečių</a:t>
            </a:r>
            <a:endParaRPr lang="cs-CZ" sz="2400" dirty="0">
              <a:solidFill>
                <a:srgbClr val="1F1F1F"/>
              </a:solidFill>
              <a:latin typeface="Source Sans Pro" panose="020B0503030403020204" pitchFamily="34" charset="0"/>
            </a:endParaRPr>
          </a:p>
          <a:p>
            <a:pPr algn="ctr" rtl="0"/>
            <a:endParaRPr lang="cs-CZ" sz="2400" dirty="0"/>
          </a:p>
        </p:txBody>
      </p:sp>
      <p:sp>
        <p:nvSpPr>
          <p:cNvPr id="4" name="TextovéPole 3">
            <a:extLst>
              <a:ext uri="{FF2B5EF4-FFF2-40B4-BE49-F238E27FC236}">
                <a16:creationId xmlns:a16="http://schemas.microsoft.com/office/drawing/2014/main" id="{B740EBB5-6DA3-CBD4-78D6-9943E4D4AC8D}"/>
              </a:ext>
            </a:extLst>
          </p:cNvPr>
          <p:cNvSpPr txBox="1"/>
          <p:nvPr/>
        </p:nvSpPr>
        <p:spPr>
          <a:xfrm>
            <a:off x="3585345" y="6538912"/>
            <a:ext cx="10585176" cy="584775"/>
          </a:xfrm>
          <a:prstGeom prst="rect">
            <a:avLst/>
          </a:prstGeom>
          <a:noFill/>
        </p:spPr>
        <p:txBody>
          <a:bodyPr wrap="square" rtlCol="0">
            <a:spAutoFit/>
          </a:bodyPr>
          <a:lstStyle/>
          <a:p>
            <a:pPr algn="l" rtl="0"/>
            <a:r>
              <a:rPr lang="cs-CZ" sz="800" dirty="0">
                <a:hlinkClick r:id="rId2"/>
              </a:rPr>
              <a:t>https://www.blick.ch/politik/medienkonferenz-um-15-uhr-roesti-stellt-seine-wolfs-abschussplaene-vor-id19100803.html</a:t>
            </a:r>
            <a:endParaRPr lang="cs-CZ" sz="800" dirty="0"/>
          </a:p>
          <a:p>
            <a:pPr algn="l" rtl="0"/>
            <a:r>
              <a:rPr lang="cs-CZ" sz="800" dirty="0">
                <a:hlinkClick r:id="rId3"/>
              </a:rPr>
              <a:t>https://www.admin.ch/gov/de/start/dSearch/medienmitteilungen.msg-id-98407.html</a:t>
            </a:r>
            <a:endParaRPr lang="cs-CZ" sz="800" dirty="0"/>
          </a:p>
          <a:p>
            <a:pPr algn="l" rtl="0"/>
            <a:endParaRPr lang="cs-CZ" sz="800" dirty="0"/>
          </a:p>
          <a:p>
            <a:pPr algn="l" rtl="0"/>
            <a:endParaRPr lang="cs-CZ" sz="800" dirty="0"/>
          </a:p>
        </p:txBody>
      </p:sp>
      <p:pic>
        <p:nvPicPr>
          <p:cNvPr id="6" name="Obrázek 5">
            <a:extLst>
              <a:ext uri="{FF2B5EF4-FFF2-40B4-BE49-F238E27FC236}">
                <a16:creationId xmlns:a16="http://schemas.microsoft.com/office/drawing/2014/main" id="{2E15B5A5-3D2B-B98F-6A3F-DE14641D2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179015"/>
            <a:ext cx="2072144" cy="1653965"/>
          </a:xfrm>
          <a:prstGeom prst="rect">
            <a:avLst/>
          </a:prstGeom>
        </p:spPr>
      </p:pic>
      <p:pic>
        <p:nvPicPr>
          <p:cNvPr id="8" name="Obrázek 7">
            <a:extLst>
              <a:ext uri="{FF2B5EF4-FFF2-40B4-BE49-F238E27FC236}">
                <a16:creationId xmlns:a16="http://schemas.microsoft.com/office/drawing/2014/main" id="{2688F42A-A639-DBFF-10F5-278E36E6E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2395" y="179015"/>
            <a:ext cx="1639069" cy="1639069"/>
          </a:xfrm>
          <a:prstGeom prst="rect">
            <a:avLst/>
          </a:prstGeom>
        </p:spPr>
      </p:pic>
    </p:spTree>
    <p:extLst>
      <p:ext uri="{BB962C8B-B14F-4D97-AF65-F5344CB8AC3E}">
        <p14:creationId xmlns:p14="http://schemas.microsoft.com/office/powerpoint/2010/main" val="205032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AD09C-EBF4-4AF7-9665-A9A4B84E6FBA}"/>
              </a:ext>
            </a:extLst>
          </p:cNvPr>
          <p:cNvSpPr>
            <a:spLocks noGrp="1"/>
          </p:cNvSpPr>
          <p:nvPr>
            <p:ph type="title"/>
          </p:nvPr>
        </p:nvSpPr>
        <p:spPr>
          <a:xfrm>
            <a:off x="841130" y="150576"/>
            <a:ext cx="10515600" cy="1325563"/>
          </a:xfrm>
        </p:spPr>
        <p:txBody>
          <a:bodyPr>
            <a:normAutofit/>
          </a:bodyPr>
          <a:lstStyle/>
          <a:p>
            <a:pPr algn="ctr" rtl="0"/>
            <a:r>
              <a:rPr lang="cs-CZ" sz="4800" b="1" dirty="0"/>
              <a:t>Padėtis Prancūzijoje</a:t>
            </a:r>
          </a:p>
        </p:txBody>
      </p:sp>
      <p:sp>
        <p:nvSpPr>
          <p:cNvPr id="3" name="Zástupný obsah 2">
            <a:extLst>
              <a:ext uri="{FF2B5EF4-FFF2-40B4-BE49-F238E27FC236}">
                <a16:creationId xmlns:a16="http://schemas.microsoft.com/office/drawing/2014/main" id="{FF72BD2E-D324-4F11-A5E8-65B3BE28AF12}"/>
              </a:ext>
            </a:extLst>
          </p:cNvPr>
          <p:cNvSpPr>
            <a:spLocks noGrp="1"/>
          </p:cNvSpPr>
          <p:nvPr>
            <p:ph idx="1"/>
          </p:nvPr>
        </p:nvSpPr>
        <p:spPr>
          <a:xfrm>
            <a:off x="119336" y="1323386"/>
            <a:ext cx="11593288" cy="3240360"/>
          </a:xfrm>
        </p:spPr>
        <p:txBody>
          <a:bodyPr>
            <a:normAutofit fontScale="92500" lnSpcReduction="10000"/>
          </a:bodyPr>
          <a:lstStyle/>
          <a:p>
            <a:pPr algn="ctr" rtl="0">
              <a:buNone/>
            </a:pPr>
            <a:r>
              <a:rPr lang="cs-CZ" sz="3600" b="1" dirty="0">
                <a:solidFill>
                  <a:srgbClr val="FF0000"/>
                </a:solidFill>
              </a:rPr>
              <a:t> </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Tik 2022 metais Prancūzijoje kainuoja</a:t>
            </a:r>
            <a:r>
              <a:rPr lang="cs-CZ" sz="1800" kern="50" dirty="0">
                <a:latin typeface="Times New Roman" panose="02020603050405020304" pitchFamily="18" charset="0"/>
                <a:ea typeface="SimSun" panose="02010600030101010101" pitchFamily="2" charset="-122"/>
                <a:cs typeface="Mangal" panose="02040503050203030202" pitchFamily="18" charset="0"/>
              </a:rPr>
              <a:t>n</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eurų, o bandos apsauga siekė 44 mln</a:t>
            </a:r>
            <a:r>
              <a:rPr lang="cs-CZ" sz="1800" kern="50" dirty="0">
                <a:latin typeface="Times New Roman" panose="02020603050405020304" pitchFamily="18" charset="0"/>
                <a:ea typeface="SimSun" panose="02010600030101010101" pitchFamily="2" charset="-122"/>
                <a:cs typeface="Mangal" panose="02040503050203030202" pitchFamily="18" charset="0"/>
              </a:rPr>
              <a:t>,</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1 milijardas kronų)</a:t>
            </a:r>
            <a:r>
              <a:rPr lang="cs-CZ" sz="1800" kern="50" dirty="0">
                <a:latin typeface="Times New Roman" panose="02020603050405020304" pitchFamily="18" charset="0"/>
                <a:ea typeface="SimSun" panose="02010600030101010101" pitchFamily="2" charset="-122"/>
                <a:cs typeface="Mangal" panose="02040503050203030202" pitchFamily="18" charset="0"/>
              </a:rPr>
              <a:t>,</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80 %</a:t>
            </a:r>
            <a:r>
              <a:rPr lang="cs-CZ" sz="1800" kern="50" dirty="0">
                <a:latin typeface="Times New Roman" panose="02020603050405020304" pitchFamily="18" charset="0"/>
                <a:ea typeface="SimSun" panose="02010600030101010101" pitchFamily="2" charset="-122"/>
                <a:cs typeface="Mangal" panose="02040503050203030202" pitchFamily="18" charset="0"/>
              </a:rPr>
              <a:t>moka valstybė.</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Kompensacijos už vilkų nugaišusiais pripažintus gyvūnus 2022 metais valstybei atsiėjo apie 3,5 mln. eurų (90 mln. kronų).</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 </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2021 metais valstybė finansavo 5642 ganomuosius šunis (2020 metais jų buvo 4920).</a:t>
            </a:r>
          </a:p>
          <a:p>
            <a:pPr algn="ctr" rtl="0">
              <a:buNone/>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Nuo 2010 m. gyvulių augintojai sudaro „apsaugos sutartis“, finansuojamas iš valstybės ir vietos valdžios.</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2020 metais buvo sudaryta 2790 bandos apsaugos sutarčių.</a:t>
            </a:r>
          </a:p>
          <a:p>
            <a:pPr algn="ctr" rtl="0">
              <a:buNone/>
            </a:pPr>
            <a:endParaRPr lang="cs-CZ"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0" indent="0"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Tik 2018 metais bandas puolančių vilkų gynybinis šaudymas prisidėjo prie staigaus žalos padidėjimo sustabdymo.</a:t>
            </a:r>
          </a:p>
          <a:p>
            <a:pPr marL="0" indent="0" algn="ctr" rtl="0">
              <a:buNone/>
            </a:pPr>
            <a:r>
              <a:rPr lang="cs-CZ" sz="1800" kern="50" dirty="0">
                <a:latin typeface="Times New Roman" panose="02020603050405020304" pitchFamily="18" charset="0"/>
                <a:ea typeface="SimSun" panose="02010600030101010101" pitchFamily="2" charset="-122"/>
                <a:cs typeface="Mangal" panose="02040503050203030202" pitchFamily="18" charset="0"/>
              </a:rPr>
              <a:t>P</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2023 metais planuojama vilkų nušaudymo kvota yra</a:t>
            </a:r>
            <a:r>
              <a:rPr lang="cs-CZ" sz="1800" kern="50" dirty="0">
                <a:latin typeface="Times New Roman" panose="02020603050405020304" pitchFamily="18" charset="0"/>
                <a:ea typeface="SimSun" panose="02010600030101010101" pitchFamily="2" charset="-122"/>
                <a:cs typeface="Mangal" panose="02040503050203030202" pitchFamily="18" charset="0"/>
              </a:rPr>
              <a:t>209</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gabalus.</a:t>
            </a: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a:p>
            <a:pPr marL="0" indent="0" algn="l" rtl="0">
              <a:buNone/>
            </a:pPr>
            <a:endParaRPr lang="cs-CZ" sz="800" dirty="0">
              <a:hlinkClick r:id="" action="ppaction://noaction"/>
            </a:endParaRPr>
          </a:p>
        </p:txBody>
      </p:sp>
      <p:sp>
        <p:nvSpPr>
          <p:cNvPr id="7" name="Zástupný symbol pro číslo snímku 6">
            <a:extLst>
              <a:ext uri="{FF2B5EF4-FFF2-40B4-BE49-F238E27FC236}">
                <a16:creationId xmlns:a16="http://schemas.microsoft.com/office/drawing/2014/main" id="{13989C90-1E8F-4000-B8A7-61692F8F4511}"/>
              </a:ext>
            </a:extLst>
          </p:cNvPr>
          <p:cNvSpPr>
            <a:spLocks noGrp="1"/>
          </p:cNvSpPr>
          <p:nvPr>
            <p:ph type="sldNum" sz="quarter" idx="12"/>
          </p:nvPr>
        </p:nvSpPr>
        <p:spPr/>
        <p:txBody>
          <a:bodyPr/>
          <a:lstStyle/>
          <a:p>
            <a:pPr algn="l" rtl="0"/>
            <a:fld id="{20264769-77EF-4CD0-90DE-F7D7F2D423C4}" type="slidenum">
              <a:rPr lang="cs-CZ" smtClean="0"/>
              <a:pPr algn="l" rtl="0"/>
              <a:t>36</a:t>
            </a:fld>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270" y="204610"/>
            <a:ext cx="1732338" cy="1152793"/>
          </a:xfrm>
          <a:prstGeom prst="rect">
            <a:avLst/>
          </a:prstGeom>
        </p:spPr>
      </p:pic>
      <p:pic>
        <p:nvPicPr>
          <p:cNvPr id="1026" name="Picture 2" descr="Image result for Fr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0710" y="130834"/>
            <a:ext cx="1440160" cy="134530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descr="huge.3.18524.jpg"/>
          <p:cNvPicPr>
            <a:picLocks noChangeAspect="1"/>
          </p:cNvPicPr>
          <p:nvPr/>
        </p:nvPicPr>
        <p:blipFill>
          <a:blip r:embed="rId5" cstate="print"/>
          <a:stretch>
            <a:fillRect/>
          </a:stretch>
        </p:blipFill>
        <p:spPr>
          <a:xfrm>
            <a:off x="2591560" y="4730080"/>
            <a:ext cx="2137420" cy="2127920"/>
          </a:xfrm>
          <a:prstGeom prst="rect">
            <a:avLst/>
          </a:prstGeom>
        </p:spPr>
      </p:pic>
      <p:pic>
        <p:nvPicPr>
          <p:cNvPr id="10" name="Obrázek 9" descr="Obsah obrázku osoba, muž, držení  Popis byl vytvořen automaticky">
            <a:extLst>
              <a:ext uri="{FF2B5EF4-FFF2-40B4-BE49-F238E27FC236}">
                <a16:creationId xmlns:a16="http://schemas.microsoft.com/office/drawing/2014/main" id="{1619FD35-43BD-43A2-96AF-C78AEFE5BF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410" y="4709572"/>
            <a:ext cx="1616380" cy="2124454"/>
          </a:xfrm>
          <a:prstGeom prst="rect">
            <a:avLst/>
          </a:prstGeom>
        </p:spPr>
      </p:pic>
      <p:sp>
        <p:nvSpPr>
          <p:cNvPr id="4" name="TextovéPole 3">
            <a:extLst>
              <a:ext uri="{FF2B5EF4-FFF2-40B4-BE49-F238E27FC236}">
                <a16:creationId xmlns:a16="http://schemas.microsoft.com/office/drawing/2014/main" id="{18488759-EF4D-54E8-125F-76E62C6E8C98}"/>
              </a:ext>
            </a:extLst>
          </p:cNvPr>
          <p:cNvSpPr txBox="1"/>
          <p:nvPr/>
        </p:nvSpPr>
        <p:spPr>
          <a:xfrm>
            <a:off x="263352" y="5722539"/>
            <a:ext cx="1368152" cy="984885"/>
          </a:xfrm>
          <a:prstGeom prst="rect">
            <a:avLst/>
          </a:prstGeom>
          <a:noFill/>
        </p:spPr>
        <p:txBody>
          <a:bodyPr wrap="square" rtlCol="0">
            <a:spAutoFit/>
          </a:bodyPr>
          <a:lstStyle/>
          <a:p>
            <a:pPr algn="l" rtl="0"/>
            <a:r>
              <a:rPr lang="cs-CZ"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https://www.leseleveursfaceauxpredateurs.fr/wp-content/uploads/2023/07/Dossier-2022_Pastoralisme-en-danger-FNO-web.pdf</a:t>
            </a:r>
            <a:endParaRPr lang="cs-CZ" sz="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85408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D524CAE-9C3F-BC1E-5C32-17E48EAE6A0B}"/>
              </a:ext>
            </a:extLst>
          </p:cNvPr>
          <p:cNvSpPr>
            <a:spLocks noGrp="1"/>
          </p:cNvSpPr>
          <p:nvPr>
            <p:ph type="sldNum" sz="quarter" idx="12"/>
          </p:nvPr>
        </p:nvSpPr>
        <p:spPr/>
        <p:txBody>
          <a:bodyPr/>
          <a:lstStyle/>
          <a:p>
            <a:pPr algn="l" rtl="0"/>
            <a:fld id="{4FAB73BC-B049-4115-A692-8D63A059BFB8}" type="slidenum">
              <a:rPr lang="en-US" smtClean="0"/>
              <a:pPr algn="l" rtl="0"/>
              <a:t>37</a:t>
            </a:fld>
            <a:endParaRPr lang="en-US" dirty="0"/>
          </a:p>
        </p:txBody>
      </p:sp>
      <p:pic>
        <p:nvPicPr>
          <p:cNvPr id="4" name="Obrázek 3">
            <a:extLst>
              <a:ext uri="{FF2B5EF4-FFF2-40B4-BE49-F238E27FC236}">
                <a16:creationId xmlns:a16="http://schemas.microsoft.com/office/drawing/2014/main" id="{07EAD962-B2C0-A11E-1CA9-8D3F29E94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5807968" cy="3473592"/>
          </a:xfrm>
          <a:prstGeom prst="rect">
            <a:avLst/>
          </a:prstGeom>
        </p:spPr>
      </p:pic>
      <p:pic>
        <p:nvPicPr>
          <p:cNvPr id="6" name="Obrázek 5">
            <a:extLst>
              <a:ext uri="{FF2B5EF4-FFF2-40B4-BE49-F238E27FC236}">
                <a16:creationId xmlns:a16="http://schemas.microsoft.com/office/drawing/2014/main" id="{9C8FEA41-4B2A-F943-727C-553220DAE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858" y="260648"/>
            <a:ext cx="6335968" cy="2952328"/>
          </a:xfrm>
          <a:prstGeom prst="rect">
            <a:avLst/>
          </a:prstGeom>
        </p:spPr>
      </p:pic>
      <p:pic>
        <p:nvPicPr>
          <p:cNvPr id="8" name="Obrázek 7">
            <a:extLst>
              <a:ext uri="{FF2B5EF4-FFF2-40B4-BE49-F238E27FC236}">
                <a16:creationId xmlns:a16="http://schemas.microsoft.com/office/drawing/2014/main" id="{7B9C0AC1-F02E-B15E-5702-2C8829168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6858" y="3662232"/>
            <a:ext cx="6255806" cy="3061480"/>
          </a:xfrm>
          <a:prstGeom prst="rect">
            <a:avLst/>
          </a:prstGeom>
        </p:spPr>
      </p:pic>
      <p:sp>
        <p:nvSpPr>
          <p:cNvPr id="9" name="TextovéPole 8">
            <a:extLst>
              <a:ext uri="{FF2B5EF4-FFF2-40B4-BE49-F238E27FC236}">
                <a16:creationId xmlns:a16="http://schemas.microsoft.com/office/drawing/2014/main" id="{BBB4A2C9-C581-6D80-8708-5037B89C4BC2}"/>
              </a:ext>
            </a:extLst>
          </p:cNvPr>
          <p:cNvSpPr txBox="1"/>
          <p:nvPr/>
        </p:nvSpPr>
        <p:spPr>
          <a:xfrm>
            <a:off x="191344" y="6429087"/>
            <a:ext cx="4392488" cy="584775"/>
          </a:xfrm>
          <a:prstGeom prst="rect">
            <a:avLst/>
          </a:prstGeom>
          <a:noFill/>
        </p:spPr>
        <p:txBody>
          <a:bodyPr wrap="square" rtlCol="0">
            <a:spAutoFit/>
          </a:bodyPr>
          <a:lstStyle/>
          <a:p>
            <a:pPr algn="l" rtl="0"/>
            <a:r>
              <a:rPr lang="cs-CZ" sz="800" dirty="0">
                <a:hlinkClick r:id="rId5"/>
              </a:rPr>
              <a:t>https://www.youtube.com/watch?v=1siSZMJGMRs&amp;t=119s</a:t>
            </a:r>
            <a:endParaRPr lang="cs-CZ" sz="800" dirty="0"/>
          </a:p>
          <a:p>
            <a:pPr algn="l" rtl="0"/>
            <a:r>
              <a:rPr lang="cs-CZ" sz="800" dirty="0">
                <a:hlinkClick r:id="rId6"/>
              </a:rPr>
              <a:t>https://leloupdanslabergerie.fr/</a:t>
            </a:r>
            <a:endParaRPr lang="cs-CZ" sz="800" dirty="0"/>
          </a:p>
          <a:p>
            <a:pPr algn="l" rtl="0"/>
            <a:endParaRPr lang="cs-CZ" sz="800" dirty="0"/>
          </a:p>
          <a:p>
            <a:pPr algn="l" rtl="0"/>
            <a:endParaRPr lang="cs-CZ" sz="800" dirty="0"/>
          </a:p>
        </p:txBody>
      </p:sp>
      <p:sp>
        <p:nvSpPr>
          <p:cNvPr id="10" name="TextovéPole 9">
            <a:extLst>
              <a:ext uri="{FF2B5EF4-FFF2-40B4-BE49-F238E27FC236}">
                <a16:creationId xmlns:a16="http://schemas.microsoft.com/office/drawing/2014/main" id="{69E40935-FE4D-AAA4-9A72-490E642A4CFA}"/>
              </a:ext>
            </a:extLst>
          </p:cNvPr>
          <p:cNvSpPr txBox="1"/>
          <p:nvPr/>
        </p:nvSpPr>
        <p:spPr>
          <a:xfrm>
            <a:off x="119336" y="3782209"/>
            <a:ext cx="5616624" cy="2646878"/>
          </a:xfrm>
          <a:prstGeom prst="rect">
            <a:avLst/>
          </a:prstGeom>
          <a:noFill/>
        </p:spPr>
        <p:txBody>
          <a:bodyPr wrap="square" rtlCol="0">
            <a:spAutoFit/>
          </a:bodyPr>
          <a:lstStyle/>
          <a:p>
            <a:pPr algn="ctr" rtl="0"/>
            <a:r>
              <a:rPr lang="cs-CZ" dirty="0">
                <a:solidFill>
                  <a:srgbClr val="000000"/>
                </a:solidFill>
                <a:latin typeface="Open Sans" panose="020B0606030504020204" pitchFamily="34" charset="0"/>
              </a:rPr>
              <a:t>P</a:t>
            </a:r>
            <a:r>
              <a:rPr lang="cs-CZ" b="0" i="0" dirty="0">
                <a:solidFill>
                  <a:srgbClr val="000000"/>
                </a:solidFill>
                <a:effectLst/>
                <a:latin typeface="Open Sans" panose="020B0606030504020204" pitchFamily="34" charset="0"/>
              </a:rPr>
              <a:t>toli</a:t>
            </a:r>
            <a:r>
              <a:rPr lang="cs-CZ" b="1" i="0" dirty="0">
                <a:solidFill>
                  <a:srgbClr val="000000"/>
                </a:solidFill>
                <a:effectLst/>
                <a:latin typeface="Open Sans" panose="020B0606030504020204" pitchFamily="34" charset="0"/>
              </a:rPr>
              <a:t>OFB</a:t>
            </a:r>
            <a:r>
              <a:rPr lang="cs-CZ" b="0" i="0" dirty="0">
                <a:solidFill>
                  <a:srgbClr val="000000"/>
                </a:solidFill>
                <a:effectLst/>
                <a:latin typeface="Open Sans" panose="020B0606030504020204" pitchFamily="34" charset="0"/>
              </a:rPr>
              <a:t>(Prancūzijos biologinės įvairovės tarnyba) vilkai</a:t>
            </a:r>
            <a:r>
              <a:rPr lang="cs-CZ" b="1" i="0" dirty="0">
                <a:solidFill>
                  <a:srgbClr val="000000"/>
                </a:solidFill>
                <a:effectLst/>
                <a:latin typeface="Open Sans" panose="020B0606030504020204" pitchFamily="34" charset="0"/>
              </a:rPr>
              <a:t>kasmet jis nužudo apie 12 000 naminių gyvūnų</a:t>
            </a:r>
            <a:r>
              <a:rPr lang="cs-CZ" b="0" i="0" dirty="0">
                <a:solidFill>
                  <a:srgbClr val="000000"/>
                </a:solidFill>
                <a:effectLst/>
                <a:latin typeface="Open Sans" panose="020B0606030504020204" pitchFamily="34" charset="0"/>
              </a:rPr>
              <a:t>. Tai oficialūs skaičiai, bet toli nuo tikrovės.</a:t>
            </a:r>
          </a:p>
          <a:p>
            <a:pPr algn="ctr" rtl="0"/>
            <a:r>
              <a:rPr lang="cs-CZ" sz="2000" b="1" i="0" dirty="0">
                <a:solidFill>
                  <a:srgbClr val="FF0000"/>
                </a:solidFill>
                <a:effectLst/>
                <a:latin typeface="Open Sans" panose="020B0606030504020204" pitchFamily="34" charset="0"/>
              </a:rPr>
              <a:t>Tikras</a:t>
            </a:r>
            <a:r>
              <a:rPr lang="cs-CZ" sz="2000" b="0" i="0" dirty="0">
                <a:solidFill>
                  <a:srgbClr val="FF0000"/>
                </a:solidFill>
                <a:effectLst/>
                <a:latin typeface="Open Sans" panose="020B0606030504020204" pitchFamily="34" charset="0"/>
              </a:rPr>
              <a:t> </a:t>
            </a:r>
            <a:r>
              <a:rPr lang="cs-CZ" sz="2000" b="1" i="0" dirty="0">
                <a:solidFill>
                  <a:srgbClr val="FF0000"/>
                </a:solidFill>
                <a:effectLst/>
                <a:latin typeface="Open Sans" panose="020B0606030504020204" pitchFamily="34" charset="0"/>
              </a:rPr>
              <a:t>aukų skaičius siekia apie 18 000 gyvūnų</a:t>
            </a:r>
            <a:r>
              <a:rPr lang="cs-CZ" b="1" i="0" dirty="0">
                <a:solidFill>
                  <a:srgbClr val="000000"/>
                </a:solidFill>
                <a:effectLst/>
                <a:latin typeface="Open Sans" panose="020B0606030504020204" pitchFamily="34" charset="0"/>
              </a:rPr>
              <a:t>.</a:t>
            </a:r>
            <a:r>
              <a:rPr lang="cs-CZ" b="0" i="0" dirty="0">
                <a:solidFill>
                  <a:srgbClr val="000000"/>
                </a:solidFill>
                <a:effectLst/>
                <a:latin typeface="Open Sans" panose="020B0606030504020204" pitchFamily="34" charset="0"/>
              </a:rPr>
              <a:t> </a:t>
            </a:r>
          </a:p>
          <a:p>
            <a:pPr algn="ctr" rtl="0"/>
            <a:r>
              <a:rPr lang="cs-CZ" b="0" i="0" dirty="0">
                <a:solidFill>
                  <a:srgbClr val="000000"/>
                </a:solidFill>
                <a:effectLst/>
                <a:latin typeface="Open Sans" panose="020B0606030504020204" pitchFamily="34" charset="0"/>
              </a:rPr>
              <a:t>Visuotinai pripažįstama, kad už kiekvienus du nužudytus gyvūnus prarandamas trečdalis, bet neskaičiuojamas ir kompensuojamas</a:t>
            </a:r>
            <a:endParaRPr lang="cs-CZ" dirty="0"/>
          </a:p>
        </p:txBody>
      </p:sp>
    </p:spTree>
    <p:extLst>
      <p:ext uri="{BB962C8B-B14F-4D97-AF65-F5344CB8AC3E}">
        <p14:creationId xmlns:p14="http://schemas.microsoft.com/office/powerpoint/2010/main" val="2826257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1D03B05-472E-5D74-2B36-A78304089482}"/>
              </a:ext>
            </a:extLst>
          </p:cNvPr>
          <p:cNvSpPr>
            <a:spLocks noGrp="1"/>
          </p:cNvSpPr>
          <p:nvPr>
            <p:ph type="sldNum" sz="quarter" idx="12"/>
          </p:nvPr>
        </p:nvSpPr>
        <p:spPr/>
        <p:txBody>
          <a:bodyPr/>
          <a:lstStyle/>
          <a:p>
            <a:pPr algn="l" rtl="0"/>
            <a:fld id="{4FAB73BC-B049-4115-A692-8D63A059BFB8}" type="slidenum">
              <a:rPr lang="en-US" smtClean="0"/>
              <a:pPr algn="l" rtl="0"/>
              <a:t>38</a:t>
            </a:fld>
            <a:endParaRPr lang="en-US" dirty="0"/>
          </a:p>
        </p:txBody>
      </p:sp>
      <p:pic>
        <p:nvPicPr>
          <p:cNvPr id="4" name="Obrázek 3">
            <a:extLst>
              <a:ext uri="{FF2B5EF4-FFF2-40B4-BE49-F238E27FC236}">
                <a16:creationId xmlns:a16="http://schemas.microsoft.com/office/drawing/2014/main" id="{B6FEC7E4-CB56-2A7C-7E92-B41AA1C0F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824" y="1231744"/>
            <a:ext cx="7220525" cy="4094112"/>
          </a:xfrm>
          <a:prstGeom prst="rect">
            <a:avLst/>
          </a:prstGeom>
        </p:spPr>
      </p:pic>
      <p:cxnSp>
        <p:nvCxnSpPr>
          <p:cNvPr id="6" name="Přímá spojnice se šipkou 5">
            <a:extLst>
              <a:ext uri="{FF2B5EF4-FFF2-40B4-BE49-F238E27FC236}">
                <a16:creationId xmlns:a16="http://schemas.microsoft.com/office/drawing/2014/main" id="{96870EE1-D705-AA6A-59E5-892BEB8A5580}"/>
              </a:ext>
            </a:extLst>
          </p:cNvPr>
          <p:cNvCxnSpPr>
            <a:cxnSpLocks/>
          </p:cNvCxnSpPr>
          <p:nvPr/>
        </p:nvCxnSpPr>
        <p:spPr>
          <a:xfrm>
            <a:off x="3071664" y="1825530"/>
            <a:ext cx="1800200"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46DB7A10-4FC1-772F-4BA0-8A51287A790D}"/>
              </a:ext>
            </a:extLst>
          </p:cNvPr>
          <p:cNvCxnSpPr/>
          <p:nvPr/>
        </p:nvCxnSpPr>
        <p:spPr>
          <a:xfrm>
            <a:off x="2927648" y="3409887"/>
            <a:ext cx="2088232"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21B80BE6-DD63-112E-4C20-42219411DE39}"/>
              </a:ext>
            </a:extLst>
          </p:cNvPr>
          <p:cNvCxnSpPr/>
          <p:nvPr/>
        </p:nvCxnSpPr>
        <p:spPr>
          <a:xfrm>
            <a:off x="2927648" y="3893366"/>
            <a:ext cx="2088232"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71A1C7FF-2FF2-D910-99EE-9F25369C7029}"/>
              </a:ext>
            </a:extLst>
          </p:cNvPr>
          <p:cNvSpPr txBox="1"/>
          <p:nvPr/>
        </p:nvSpPr>
        <p:spPr>
          <a:xfrm>
            <a:off x="1631504" y="1556792"/>
            <a:ext cx="1728192" cy="2585323"/>
          </a:xfrm>
          <a:prstGeom prst="rect">
            <a:avLst/>
          </a:prstGeom>
          <a:noFill/>
        </p:spPr>
        <p:txBody>
          <a:bodyPr wrap="square" rtlCol="0">
            <a:spAutoFit/>
          </a:bodyPr>
          <a:lstStyle/>
          <a:p>
            <a:pPr algn="l" rtl="0"/>
            <a:r>
              <a:rPr lang="cs-CZ" dirty="0"/>
              <a:t>Žemės ūkio departamentas</a:t>
            </a:r>
          </a:p>
          <a:p>
            <a:pPr algn="l" rtl="0"/>
            <a:endParaRPr lang="cs-CZ" dirty="0"/>
          </a:p>
          <a:p>
            <a:pPr algn="l" rtl="0"/>
            <a:endParaRPr lang="cs-CZ" dirty="0"/>
          </a:p>
          <a:p>
            <a:pPr algn="l" rtl="0"/>
            <a:endParaRPr lang="cs-CZ" dirty="0"/>
          </a:p>
          <a:p>
            <a:pPr algn="l" rtl="0"/>
            <a:endParaRPr lang="cs-CZ" dirty="0"/>
          </a:p>
          <a:p>
            <a:pPr algn="l" rtl="0"/>
            <a:r>
              <a:rPr lang="cs-CZ" dirty="0"/>
              <a:t>Veisėjai</a:t>
            </a:r>
          </a:p>
          <a:p>
            <a:pPr algn="l" rtl="0"/>
            <a:endParaRPr lang="cs-CZ" dirty="0"/>
          </a:p>
          <a:p>
            <a:pPr algn="l" rtl="0"/>
            <a:r>
              <a:rPr lang="cs-CZ" dirty="0"/>
              <a:t>Kompensacija</a:t>
            </a:r>
          </a:p>
        </p:txBody>
      </p:sp>
      <p:cxnSp>
        <p:nvCxnSpPr>
          <p:cNvPr id="16" name="Přímá spojnice se šipkou 15">
            <a:extLst>
              <a:ext uri="{FF2B5EF4-FFF2-40B4-BE49-F238E27FC236}">
                <a16:creationId xmlns:a16="http://schemas.microsoft.com/office/drawing/2014/main" id="{E2543819-152A-27C1-F825-F5CB51BC6248}"/>
              </a:ext>
            </a:extLst>
          </p:cNvPr>
          <p:cNvCxnSpPr/>
          <p:nvPr/>
        </p:nvCxnSpPr>
        <p:spPr>
          <a:xfrm flipH="1">
            <a:off x="2783632" y="4142115"/>
            <a:ext cx="2088232" cy="511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AE1D6250-2BF6-42DC-FC37-FEE51D865F06}"/>
              </a:ext>
            </a:extLst>
          </p:cNvPr>
          <p:cNvSpPr txBox="1"/>
          <p:nvPr/>
        </p:nvSpPr>
        <p:spPr>
          <a:xfrm>
            <a:off x="137020" y="4653136"/>
            <a:ext cx="4234185" cy="2062103"/>
          </a:xfrm>
          <a:prstGeom prst="rect">
            <a:avLst/>
          </a:prstGeom>
          <a:noFill/>
        </p:spPr>
        <p:txBody>
          <a:bodyPr wrap="square" rtlCol="0">
            <a:spAutoFit/>
          </a:bodyPr>
          <a:lstStyle/>
          <a:p>
            <a:pPr algn="ctr" rtl="0"/>
            <a:r>
              <a:rPr lang="cs-CZ" sz="3200" b="1" dirty="0">
                <a:solidFill>
                  <a:srgbClr val="FF0000"/>
                </a:solidFill>
              </a:rPr>
              <a:t>Kiekvienas vilkas Prancūzijai kainavo 1 600 000 CZK tiesioginių išlaidų 2020 m.</a:t>
            </a:r>
          </a:p>
        </p:txBody>
      </p:sp>
    </p:spTree>
    <p:extLst>
      <p:ext uri="{BB962C8B-B14F-4D97-AF65-F5344CB8AC3E}">
        <p14:creationId xmlns:p14="http://schemas.microsoft.com/office/powerpoint/2010/main" val="2419064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E7D3CAB-F744-419C-8346-A57E67487AC7}"/>
              </a:ext>
            </a:extLst>
          </p:cNvPr>
          <p:cNvSpPr>
            <a:spLocks noGrp="1"/>
          </p:cNvSpPr>
          <p:nvPr>
            <p:ph type="sldNum" sz="quarter" idx="12"/>
          </p:nvPr>
        </p:nvSpPr>
        <p:spPr/>
        <p:txBody>
          <a:bodyPr/>
          <a:lstStyle/>
          <a:p>
            <a:pPr algn="l" rtl="0"/>
            <a:fld id="{4FAB73BC-B049-4115-A692-8D63A059BFB8}" type="slidenum">
              <a:rPr lang="en-US" smtClean="0"/>
              <a:pPr algn="l" rtl="0"/>
              <a:t>39</a:t>
            </a:fld>
            <a:endParaRPr lang="en-US" dirty="0"/>
          </a:p>
        </p:txBody>
      </p:sp>
      <p:pic>
        <p:nvPicPr>
          <p:cNvPr id="4" name="Obrázek 3">
            <a:extLst>
              <a:ext uri="{FF2B5EF4-FFF2-40B4-BE49-F238E27FC236}">
                <a16:creationId xmlns:a16="http://schemas.microsoft.com/office/drawing/2014/main" id="{6AE4D0BE-F3CB-42E1-A73E-8F424349D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895" y="0"/>
            <a:ext cx="10172210" cy="6858000"/>
          </a:xfrm>
          <a:prstGeom prst="rect">
            <a:avLst/>
          </a:prstGeom>
        </p:spPr>
      </p:pic>
    </p:spTree>
    <p:extLst>
      <p:ext uri="{BB962C8B-B14F-4D97-AF65-F5344CB8AC3E}">
        <p14:creationId xmlns:p14="http://schemas.microsoft.com/office/powerpoint/2010/main" val="275191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B473BE4-925E-666E-3C2B-C0FD58FE4C82}"/>
              </a:ext>
            </a:extLst>
          </p:cNvPr>
          <p:cNvSpPr>
            <a:spLocks noGrp="1"/>
          </p:cNvSpPr>
          <p:nvPr>
            <p:ph type="sldNum" sz="quarter" idx="12"/>
          </p:nvPr>
        </p:nvSpPr>
        <p:spPr/>
        <p:txBody>
          <a:bodyPr/>
          <a:lstStyle/>
          <a:p>
            <a:fld id="{4FAB73BC-B049-4115-A692-8D63A059BFB8}" type="slidenum">
              <a:rPr lang="en-US" smtClean="0"/>
              <a:pPr algn="l" rtl="0"/>
              <a:t>4</a:t>
            </a:fld>
            <a:endParaRPr lang="en-US" dirty="0"/>
          </a:p>
        </p:txBody>
      </p:sp>
      <p:pic>
        <p:nvPicPr>
          <p:cNvPr id="4" name="Obrázek 3">
            <a:extLst>
              <a:ext uri="{FF2B5EF4-FFF2-40B4-BE49-F238E27FC236}">
                <a16:creationId xmlns:a16="http://schemas.microsoft.com/office/drawing/2014/main" id="{4475BD0E-1315-13D0-C1E8-CF21558DC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12" y="30208"/>
            <a:ext cx="4091947" cy="3068960"/>
          </a:xfrm>
          <a:prstGeom prst="rect">
            <a:avLst/>
          </a:prstGeom>
        </p:spPr>
      </p:pic>
      <p:pic>
        <p:nvPicPr>
          <p:cNvPr id="6" name="Obrázek 5">
            <a:extLst>
              <a:ext uri="{FF2B5EF4-FFF2-40B4-BE49-F238E27FC236}">
                <a16:creationId xmlns:a16="http://schemas.microsoft.com/office/drawing/2014/main" id="{C368A338-A16B-7A0E-BD33-AC7E82587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08" y="3114904"/>
            <a:ext cx="4086267" cy="2952328"/>
          </a:xfrm>
          <a:prstGeom prst="rect">
            <a:avLst/>
          </a:prstGeom>
        </p:spPr>
      </p:pic>
      <p:sp>
        <p:nvSpPr>
          <p:cNvPr id="7" name="TextovéPole 6">
            <a:extLst>
              <a:ext uri="{FF2B5EF4-FFF2-40B4-BE49-F238E27FC236}">
                <a16:creationId xmlns:a16="http://schemas.microsoft.com/office/drawing/2014/main" id="{F077FD40-9390-2FBF-2F23-62B2031172D0}"/>
              </a:ext>
            </a:extLst>
          </p:cNvPr>
          <p:cNvSpPr txBox="1"/>
          <p:nvPr/>
        </p:nvSpPr>
        <p:spPr>
          <a:xfrm>
            <a:off x="-55127" y="6067232"/>
            <a:ext cx="4564136" cy="646331"/>
          </a:xfrm>
          <a:prstGeom prst="rect">
            <a:avLst/>
          </a:prstGeom>
          <a:noFill/>
        </p:spPr>
        <p:txBody>
          <a:bodyPr wrap="square" rtlCol="0">
            <a:spAutoFit/>
          </a:bodyPr>
          <a:lstStyle/>
          <a:p>
            <a:pPr algn="ctr" rtl="0"/>
            <a:r>
              <a:rPr lang="cs-CZ" b="0" i="0" dirty="0" err="1">
                <a:solidFill>
                  <a:srgbClr val="000000"/>
                </a:solidFill>
                <a:effectLst/>
                <a:latin typeface="arial" panose="020B0604020202020204" pitchFamily="34" charset="0"/>
              </a:rPr>
              <a:t>Mélanie</a:t>
            </a:r>
            <a:r>
              <a:rPr lang="cs-CZ" b="0" i="0" dirty="0">
                <a:solidFill>
                  <a:srgbClr val="000000"/>
                </a:solidFill>
                <a:effectLst/>
                <a:latin typeface="arial" panose="020B0604020202020204" pitchFamily="34" charset="0"/>
              </a:rPr>
              <a:t> Brunet</a:t>
            </a:r>
          </a:p>
          <a:p>
            <a:pPr algn="ctr" rtl="0"/>
            <a:r>
              <a:rPr lang="cs-CZ" b="0" i="0" dirty="0">
                <a:solidFill>
                  <a:srgbClr val="000000"/>
                </a:solidFill>
                <a:effectLst/>
                <a:latin typeface="arial" panose="020B0604020202020204" pitchFamily="34" charset="0"/>
              </a:rPr>
              <a:t>Ganyklų ir biologinės įvairovės asociacija</a:t>
            </a:r>
            <a:endParaRPr lang="cs-CZ" dirty="0"/>
          </a:p>
        </p:txBody>
      </p:sp>
      <p:pic>
        <p:nvPicPr>
          <p:cNvPr id="9" name="Obrázek 8">
            <a:extLst>
              <a:ext uri="{FF2B5EF4-FFF2-40B4-BE49-F238E27FC236}">
                <a16:creationId xmlns:a16="http://schemas.microsoft.com/office/drawing/2014/main" id="{B115114C-1835-076B-C2F6-BBCEB3EE8F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848" y="188640"/>
            <a:ext cx="2495766" cy="3120660"/>
          </a:xfrm>
          <a:prstGeom prst="rect">
            <a:avLst/>
          </a:prstGeom>
        </p:spPr>
      </p:pic>
      <p:pic>
        <p:nvPicPr>
          <p:cNvPr id="11" name="Obrázek 10">
            <a:extLst>
              <a:ext uri="{FF2B5EF4-FFF2-40B4-BE49-F238E27FC236}">
                <a16:creationId xmlns:a16="http://schemas.microsoft.com/office/drawing/2014/main" id="{54E9D950-0AE9-6014-224D-6EE0AA1B3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5429" y="188641"/>
            <a:ext cx="2556827" cy="3120660"/>
          </a:xfrm>
          <a:prstGeom prst="rect">
            <a:avLst/>
          </a:prstGeom>
        </p:spPr>
      </p:pic>
      <p:pic>
        <p:nvPicPr>
          <p:cNvPr id="13" name="Obrázek 12">
            <a:extLst>
              <a:ext uri="{FF2B5EF4-FFF2-40B4-BE49-F238E27FC236}">
                <a16:creationId xmlns:a16="http://schemas.microsoft.com/office/drawing/2014/main" id="{D313031A-A651-C928-421B-1DB6E9ACAE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8823" y="360697"/>
            <a:ext cx="2389465" cy="2992379"/>
          </a:xfrm>
          <a:prstGeom prst="rect">
            <a:avLst/>
          </a:prstGeom>
        </p:spPr>
      </p:pic>
      <p:pic>
        <p:nvPicPr>
          <p:cNvPr id="15" name="Obrázek 14">
            <a:extLst>
              <a:ext uri="{FF2B5EF4-FFF2-40B4-BE49-F238E27FC236}">
                <a16:creationId xmlns:a16="http://schemas.microsoft.com/office/drawing/2014/main" id="{437095F2-5347-45FD-3B3C-ECC58A4C89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8554" y="3607542"/>
            <a:ext cx="2146904" cy="2713448"/>
          </a:xfrm>
          <a:prstGeom prst="rect">
            <a:avLst/>
          </a:prstGeom>
        </p:spPr>
      </p:pic>
      <p:pic>
        <p:nvPicPr>
          <p:cNvPr id="17" name="Obrázek 16">
            <a:extLst>
              <a:ext uri="{FF2B5EF4-FFF2-40B4-BE49-F238E27FC236}">
                <a16:creationId xmlns:a16="http://schemas.microsoft.com/office/drawing/2014/main" id="{92C4DAAA-A935-B0C4-2283-463DDCE167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5812" y="3508423"/>
            <a:ext cx="2303011" cy="2891990"/>
          </a:xfrm>
          <a:prstGeom prst="rect">
            <a:avLst/>
          </a:prstGeom>
        </p:spPr>
      </p:pic>
      <p:pic>
        <p:nvPicPr>
          <p:cNvPr id="19" name="Obrázek 18">
            <a:extLst>
              <a:ext uri="{FF2B5EF4-FFF2-40B4-BE49-F238E27FC236}">
                <a16:creationId xmlns:a16="http://schemas.microsoft.com/office/drawing/2014/main" id="{85D75A43-22A6-16FE-2FD8-9E9F5EA715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1378" y="3504925"/>
            <a:ext cx="2544353" cy="3188294"/>
          </a:xfrm>
          <a:prstGeom prst="rect">
            <a:avLst/>
          </a:prstGeom>
        </p:spPr>
      </p:pic>
      <p:sp>
        <p:nvSpPr>
          <p:cNvPr id="20" name="TextovéPole 19">
            <a:extLst>
              <a:ext uri="{FF2B5EF4-FFF2-40B4-BE49-F238E27FC236}">
                <a16:creationId xmlns:a16="http://schemas.microsoft.com/office/drawing/2014/main" id="{129AFD1D-BC67-3BD2-2B15-7211EAF2D5DA}"/>
              </a:ext>
            </a:extLst>
          </p:cNvPr>
          <p:cNvSpPr txBox="1"/>
          <p:nvPr/>
        </p:nvSpPr>
        <p:spPr>
          <a:xfrm>
            <a:off x="9362532" y="5019975"/>
            <a:ext cx="2743199" cy="1477328"/>
          </a:xfrm>
          <a:prstGeom prst="rect">
            <a:avLst/>
          </a:prstGeom>
          <a:noFill/>
        </p:spPr>
        <p:txBody>
          <a:bodyPr wrap="square" rtlCol="0">
            <a:spAutoFit/>
          </a:bodyPr>
          <a:lstStyle/>
          <a:p>
            <a:pPr algn="ctr" rtl="0"/>
            <a:r>
              <a:rPr lang="cs-CZ" dirty="0"/>
              <a:t>Galutinį pareiškimą pasirašė 45 organizacijų visoje Europoje atstovai, o jam pritarė Europos Parlamento nariai.</a:t>
            </a:r>
          </a:p>
        </p:txBody>
      </p:sp>
    </p:spTree>
    <p:extLst>
      <p:ext uri="{BB962C8B-B14F-4D97-AF65-F5344CB8AC3E}">
        <p14:creationId xmlns:p14="http://schemas.microsoft.com/office/powerpoint/2010/main" val="3941874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8022A6D-F6C8-43BC-9236-FBEE31D87DD3}"/>
              </a:ext>
            </a:extLst>
          </p:cNvPr>
          <p:cNvSpPr>
            <a:spLocks noGrp="1"/>
          </p:cNvSpPr>
          <p:nvPr>
            <p:ph type="sldNum" sz="quarter" idx="12"/>
          </p:nvPr>
        </p:nvSpPr>
        <p:spPr/>
        <p:txBody>
          <a:bodyPr/>
          <a:lstStyle/>
          <a:p>
            <a:pPr algn="l" rtl="0"/>
            <a:fld id="{4FAB73BC-B049-4115-A692-8D63A059BFB8}" type="slidenum">
              <a:rPr lang="en-US" smtClean="0"/>
              <a:pPr algn="l" rtl="0"/>
              <a:t>40</a:t>
            </a:fld>
            <a:endParaRPr lang="en-US" dirty="0"/>
          </a:p>
        </p:txBody>
      </p:sp>
      <p:pic>
        <p:nvPicPr>
          <p:cNvPr id="4" name="Obrázek 3">
            <a:extLst>
              <a:ext uri="{FF2B5EF4-FFF2-40B4-BE49-F238E27FC236}">
                <a16:creationId xmlns:a16="http://schemas.microsoft.com/office/drawing/2014/main" id="{E602E1E0-7756-4377-AEFB-54E73B361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236" y="0"/>
            <a:ext cx="10192570" cy="6858000"/>
          </a:xfrm>
          <a:prstGeom prst="rect">
            <a:avLst/>
          </a:prstGeom>
        </p:spPr>
      </p:pic>
      <p:sp>
        <p:nvSpPr>
          <p:cNvPr id="3" name="TextovéPole 2">
            <a:extLst>
              <a:ext uri="{FF2B5EF4-FFF2-40B4-BE49-F238E27FC236}">
                <a16:creationId xmlns:a16="http://schemas.microsoft.com/office/drawing/2014/main" id="{9DA9D1A4-D321-48E7-96EF-42262C9D2AF0}"/>
              </a:ext>
            </a:extLst>
          </p:cNvPr>
          <p:cNvSpPr txBox="1"/>
          <p:nvPr/>
        </p:nvSpPr>
        <p:spPr>
          <a:xfrm>
            <a:off x="26194" y="288081"/>
            <a:ext cx="2109366" cy="4001095"/>
          </a:xfrm>
          <a:prstGeom prst="rect">
            <a:avLst/>
          </a:prstGeom>
          <a:noFill/>
        </p:spPr>
        <p:txBody>
          <a:bodyPr wrap="square" rtlCol="0">
            <a:spAutoFit/>
          </a:bodyPr>
          <a:lstStyle/>
          <a:p>
            <a:pPr algn="ctr" rtl="0"/>
            <a:r>
              <a:rPr lang="cs-CZ" sz="800" b="0" i="0" dirty="0">
                <a:solidFill>
                  <a:srgbClr val="000000"/>
                </a:solidFill>
                <a:effectLst/>
                <a:latin typeface="Dosis" panose="020B0604020202020204" pitchFamily="2" charset="-18"/>
              </a:rPr>
              <a:t>2021 m. rugpjūčio 29 d. Šveicarijoje vyko tarptautinė konferencija apie gyvulių ir vilkų ganymą.</a:t>
            </a:r>
            <a:r>
              <a:rPr lang="cs-CZ" sz="800" b="0" i="1" dirty="0">
                <a:solidFill>
                  <a:srgbClr val="000000"/>
                </a:solidFill>
                <a:effectLst/>
                <a:latin typeface="Dosis" panose="020B0604020202020204" pitchFamily="2" charset="-18"/>
              </a:rPr>
              <a:t>„Vilkas</a:t>
            </a:r>
            <a:r>
              <a:rPr lang="cs-CZ" sz="800" b="0" i="1" dirty="0" err="1">
                <a:solidFill>
                  <a:srgbClr val="000000"/>
                </a:solidFill>
                <a:effectLst/>
                <a:latin typeface="Dosis" panose="020B0604020202020204" pitchFamily="2" charset="-18"/>
              </a:rPr>
              <a:t>ir</a:t>
            </a:r>
            <a:r>
              <a:rPr lang="cs-CZ" sz="800" b="0" i="1" dirty="0">
                <a:solidFill>
                  <a:srgbClr val="000000"/>
                </a:solidFill>
                <a:effectLst/>
                <a:latin typeface="Dosis" panose="020B0604020202020204" pitchFamily="2" charset="-18"/>
              </a:rPr>
              <a:t> </a:t>
            </a:r>
            <a:r>
              <a:rPr lang="cs-CZ" sz="800" b="0" i="1" dirty="0" err="1">
                <a:solidFill>
                  <a:srgbClr val="000000"/>
                </a:solidFill>
                <a:effectLst/>
                <a:latin typeface="Dosis" panose="020B0604020202020204" pitchFamily="2" charset="-18"/>
              </a:rPr>
              <a:t>Hedenschutz</a:t>
            </a:r>
            <a:r>
              <a:rPr lang="cs-CZ" sz="800" b="0" i="1" dirty="0">
                <a:solidFill>
                  <a:srgbClr val="000000"/>
                </a:solidFill>
                <a:effectLst/>
                <a:latin typeface="Dosis" panose="020B0604020202020204" pitchFamily="2" charset="-18"/>
              </a:rPr>
              <a:t>-</a:t>
            </a:r>
            <a:r>
              <a:rPr lang="cs-CZ" sz="800" b="0" i="1" dirty="0" err="1">
                <a:solidFill>
                  <a:srgbClr val="000000"/>
                </a:solidFill>
                <a:effectLst/>
                <a:latin typeface="Dosis" panose="020B0604020202020204" pitchFamily="2" charset="-18"/>
              </a:rPr>
              <a:t>miršta</a:t>
            </a:r>
            <a:r>
              <a:rPr lang="cs-CZ" sz="800" b="0" i="1" dirty="0">
                <a:solidFill>
                  <a:srgbClr val="000000"/>
                </a:solidFill>
                <a:effectLst/>
                <a:latin typeface="Dosis" panose="020B0604020202020204" pitchFamily="2" charset="-18"/>
              </a:rPr>
              <a:t> </a:t>
            </a:r>
            <a:r>
              <a:rPr lang="cs-CZ" sz="800" b="0" i="1" dirty="0" err="1">
                <a:solidFill>
                  <a:srgbClr val="000000"/>
                </a:solidFill>
                <a:effectLst/>
                <a:latin typeface="Dosis" panose="020B0604020202020204" pitchFamily="2" charset="-18"/>
              </a:rPr>
              <a:t>Sienos</a:t>
            </a:r>
            <a:r>
              <a:rPr lang="cs-CZ" sz="800" b="0" i="1" dirty="0">
                <a:solidFill>
                  <a:srgbClr val="000000"/>
                </a:solidFill>
                <a:effectLst/>
                <a:latin typeface="Dosis" panose="020B0604020202020204" pitchFamily="2" charset="-18"/>
              </a:rPr>
              <a:t>"(</a:t>
            </a:r>
            <a:r>
              <a:rPr lang="pl-PL" sz="800" b="0" i="1" dirty="0">
                <a:solidFill>
                  <a:srgbClr val="000000"/>
                </a:solidFill>
                <a:effectLst/>
                <a:latin typeface="Dosis" panose="020B0604020202020204" pitchFamily="2" charset="-18"/>
              </a:rPr>
              <a:t>Vilkas ir bandų apsauga – sienos)</a:t>
            </a:r>
            <a:r>
              <a:rPr lang="cs-CZ" sz="800" b="0" i="1" dirty="0">
                <a:solidFill>
                  <a:srgbClr val="000000"/>
                </a:solidFill>
                <a:effectLst/>
                <a:latin typeface="Dosis" panose="020B0604020202020204" pitchFamily="2" charset="-18"/>
              </a:rPr>
              <a:t>,</a:t>
            </a:r>
            <a:r>
              <a:rPr lang="cs-CZ" sz="800" b="0" dirty="0">
                <a:solidFill>
                  <a:srgbClr val="000000"/>
                </a:solidFill>
                <a:effectLst/>
                <a:latin typeface="Dosis" panose="020B0604020202020204" pitchFamily="2" charset="-18"/>
              </a:rPr>
              <a:t>kurios</a:t>
            </a:r>
            <a:r>
              <a:rPr lang="cs-CZ" sz="800" b="0" i="0" dirty="0">
                <a:solidFill>
                  <a:srgbClr val="000000"/>
                </a:solidFill>
                <a:effectLst/>
                <a:latin typeface="Dosis" panose="020B0604020202020204" pitchFamily="2" charset="-18"/>
              </a:rPr>
              <a:t>leido pasidalinti Šveicarijos, Vokietijos ir Prancūzijos patirtimi.</a:t>
            </a:r>
          </a:p>
          <a:p>
            <a:pPr algn="ctr" rtl="0"/>
            <a:endParaRPr lang="cs-CZ" sz="800" b="0" i="0" dirty="0">
              <a:solidFill>
                <a:srgbClr val="000000"/>
              </a:solidFill>
              <a:effectLst/>
              <a:latin typeface="Dosis" panose="020B0604020202020204" pitchFamily="2" charset="-18"/>
            </a:endParaRPr>
          </a:p>
          <a:p>
            <a:pPr algn="ctr" rtl="0"/>
            <a:r>
              <a:rPr lang="cs-CZ" sz="1100" kern="50" dirty="0">
                <a:effectLst/>
                <a:latin typeface="Times New Roman" panose="02020603050405020304" pitchFamily="18" charset="0"/>
                <a:ea typeface="SimSun" panose="02010600030101010101" pitchFamily="2" charset="-122"/>
                <a:cs typeface="Mangal" panose="02040503050203030202" pitchFamily="18" charset="0"/>
              </a:rPr>
              <a:t>kalbėjo dr. Laurent Garde iš Prancūzijos, ekologijos ir antropologijos mokslų daktaras, dirbantis ganyklų tvarkymo Alpėse tyrimų institute (CERPAM) ir laikomas vienu geriausių bandų išsaugojimo ekspertų Europoje.</a:t>
            </a:r>
          </a:p>
          <a:p>
            <a:pPr algn="ctr" rtl="0"/>
            <a:r>
              <a:rPr lang="cs-CZ" sz="1100" kern="50" dirty="0">
                <a:effectLst/>
                <a:latin typeface="Times New Roman" panose="02020603050405020304" pitchFamily="18" charset="0"/>
                <a:ea typeface="SimSun" panose="02010600030101010101" pitchFamily="2" charset="-122"/>
                <a:cs typeface="Mangal" panose="02040503050203030202" pitchFamily="18" charset="0"/>
              </a:rPr>
              <a:t>Jis jau 20 metų dirba su bandos apsaugos priemonių tyrimais ir praktiniu įgyvendinimu Prancūzijoje.</a:t>
            </a:r>
          </a:p>
          <a:p>
            <a:pPr algn="ctr" rtl="0"/>
            <a:r>
              <a:rPr lang="cs-CZ" sz="1100" kern="50" dirty="0">
                <a:latin typeface="Times New Roman" panose="02020603050405020304" pitchFamily="18" charset="0"/>
                <a:ea typeface="SimSun" panose="02010600030101010101" pitchFamily="2" charset="-122"/>
                <a:cs typeface="Mangal" panose="02040503050203030202" pitchFamily="18" charset="0"/>
              </a:rPr>
              <a:t>P</a:t>
            </a:r>
            <a:r>
              <a:rPr lang="cs-CZ" sz="1100" kern="50" dirty="0">
                <a:effectLst/>
                <a:latin typeface="Times New Roman" panose="02020603050405020304" pitchFamily="18" charset="0"/>
                <a:ea typeface="SimSun" panose="02010600030101010101" pitchFamily="2" charset="-122"/>
                <a:cs typeface="Mangal" panose="02040503050203030202" pitchFamily="18" charset="0"/>
              </a:rPr>
              <a:t>pateikė aiškius faktus.</a:t>
            </a:r>
          </a:p>
          <a:p>
            <a:pPr algn="ctr" rtl="0"/>
            <a:endParaRPr lang="cs-CZ" sz="1100" kern="50" dirty="0">
              <a:latin typeface="Times New Roman" panose="02020603050405020304" pitchFamily="18" charset="0"/>
              <a:ea typeface="SimSun" panose="02010600030101010101" pitchFamily="2" charset="-122"/>
              <a:cs typeface="Mangal" panose="02040503050203030202" pitchFamily="18" charset="0"/>
            </a:endParaRPr>
          </a:p>
          <a:p>
            <a:pPr algn="ctr" rtl="0"/>
            <a:r>
              <a:rPr lang="cs-CZ" sz="1200" b="1" kern="50" dirty="0">
                <a:solidFill>
                  <a:srgbClr val="C00000"/>
                </a:solidFill>
                <a:effectLst/>
                <a:latin typeface="Times New Roman" panose="02020603050405020304" pitchFamily="18" charset="0"/>
                <a:ea typeface="SimSun" panose="02010600030101010101" pitchFamily="2" charset="-122"/>
                <a:cs typeface="Mangal" panose="02040503050203030202" pitchFamily="18" charset="0"/>
              </a:rPr>
              <a:t>Be mirtino įsikišimo vilkai prisitaiko prie apsaugos priemonių.</a:t>
            </a:r>
            <a:endParaRPr lang="cs-CZ" sz="1200" b="1" dirty="0">
              <a:solidFill>
                <a:srgbClr val="C00000"/>
              </a:solidFill>
            </a:endParaRPr>
          </a:p>
        </p:txBody>
      </p:sp>
      <p:pic>
        <p:nvPicPr>
          <p:cNvPr id="6" name="Obrázek 5">
            <a:extLst>
              <a:ext uri="{FF2B5EF4-FFF2-40B4-BE49-F238E27FC236}">
                <a16:creationId xmlns:a16="http://schemas.microsoft.com/office/drawing/2014/main" id="{4E665BFF-03DE-4D37-AFFF-EE1CB8AC8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80" y="4441882"/>
            <a:ext cx="1499897" cy="2091962"/>
          </a:xfrm>
          <a:prstGeom prst="rect">
            <a:avLst/>
          </a:prstGeom>
        </p:spPr>
      </p:pic>
      <p:sp>
        <p:nvSpPr>
          <p:cNvPr id="7" name="TextovéPole 6">
            <a:extLst>
              <a:ext uri="{FF2B5EF4-FFF2-40B4-BE49-F238E27FC236}">
                <a16:creationId xmlns:a16="http://schemas.microsoft.com/office/drawing/2014/main" id="{795DECBD-8F73-4018-9E6F-29D43816633A}"/>
              </a:ext>
            </a:extLst>
          </p:cNvPr>
          <p:cNvSpPr txBox="1"/>
          <p:nvPr/>
        </p:nvSpPr>
        <p:spPr>
          <a:xfrm>
            <a:off x="117321" y="6629142"/>
            <a:ext cx="1765035" cy="184666"/>
          </a:xfrm>
          <a:prstGeom prst="rect">
            <a:avLst/>
          </a:prstGeom>
          <a:noFill/>
        </p:spPr>
        <p:txBody>
          <a:bodyPr wrap="none" rtlCol="0">
            <a:spAutoFit/>
          </a:bodyPr>
          <a:lstStyle/>
          <a:p>
            <a:pPr algn="l" rtl="0"/>
            <a:r>
              <a:rPr lang="cs-CZ" sz="600" u="sng" kern="50" dirty="0">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https://www.youtube.com/</a:t>
            </a:r>
            <a:r>
              <a:rPr lang="cs-CZ" sz="600" u="sng" kern="50" dirty="0" err="1">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žiūrėti?v</a:t>
            </a:r>
            <a:r>
              <a:rPr lang="cs-CZ" sz="600" u="sng" kern="50" dirty="0">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a:t>
            </a:r>
            <a:r>
              <a:rPr lang="cs-CZ" sz="600" u="sng" kern="50" dirty="0" err="1">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PtccfgiYYEM</a:t>
            </a:r>
            <a:r>
              <a:rPr lang="cs-CZ" sz="600" kern="50" dirty="0">
                <a:effectLst/>
                <a:latin typeface="Times New Roman" panose="02020603050405020304" pitchFamily="18" charset="0"/>
                <a:ea typeface="SimSun" panose="02010600030101010101" pitchFamily="2" charset="-122"/>
                <a:cs typeface="Mangal" panose="02040503050203030202" pitchFamily="18" charset="0"/>
              </a:rPr>
              <a:t>)</a:t>
            </a:r>
            <a:endParaRPr lang="cs-CZ" sz="600" dirty="0"/>
          </a:p>
        </p:txBody>
      </p:sp>
    </p:spTree>
    <p:extLst>
      <p:ext uri="{BB962C8B-B14F-4D97-AF65-F5344CB8AC3E}">
        <p14:creationId xmlns:p14="http://schemas.microsoft.com/office/powerpoint/2010/main" val="4127148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326D39F-F7B7-CB5D-70B3-8790CC03A165}"/>
              </a:ext>
            </a:extLst>
          </p:cNvPr>
          <p:cNvSpPr>
            <a:spLocks noGrp="1"/>
          </p:cNvSpPr>
          <p:nvPr>
            <p:ph type="sldNum" sz="quarter" idx="12"/>
          </p:nvPr>
        </p:nvSpPr>
        <p:spPr/>
        <p:txBody>
          <a:bodyPr/>
          <a:lstStyle/>
          <a:p>
            <a:pPr algn="l" rtl="0"/>
            <a:fld id="{4FAB73BC-B049-4115-A692-8D63A059BFB8}" type="slidenum">
              <a:rPr lang="en-US" smtClean="0"/>
              <a:pPr algn="l" rtl="0"/>
              <a:t>41</a:t>
            </a:fld>
            <a:endParaRPr lang="en-US" dirty="0"/>
          </a:p>
        </p:txBody>
      </p:sp>
      <p:pic>
        <p:nvPicPr>
          <p:cNvPr id="4" name="Obrázek 3">
            <a:extLst>
              <a:ext uri="{FF2B5EF4-FFF2-40B4-BE49-F238E27FC236}">
                <a16:creationId xmlns:a16="http://schemas.microsoft.com/office/drawing/2014/main" id="{2F5EC456-157C-0EA3-C6B8-010EF3412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908720"/>
            <a:ext cx="6264696" cy="5674940"/>
          </a:xfrm>
          <a:prstGeom prst="rect">
            <a:avLst/>
          </a:prstGeom>
        </p:spPr>
      </p:pic>
      <p:sp>
        <p:nvSpPr>
          <p:cNvPr id="5" name="TextovéPole 4">
            <a:extLst>
              <a:ext uri="{FF2B5EF4-FFF2-40B4-BE49-F238E27FC236}">
                <a16:creationId xmlns:a16="http://schemas.microsoft.com/office/drawing/2014/main" id="{3DB4DC72-B36D-D784-B751-07EE1F724A89}"/>
              </a:ext>
            </a:extLst>
          </p:cNvPr>
          <p:cNvSpPr txBox="1"/>
          <p:nvPr/>
        </p:nvSpPr>
        <p:spPr>
          <a:xfrm>
            <a:off x="479376" y="260648"/>
            <a:ext cx="11449272" cy="369332"/>
          </a:xfrm>
          <a:prstGeom prst="rect">
            <a:avLst/>
          </a:prstGeom>
          <a:noFill/>
        </p:spPr>
        <p:txBody>
          <a:bodyPr wrap="square" rtlCol="0">
            <a:spAutoFit/>
          </a:bodyPr>
          <a:lstStyle/>
          <a:p>
            <a:pPr algn="l" rtl="0"/>
            <a:r>
              <a:rPr lang="cs-CZ" dirty="0"/>
              <a:t>Tiesioginių vilkų kaštų raida Prancūzijoje – kompensacijos aukoms ir valstybės pagalba</a:t>
            </a:r>
            <a:r>
              <a:rPr lang="pl-PL" dirty="0"/>
              <a:t>įgyvendinant apsaugos priemones</a:t>
            </a:r>
            <a:r>
              <a:rPr lang="cs-CZ" dirty="0"/>
              <a:t> </a:t>
            </a:r>
          </a:p>
        </p:txBody>
      </p:sp>
      <p:pic>
        <p:nvPicPr>
          <p:cNvPr id="1026" name="Picture 2" descr="Chovatelé čelí predátorům">
            <a:extLst>
              <a:ext uri="{FF2B5EF4-FFF2-40B4-BE49-F238E27FC236}">
                <a16:creationId xmlns:a16="http://schemas.microsoft.com/office/drawing/2014/main" id="{C245158E-25BA-A0E2-9F81-84D031F061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215" y="1512093"/>
            <a:ext cx="5218202" cy="257309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4F1F2E49-E279-931C-0B3C-CD83B5993B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2206" y="4221088"/>
            <a:ext cx="2672220" cy="1292632"/>
          </a:xfrm>
          <a:prstGeom prst="rect">
            <a:avLst/>
          </a:prstGeom>
        </p:spPr>
      </p:pic>
    </p:spTree>
    <p:extLst>
      <p:ext uri="{BB962C8B-B14F-4D97-AF65-F5344CB8AC3E}">
        <p14:creationId xmlns:p14="http://schemas.microsoft.com/office/powerpoint/2010/main" val="626145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A6B036D-06F5-CD54-7DB3-B6229CF0D383}"/>
              </a:ext>
            </a:extLst>
          </p:cNvPr>
          <p:cNvSpPr>
            <a:spLocks noGrp="1"/>
          </p:cNvSpPr>
          <p:nvPr>
            <p:ph type="sldNum" sz="quarter" idx="12"/>
          </p:nvPr>
        </p:nvSpPr>
        <p:spPr/>
        <p:txBody>
          <a:bodyPr/>
          <a:lstStyle/>
          <a:p>
            <a:pPr algn="l" rtl="0"/>
            <a:fld id="{4FAB73BC-B049-4115-A692-8D63A059BFB8}" type="slidenum">
              <a:rPr lang="en-US" smtClean="0"/>
              <a:pPr algn="l" rtl="0"/>
              <a:t>42</a:t>
            </a:fld>
            <a:endParaRPr lang="en-US" dirty="0"/>
          </a:p>
        </p:txBody>
      </p:sp>
      <p:pic>
        <p:nvPicPr>
          <p:cNvPr id="4" name="Obrázek 3">
            <a:extLst>
              <a:ext uri="{FF2B5EF4-FFF2-40B4-BE49-F238E27FC236}">
                <a16:creationId xmlns:a16="http://schemas.microsoft.com/office/drawing/2014/main" id="{D1D70326-7E68-2E3A-611C-D09F338DE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 y="0"/>
            <a:ext cx="4946382" cy="6858000"/>
          </a:xfrm>
          <a:prstGeom prst="rect">
            <a:avLst/>
          </a:prstGeom>
        </p:spPr>
      </p:pic>
      <p:pic>
        <p:nvPicPr>
          <p:cNvPr id="6" name="Obrázek 5">
            <a:extLst>
              <a:ext uri="{FF2B5EF4-FFF2-40B4-BE49-F238E27FC236}">
                <a16:creationId xmlns:a16="http://schemas.microsoft.com/office/drawing/2014/main" id="{3AB57126-4DCA-4F4E-3C93-E3AAF3B94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40" y="476672"/>
            <a:ext cx="7096881" cy="2458845"/>
          </a:xfrm>
          <a:prstGeom prst="rect">
            <a:avLst/>
          </a:prstGeom>
        </p:spPr>
      </p:pic>
      <p:sp>
        <p:nvSpPr>
          <p:cNvPr id="7" name="Šipka: nahoru 6">
            <a:extLst>
              <a:ext uri="{FF2B5EF4-FFF2-40B4-BE49-F238E27FC236}">
                <a16:creationId xmlns:a16="http://schemas.microsoft.com/office/drawing/2014/main" id="{E75880D0-178B-ACF3-899A-5F27BAC45A41}"/>
              </a:ext>
            </a:extLst>
          </p:cNvPr>
          <p:cNvSpPr/>
          <p:nvPr/>
        </p:nvSpPr>
        <p:spPr>
          <a:xfrm>
            <a:off x="7342880" y="2852936"/>
            <a:ext cx="646032" cy="129614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CB40ABD9-44CA-8966-C115-3B3DDF4DFEF5}"/>
              </a:ext>
            </a:extLst>
          </p:cNvPr>
          <p:cNvSpPr txBox="1"/>
          <p:nvPr/>
        </p:nvSpPr>
        <p:spPr>
          <a:xfrm>
            <a:off x="6043021" y="5949280"/>
            <a:ext cx="4608512" cy="461665"/>
          </a:xfrm>
          <a:prstGeom prst="rect">
            <a:avLst/>
          </a:prstGeom>
          <a:noFill/>
        </p:spPr>
        <p:txBody>
          <a:bodyPr wrap="square" rtlCol="0">
            <a:spAutoFit/>
          </a:bodyPr>
          <a:lstStyle/>
          <a:p>
            <a:pPr algn="l" rtl="0"/>
            <a:r>
              <a:rPr lang="fr-FR" sz="800" dirty="0">
                <a:hlinkClick r:id="rId4"/>
              </a:rPr>
              <a:t>Le loup | OFB | „Le loup en France“ (loupfrance.fr)</a:t>
            </a:r>
            <a:r>
              <a:rPr lang="cs-CZ" sz="800" dirty="0"/>
              <a:t> </a:t>
            </a:r>
          </a:p>
          <a:p>
            <a:pPr algn="l" rtl="0"/>
            <a:r>
              <a:rPr lang="cs-CZ" sz="800" dirty="0">
                <a:hlinkClick r:id="rId5"/>
              </a:rPr>
              <a:t>Bulletin-Reseau-Loup-2012-N27_regime.alimentaire.pdf (loupfrance.fr)</a:t>
            </a:r>
            <a:endParaRPr lang="cs-CZ" sz="800" dirty="0"/>
          </a:p>
          <a:p>
            <a:pPr algn="l" rtl="0"/>
            <a:endParaRPr lang="cs-CZ" sz="800" dirty="0"/>
          </a:p>
        </p:txBody>
      </p:sp>
      <p:sp>
        <p:nvSpPr>
          <p:cNvPr id="9" name="TextovéPole 8">
            <a:extLst>
              <a:ext uri="{FF2B5EF4-FFF2-40B4-BE49-F238E27FC236}">
                <a16:creationId xmlns:a16="http://schemas.microsoft.com/office/drawing/2014/main" id="{4484F1D8-A0F3-48CA-E44C-583951D631AD}"/>
              </a:ext>
            </a:extLst>
          </p:cNvPr>
          <p:cNvSpPr txBox="1"/>
          <p:nvPr/>
        </p:nvSpPr>
        <p:spPr>
          <a:xfrm>
            <a:off x="4941834" y="4293096"/>
            <a:ext cx="6914806" cy="1569660"/>
          </a:xfrm>
          <a:prstGeom prst="rect">
            <a:avLst/>
          </a:prstGeom>
          <a:noFill/>
        </p:spPr>
        <p:txBody>
          <a:bodyPr wrap="square" rtlCol="0">
            <a:spAutoFit/>
          </a:bodyPr>
          <a:lstStyle/>
          <a:p>
            <a:pPr algn="ctr" rtl="0"/>
            <a:r>
              <a:rPr lang="cs-CZ" sz="2400" b="1" dirty="0">
                <a:solidFill>
                  <a:srgbClr val="FF0000"/>
                </a:solidFill>
              </a:rPr>
              <a:t>Remiantis tyrimu „Apie vilko mitybą: skirtingų vilkų būrių raciono apžvalga Prancūzijoje“, vilkų racioną sudaro vidutiniškai 16 % naminių gyvūnų. Tai priklauso nuo sezono ir atskirų pakelių elgesio.</a:t>
            </a:r>
          </a:p>
        </p:txBody>
      </p:sp>
    </p:spTree>
    <p:extLst>
      <p:ext uri="{BB962C8B-B14F-4D97-AF65-F5344CB8AC3E}">
        <p14:creationId xmlns:p14="http://schemas.microsoft.com/office/powerpoint/2010/main" val="165434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E603BDA-070C-48A2-9D5D-11508E811EFA}"/>
              </a:ext>
            </a:extLst>
          </p:cNvPr>
          <p:cNvSpPr>
            <a:spLocks noGrp="1"/>
          </p:cNvSpPr>
          <p:nvPr>
            <p:ph type="sldNum" sz="quarter" idx="12"/>
          </p:nvPr>
        </p:nvSpPr>
        <p:spPr/>
        <p:txBody>
          <a:bodyPr/>
          <a:lstStyle/>
          <a:p>
            <a:pPr algn="l" rtl="0"/>
            <a:fld id="{4FAB73BC-B049-4115-A692-8D63A059BFB8}" type="slidenum">
              <a:rPr lang="en-US" smtClean="0"/>
              <a:pPr algn="l" rtl="0"/>
              <a:t>43</a:t>
            </a:fld>
            <a:endParaRPr lang="en-US" dirty="0"/>
          </a:p>
        </p:txBody>
      </p:sp>
      <p:pic>
        <p:nvPicPr>
          <p:cNvPr id="4" name="Obrázek 3">
            <a:extLst>
              <a:ext uri="{FF2B5EF4-FFF2-40B4-BE49-F238E27FC236}">
                <a16:creationId xmlns:a16="http://schemas.microsoft.com/office/drawing/2014/main" id="{2FAE8E72-5EDE-4D0A-8FDC-E7C4625C5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748" y="0"/>
            <a:ext cx="7466504" cy="68580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600447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44</a:t>
            </a:fld>
            <a:endParaRPr lang="en-US" dirty="0"/>
          </a:p>
        </p:txBody>
      </p:sp>
      <p:pic>
        <p:nvPicPr>
          <p:cNvPr id="3" name="Obrázek 2" descr="francie střelba.png"/>
          <p:cNvPicPr>
            <a:picLocks noChangeAspect="1"/>
          </p:cNvPicPr>
          <p:nvPr/>
        </p:nvPicPr>
        <p:blipFill>
          <a:blip r:embed="rId2" cstate="print"/>
          <a:stretch>
            <a:fillRect/>
          </a:stretch>
        </p:blipFill>
        <p:spPr>
          <a:xfrm>
            <a:off x="0" y="0"/>
            <a:ext cx="11019187" cy="5479776"/>
          </a:xfrm>
          <a:prstGeom prst="rect">
            <a:avLst/>
          </a:prstGeom>
        </p:spPr>
      </p:pic>
      <p:pic>
        <p:nvPicPr>
          <p:cNvPr id="5" name="Obrázek 4" descr="fr střel výcvik.png"/>
          <p:cNvPicPr>
            <a:picLocks noChangeAspect="1"/>
          </p:cNvPicPr>
          <p:nvPr/>
        </p:nvPicPr>
        <p:blipFill>
          <a:blip r:embed="rId3" cstate="print"/>
          <a:stretch>
            <a:fillRect/>
          </a:stretch>
        </p:blipFill>
        <p:spPr>
          <a:xfrm>
            <a:off x="7342990" y="2132856"/>
            <a:ext cx="4849010" cy="4330796"/>
          </a:xfrm>
          <a:prstGeom prst="rect">
            <a:avLst/>
          </a:prstGeom>
        </p:spPr>
      </p:pic>
      <p:sp>
        <p:nvSpPr>
          <p:cNvPr id="6" name="TextovéPole 5"/>
          <p:cNvSpPr txBox="1"/>
          <p:nvPr/>
        </p:nvSpPr>
        <p:spPr>
          <a:xfrm>
            <a:off x="479376" y="6381328"/>
            <a:ext cx="4752528" cy="215444"/>
          </a:xfrm>
          <a:prstGeom prst="rect">
            <a:avLst/>
          </a:prstGeom>
          <a:noFill/>
        </p:spPr>
        <p:txBody>
          <a:bodyPr wrap="square" rtlCol="0">
            <a:spAutoFit/>
          </a:bodyPr>
          <a:lstStyle/>
          <a:p>
            <a:pPr algn="l" rtl="0"/>
            <a:r>
              <a:rPr lang="cs-CZ" sz="800" dirty="0">
                <a:hlinkClick r:id="rId4"/>
              </a:rPr>
              <a:t>https://www.loupfrance.fr/gestion-des-impacts-du-loup/protection-des-troupeaux/</a:t>
            </a:r>
            <a:endParaRPr lang="cs-CZ" sz="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66D8B16-D22F-EA85-6D8A-3535529AC178}"/>
              </a:ext>
            </a:extLst>
          </p:cNvPr>
          <p:cNvSpPr>
            <a:spLocks noGrp="1"/>
          </p:cNvSpPr>
          <p:nvPr>
            <p:ph type="sldNum" sz="quarter" idx="12"/>
          </p:nvPr>
        </p:nvSpPr>
        <p:spPr/>
        <p:txBody>
          <a:bodyPr/>
          <a:lstStyle/>
          <a:p>
            <a:pPr algn="l" rtl="0"/>
            <a:fld id="{4FAB73BC-B049-4115-A692-8D63A059BFB8}" type="slidenum">
              <a:rPr lang="en-US" smtClean="0"/>
              <a:pPr algn="l" rtl="0"/>
              <a:t>45</a:t>
            </a:fld>
            <a:endParaRPr lang="en-US" dirty="0"/>
          </a:p>
        </p:txBody>
      </p:sp>
      <p:sp>
        <p:nvSpPr>
          <p:cNvPr id="3" name="TextovéPole 2">
            <a:extLst>
              <a:ext uri="{FF2B5EF4-FFF2-40B4-BE49-F238E27FC236}">
                <a16:creationId xmlns:a16="http://schemas.microsoft.com/office/drawing/2014/main" id="{C408A0DE-32AA-67DA-E10A-C7AA6758BB64}"/>
              </a:ext>
            </a:extLst>
          </p:cNvPr>
          <p:cNvSpPr txBox="1"/>
          <p:nvPr/>
        </p:nvSpPr>
        <p:spPr>
          <a:xfrm>
            <a:off x="263352" y="332656"/>
            <a:ext cx="11809312" cy="646331"/>
          </a:xfrm>
          <a:prstGeom prst="rect">
            <a:avLst/>
          </a:prstGeom>
          <a:noFill/>
        </p:spPr>
        <p:txBody>
          <a:bodyPr wrap="square" rtlCol="0">
            <a:spAutoFit/>
          </a:bodyPr>
          <a:lstStyle/>
          <a:p>
            <a:pPr algn="l" rtl="0"/>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cs-CZ"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Pasak</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pareigūno</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ir</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ir</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Ch</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adresu</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duoti iš</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Prancūzijoje tik šaudymas padėjo </a:t>
            </a:r>
            <a:r>
              <a:rPr kumimoji="0" lang="cs-CZ"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sustabdyti</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p>
          <a:p>
            <a:pPr algn="l" rtl="0"/>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cs-CZ"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kilimą</a:t>
            </a:r>
            <a:r>
              <a:rPr kumimoji="0" lang="cs-CZ" b="0" i="0" u="none" strike="noStrike" cap="none" normalizeH="0" baseline="0" dirty="0" err="1">
                <a:ln>
                  <a:noFill/>
                </a:ln>
                <a:solidFill>
                  <a:schemeClr val="tx1"/>
                </a:solidFill>
                <a:effectLst/>
                <a:latin typeface="Calibri"/>
                <a:ea typeface="Calibri" pitchFamily="34" charset="0"/>
                <a:cs typeface="Times New Roman" pitchFamily="18" charset="0"/>
              </a:rPr>
              <a:t>ir</a:t>
            </a:r>
            <a:r>
              <a:rPr kumimoji="0" lang="cs-CZ"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cs-CZ" b="0" i="0" u="none" strike="noStrike" cap="none" normalizeH="0" baseline="0" dirty="0" err="1">
                <a:ln>
                  <a:noFill/>
                </a:ln>
                <a:solidFill>
                  <a:schemeClr val="tx1"/>
                </a:solidFill>
                <a:effectLst/>
                <a:latin typeface="Calibri"/>
                <a:ea typeface="Calibri" pitchFamily="34" charset="0"/>
                <a:cs typeface="Times New Roman" pitchFamily="18" charset="0"/>
              </a:rPr>
              <a:t>ir</a:t>
            </a:r>
            <a:r>
              <a:rPr kumimoji="0" lang="cs-CZ"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numerį</a:t>
            </a:r>
            <a:r>
              <a:rPr kumimoji="0" lang="cs-CZ" b="0" i="0" u="none" strike="noStrike" cap="none" normalizeH="0" baseline="0" dirty="0" err="1">
                <a:ln>
                  <a:noFill/>
                </a:ln>
                <a:solidFill>
                  <a:schemeClr val="tx1"/>
                </a:solidFill>
                <a:effectLst/>
                <a:latin typeface="Calibri"/>
                <a:ea typeface="Calibri" pitchFamily="34" charset="0"/>
                <a:cs typeface="Times New Roman" pitchFamily="18" charset="0"/>
              </a:rPr>
              <a:t>adresu</a:t>
            </a:r>
            <a:r>
              <a:rPr kumimoji="0" lang="cs-CZ"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teka</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ir žuvo t</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ir</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galūnė</a:t>
            </a:r>
            <a:endParaRPr lang="cs-CZ" dirty="0"/>
          </a:p>
        </p:txBody>
      </p:sp>
      <p:pic>
        <p:nvPicPr>
          <p:cNvPr id="4" name="Obrázek 3">
            <a:extLst>
              <a:ext uri="{FF2B5EF4-FFF2-40B4-BE49-F238E27FC236}">
                <a16:creationId xmlns:a16="http://schemas.microsoft.com/office/drawing/2014/main" id="{7A4962C9-91DB-B03C-5116-C68842C18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3265" y="2996952"/>
            <a:ext cx="646331" cy="646331"/>
          </a:xfrm>
          <a:prstGeom prst="rect">
            <a:avLst/>
          </a:prstGeom>
        </p:spPr>
      </p:pic>
      <p:pic>
        <p:nvPicPr>
          <p:cNvPr id="6" name="Obrázek 5">
            <a:extLst>
              <a:ext uri="{FF2B5EF4-FFF2-40B4-BE49-F238E27FC236}">
                <a16:creationId xmlns:a16="http://schemas.microsoft.com/office/drawing/2014/main" id="{B4EC9C17-B5E9-9889-1672-4CFFF729F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1063700"/>
            <a:ext cx="6264697" cy="4730599"/>
          </a:xfrm>
          <a:prstGeom prst="rect">
            <a:avLst/>
          </a:prstGeom>
        </p:spPr>
      </p:pic>
      <p:pic>
        <p:nvPicPr>
          <p:cNvPr id="7" name="Obrázek 6">
            <a:extLst>
              <a:ext uri="{FF2B5EF4-FFF2-40B4-BE49-F238E27FC236}">
                <a16:creationId xmlns:a16="http://schemas.microsoft.com/office/drawing/2014/main" id="{AC8D2BF4-27AA-8305-5500-B6BA55148A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739" y="3501008"/>
            <a:ext cx="646331" cy="646331"/>
          </a:xfrm>
          <a:prstGeom prst="rect">
            <a:avLst/>
          </a:prstGeom>
        </p:spPr>
      </p:pic>
      <p:pic>
        <p:nvPicPr>
          <p:cNvPr id="8" name="Obrázek 7">
            <a:extLst>
              <a:ext uri="{FF2B5EF4-FFF2-40B4-BE49-F238E27FC236}">
                <a16:creationId xmlns:a16="http://schemas.microsoft.com/office/drawing/2014/main" id="{05BE5D5B-38C4-ED33-D548-D3961A1E4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213" y="4005064"/>
            <a:ext cx="646331" cy="646331"/>
          </a:xfrm>
          <a:prstGeom prst="rect">
            <a:avLst/>
          </a:prstGeom>
        </p:spPr>
      </p:pic>
      <p:pic>
        <p:nvPicPr>
          <p:cNvPr id="9" name="Obrázek 8">
            <a:extLst>
              <a:ext uri="{FF2B5EF4-FFF2-40B4-BE49-F238E27FC236}">
                <a16:creationId xmlns:a16="http://schemas.microsoft.com/office/drawing/2014/main" id="{1738F23E-30EF-F067-FA51-FB68F6A54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469" y="4637539"/>
            <a:ext cx="646331" cy="646331"/>
          </a:xfrm>
          <a:prstGeom prst="rect">
            <a:avLst/>
          </a:prstGeom>
        </p:spPr>
      </p:pic>
      <p:pic>
        <p:nvPicPr>
          <p:cNvPr id="10" name="Obrázek 9">
            <a:extLst>
              <a:ext uri="{FF2B5EF4-FFF2-40B4-BE49-F238E27FC236}">
                <a16:creationId xmlns:a16="http://schemas.microsoft.com/office/drawing/2014/main" id="{B0703B27-565D-8E25-7A96-0A8BE4F27F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469" y="5141594"/>
            <a:ext cx="646331" cy="646331"/>
          </a:xfrm>
          <a:prstGeom prst="rect">
            <a:avLst/>
          </a:prstGeom>
        </p:spPr>
      </p:pic>
    </p:spTree>
    <p:extLst>
      <p:ext uri="{BB962C8B-B14F-4D97-AF65-F5344CB8AC3E}">
        <p14:creationId xmlns:p14="http://schemas.microsoft.com/office/powerpoint/2010/main" val="2267219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1AF90E7-B86F-496E-B179-E9E824415557}"/>
              </a:ext>
            </a:extLst>
          </p:cNvPr>
          <p:cNvSpPr>
            <a:spLocks noGrp="1"/>
          </p:cNvSpPr>
          <p:nvPr>
            <p:ph type="sldNum" sz="quarter" idx="12"/>
          </p:nvPr>
        </p:nvSpPr>
        <p:spPr/>
        <p:txBody>
          <a:bodyPr/>
          <a:lstStyle/>
          <a:p>
            <a:pPr algn="l" rtl="0"/>
            <a:fld id="{4FAB73BC-B049-4115-A692-8D63A059BFB8}" type="slidenum">
              <a:rPr lang="en-US" smtClean="0"/>
              <a:pPr algn="l" rtl="0"/>
              <a:t>46</a:t>
            </a:fld>
            <a:endParaRPr lang="en-US" dirty="0"/>
          </a:p>
        </p:txBody>
      </p:sp>
      <p:graphicFrame>
        <p:nvGraphicFramePr>
          <p:cNvPr id="8" name="Tabulka 7">
            <a:extLst>
              <a:ext uri="{FF2B5EF4-FFF2-40B4-BE49-F238E27FC236}">
                <a16:creationId xmlns:a16="http://schemas.microsoft.com/office/drawing/2014/main" id="{024FE1E8-1AEF-454F-B6F9-97A4869C26A1}"/>
              </a:ext>
            </a:extLst>
          </p:cNvPr>
          <p:cNvGraphicFramePr>
            <a:graphicFrameLocks noGrp="1"/>
          </p:cNvGraphicFramePr>
          <p:nvPr/>
        </p:nvGraphicFramePr>
        <p:xfrm>
          <a:off x="119336" y="6304508"/>
          <a:ext cx="10515600" cy="518160"/>
        </p:xfrm>
        <a:graphic>
          <a:graphicData uri="http://schemas.openxmlformats.org/drawingml/2006/table">
            <a:tbl>
              <a:tblPr/>
              <a:tblGrid>
                <a:gridCol w="10515600">
                  <a:extLst>
                    <a:ext uri="{9D8B030D-6E8A-4147-A177-3AD203B41FA5}">
                      <a16:colId xmlns:a16="http://schemas.microsoft.com/office/drawing/2014/main" val="1467438218"/>
                    </a:ext>
                  </a:extLst>
                </a:gridCol>
              </a:tblGrid>
              <a:tr h="0">
                <a:tc>
                  <a:txBody>
                    <a:bodyPr/>
                    <a:lstStyle/>
                    <a:p>
                      <a:pPr algn="l" rtl="0" fontAlgn="b"/>
                      <a:r>
                        <a:rPr lang="cs-CZ" sz="1100" dirty="0">
                          <a:solidFill>
                            <a:srgbClr val="00B0F0"/>
                          </a:solidFill>
                          <a:effectLst/>
                        </a:rPr>
                        <a:t>DREALAS</a:t>
                      </a:r>
                      <a:r>
                        <a:rPr lang="cs-CZ" sz="1100" dirty="0" err="1">
                          <a:solidFill>
                            <a:srgbClr val="00B0F0"/>
                          </a:solidFill>
                          <a:effectLst/>
                        </a:rPr>
                        <a:t>Overnė-Rona-Alpės</a:t>
                      </a:r>
                      <a:endParaRPr lang="cs-CZ" sz="1100" dirty="0">
                        <a:solidFill>
                          <a:srgbClr val="00B0F0"/>
                        </a:solidFill>
                        <a:effectLst/>
                      </a:endParaRPr>
                    </a:p>
                  </a:txBody>
                  <a:tcPr anchor="b">
                    <a:lnL>
                      <a:noFill/>
                    </a:lnL>
                    <a:lnR>
                      <a:noFill/>
                    </a:lnR>
                    <a:lnT>
                      <a:noFill/>
                    </a:lnT>
                    <a:lnB>
                      <a:noFill/>
                    </a:lnB>
                  </a:tcPr>
                </a:tc>
                <a:extLst>
                  <a:ext uri="{0D108BD9-81ED-4DB2-BD59-A6C34878D82A}">
                    <a16:rowId xmlns:a16="http://schemas.microsoft.com/office/drawing/2014/main" val="3653803787"/>
                  </a:ext>
                </a:extLst>
              </a:tr>
              <a:tr h="0">
                <a:tc>
                  <a:txBody>
                    <a:bodyPr/>
                    <a:lstStyle/>
                    <a:p>
                      <a:pPr algn="l" rtl="0" fontAlgn="t"/>
                      <a:r>
                        <a:rPr lang="cs-CZ" sz="1100" b="0" dirty="0">
                          <a:solidFill>
                            <a:srgbClr val="00B0F0"/>
                          </a:solidFill>
                          <a:effectLst/>
                        </a:rPr>
                        <a:t>Regioninis aplinkos, planavimo ir būsto direktoratas</a:t>
                      </a:r>
                      <a:r>
                        <a:rPr lang="cs-CZ" sz="800" b="0" dirty="0">
                          <a:solidFill>
                            <a:srgbClr val="00B0F0"/>
                          </a:solidFill>
                          <a:effectLst/>
                        </a:rPr>
                        <a:t>https://www.auvergne-rhone-alpes.developpement-durable.gouv.fr/IMG/pdf/230112_donnees_dommages_au_31_oct_2022_internet.pdf</a:t>
                      </a:r>
                    </a:p>
                  </a:txBody>
                  <a:tcPr>
                    <a:lnL>
                      <a:noFill/>
                    </a:lnL>
                    <a:lnR>
                      <a:noFill/>
                    </a:lnR>
                    <a:lnT>
                      <a:noFill/>
                    </a:lnT>
                    <a:lnB>
                      <a:noFill/>
                    </a:lnB>
                  </a:tcPr>
                </a:tc>
                <a:extLst>
                  <a:ext uri="{0D108BD9-81ED-4DB2-BD59-A6C34878D82A}">
                    <a16:rowId xmlns:a16="http://schemas.microsoft.com/office/drawing/2014/main" val="1632091523"/>
                  </a:ext>
                </a:extLst>
              </a:tr>
            </a:tbl>
          </a:graphicData>
        </a:graphic>
      </p:graphicFrame>
      <p:sp>
        <p:nvSpPr>
          <p:cNvPr id="9" name="Rectangle 2">
            <a:extLst>
              <a:ext uri="{FF2B5EF4-FFF2-40B4-BE49-F238E27FC236}">
                <a16:creationId xmlns:a16="http://schemas.microsoft.com/office/drawing/2014/main" id="{3A5270AC-D37D-42F7-912A-0148177E57BE}"/>
              </a:ext>
            </a:extLst>
          </p:cNvPr>
          <p:cNvSpPr>
            <a:spLocks noChangeArrowheads="1"/>
          </p:cNvSpPr>
          <p:nvPr/>
        </p:nvSpPr>
        <p:spPr bwMode="auto">
          <a:xfrm>
            <a:off x="404936" y="6052487"/>
            <a:ext cx="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200" b="0" i="0" u="none" strike="noStrike" cap="none" normalizeH="0" baseline="0">
                <a:ln>
                  <a:noFill/>
                </a:ln>
                <a:solidFill>
                  <a:schemeClr val="tx1"/>
                </a:solidFill>
                <a:effectLst/>
                <a:latin typeface="Arial" panose="020B0604020202020204" pitchFamily="34" charset="0"/>
              </a:rPr>
            </a:br>
            <a:endParaRPr kumimoji="0" lang="cs-CZ" altLang="cs-CZ" sz="1200" b="0" i="0" u="none" strike="noStrike" cap="none" normalizeH="0" baseline="0">
              <a:ln>
                <a:noFill/>
              </a:ln>
              <a:solidFill>
                <a:schemeClr val="tx1"/>
              </a:solidFill>
              <a:effectLst/>
              <a:latin typeface="Arial" panose="020B0604020202020204" pitchFamily="34" charset="0"/>
            </a:endParaRPr>
          </a:p>
        </p:txBody>
      </p:sp>
      <p:pic>
        <p:nvPicPr>
          <p:cNvPr id="13" name="Grafický objekt 12">
            <a:extLst>
              <a:ext uri="{FF2B5EF4-FFF2-40B4-BE49-F238E27FC236}">
                <a16:creationId xmlns:a16="http://schemas.microsoft.com/office/drawing/2014/main" id="{D8EB560E-48C0-4101-BA5A-D72F47E989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336" y="260648"/>
            <a:ext cx="1028700" cy="1076325"/>
          </a:xfrm>
          <a:prstGeom prst="rect">
            <a:avLst/>
          </a:prstGeom>
        </p:spPr>
      </p:pic>
      <p:sp>
        <p:nvSpPr>
          <p:cNvPr id="5" name="TextovéPole 4">
            <a:extLst>
              <a:ext uri="{FF2B5EF4-FFF2-40B4-BE49-F238E27FC236}">
                <a16:creationId xmlns:a16="http://schemas.microsoft.com/office/drawing/2014/main" id="{AA8C55D5-7FCA-1FFD-1DF7-8694695DDBB9}"/>
              </a:ext>
            </a:extLst>
          </p:cNvPr>
          <p:cNvSpPr txBox="1"/>
          <p:nvPr/>
        </p:nvSpPr>
        <p:spPr>
          <a:xfrm>
            <a:off x="633686" y="3573016"/>
            <a:ext cx="10862914" cy="2062103"/>
          </a:xfrm>
          <a:prstGeom prst="rect">
            <a:avLst/>
          </a:prstGeom>
          <a:noFill/>
        </p:spPr>
        <p:txBody>
          <a:bodyPr wrap="square" rtlCol="0">
            <a:spAutoFit/>
          </a:bodyPr>
          <a:lstStyle/>
          <a:p>
            <a:pPr algn="ctr" rtl="0"/>
            <a:r>
              <a:rPr lang="cs-CZ" dirty="0"/>
              <a:t> </a:t>
            </a:r>
            <a:r>
              <a:rPr lang="cs-CZ" sz="3200" dirty="0"/>
              <a:t>2022 m. buvo tiriamas 4 181 išpuolis, 3 848 patvirtintos, 12 526 ištirtos aukos ir 11 616 patvirtintos vilkų išpuolių aukos, už kurias galima gauti kompensaciją.</a:t>
            </a:r>
          </a:p>
          <a:p>
            <a:pPr algn="ctr" rtl="0"/>
            <a:r>
              <a:rPr lang="cs-CZ" sz="3200" dirty="0"/>
              <a:t>Patvirtintų išpuolių skaičius per metus padidėjo 7,26%.</a:t>
            </a:r>
          </a:p>
        </p:txBody>
      </p:sp>
      <p:pic>
        <p:nvPicPr>
          <p:cNvPr id="6" name="Obrázek 5">
            <a:extLst>
              <a:ext uri="{FF2B5EF4-FFF2-40B4-BE49-F238E27FC236}">
                <a16:creationId xmlns:a16="http://schemas.microsoft.com/office/drawing/2014/main" id="{D044C98D-96EF-B721-C8F8-0153E7F3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 y="1588994"/>
            <a:ext cx="12192000" cy="1439646"/>
          </a:xfrm>
          <a:prstGeom prst="rect">
            <a:avLst/>
          </a:prstGeom>
        </p:spPr>
      </p:pic>
    </p:spTree>
    <p:extLst>
      <p:ext uri="{BB962C8B-B14F-4D97-AF65-F5344CB8AC3E}">
        <p14:creationId xmlns:p14="http://schemas.microsoft.com/office/powerpoint/2010/main" val="3191273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9D3C8A5-BD24-4D7C-0C8F-C674EC53FFC6}"/>
              </a:ext>
            </a:extLst>
          </p:cNvPr>
          <p:cNvSpPr>
            <a:spLocks noGrp="1"/>
          </p:cNvSpPr>
          <p:nvPr>
            <p:ph type="sldNum" sz="quarter" idx="12"/>
          </p:nvPr>
        </p:nvSpPr>
        <p:spPr/>
        <p:txBody>
          <a:bodyPr/>
          <a:lstStyle/>
          <a:p>
            <a:pPr algn="l" rtl="0"/>
            <a:fld id="{4FAB73BC-B049-4115-A692-8D63A059BFB8}" type="slidenum">
              <a:rPr lang="en-US" smtClean="0"/>
              <a:pPr algn="l" rtl="0"/>
              <a:t>47</a:t>
            </a:fld>
            <a:endParaRPr lang="en-US" dirty="0"/>
          </a:p>
        </p:txBody>
      </p:sp>
      <p:sp>
        <p:nvSpPr>
          <p:cNvPr id="3" name="TextovéPole 2">
            <a:extLst>
              <a:ext uri="{FF2B5EF4-FFF2-40B4-BE49-F238E27FC236}">
                <a16:creationId xmlns:a16="http://schemas.microsoft.com/office/drawing/2014/main" id="{A47762EA-D295-6286-E1EF-8C0206EB998F}"/>
              </a:ext>
            </a:extLst>
          </p:cNvPr>
          <p:cNvSpPr txBox="1"/>
          <p:nvPr/>
        </p:nvSpPr>
        <p:spPr>
          <a:xfrm>
            <a:off x="839416" y="836712"/>
            <a:ext cx="10514384" cy="6032421"/>
          </a:xfrm>
          <a:prstGeom prst="rect">
            <a:avLst/>
          </a:prstGeom>
          <a:noFill/>
        </p:spPr>
        <p:txBody>
          <a:bodyPr wrap="square" rtlCol="0">
            <a:spAutoFit/>
          </a:bodyPr>
          <a:lstStyle/>
          <a:p>
            <a:pPr algn="l" rtl="0"/>
            <a:r>
              <a:rPr lang="cs-CZ" b="0" i="0" dirty="0">
                <a:solidFill>
                  <a:srgbClr val="222222"/>
                </a:solidFill>
                <a:effectLst/>
                <a:latin typeface="Open Sans" panose="020B0606030504020204" pitchFamily="34" charset="0"/>
              </a:rPr>
              <a:t>„Daugelis mano, kad vilkų ir veisėjų sambūvis įmanomas numatant priemones bandoms apsaugoti, deja, toks išankstinis nusistatymas neatspindi tikrovės.</a:t>
            </a:r>
          </a:p>
          <a:p>
            <a:pPr algn="l" rtl="0"/>
            <a:r>
              <a:rPr lang="cs-CZ" b="0" i="0" dirty="0">
                <a:solidFill>
                  <a:srgbClr val="222222"/>
                </a:solidFill>
                <a:effectLst/>
                <a:latin typeface="Open Sans" panose="020B0606030504020204" pitchFamily="34" charset="0"/>
              </a:rPr>
              <a:t>Jei apsaugos priemonės gali apriboti žalą bandoms, šiandien Alpėse</a:t>
            </a:r>
            <a:r>
              <a:rPr lang="cs-CZ" b="1" i="0" dirty="0">
                <a:solidFill>
                  <a:srgbClr val="222222"/>
                </a:solidFill>
                <a:effectLst/>
                <a:latin typeface="Open Sans" panose="020B0606030504020204" pitchFamily="34" charset="0"/>
              </a:rPr>
              <a:t>92% užpultų bandų yra vadinamosios „saugomos“ bandos</a:t>
            </a:r>
            <a:r>
              <a:rPr lang="cs-CZ" b="0" i="0" dirty="0">
                <a:solidFill>
                  <a:srgbClr val="222222"/>
                </a:solidFill>
                <a:effectLst/>
                <a:latin typeface="Open Sans" panose="020B0606030504020204" pitchFamily="34" charset="0"/>
              </a:rPr>
              <a:t>, Tai reiškia, kad</a:t>
            </a:r>
            <a:r>
              <a:rPr lang="cs-CZ" b="1" i="0" dirty="0">
                <a:solidFill>
                  <a:srgbClr val="222222"/>
                </a:solidFill>
                <a:effectLst/>
                <a:latin typeface="Open Sans" panose="020B0606030504020204" pitchFamily="34" charset="0"/>
              </a:rPr>
              <a:t>turėti bent dvi apsaugos priemones</a:t>
            </a:r>
            <a:r>
              <a:rPr lang="cs-CZ" b="0" i="0" dirty="0">
                <a:solidFill>
                  <a:srgbClr val="222222"/>
                </a:solidFill>
                <a:effectLst/>
                <a:latin typeface="Open Sans" panose="020B0606030504020204" pitchFamily="34" charset="0"/>
              </a:rPr>
              <a:t>(sargiai, nuolatinis piemenų buvimas, naktinis grupavimas, elektrinė tvora ir kt.).</a:t>
            </a:r>
          </a:p>
          <a:p>
            <a:pPr algn="ctr" rtl="0"/>
            <a:r>
              <a:rPr lang="cs-CZ" sz="2000" b="1" i="0" dirty="0">
                <a:solidFill>
                  <a:srgbClr val="FF0000"/>
                </a:solidFill>
                <a:effectLst/>
                <a:latin typeface="Open Sans" panose="020B0606030504020204" pitchFamily="34" charset="0"/>
              </a:rPr>
              <a:t>Nepaisant to, žuvusių gyvūnų skaičius kasmet didėja, nes vilkai prisitaiko prie visų apsaugos priemonių.</a:t>
            </a:r>
          </a:p>
          <a:p>
            <a:pPr algn="l" rtl="0"/>
            <a:r>
              <a:rPr lang="cs-CZ" b="1" i="0" dirty="0">
                <a:solidFill>
                  <a:srgbClr val="222222"/>
                </a:solidFill>
                <a:effectLst/>
                <a:latin typeface="Open Sans" panose="020B0606030504020204" pitchFamily="34" charset="0"/>
              </a:rPr>
              <a:t>Serga visi naminiai gyvūnai, avys, ožkos, arkliai, karvės, šunys, lamos, alpakos ir kt.</a:t>
            </a:r>
          </a:p>
          <a:p>
            <a:pPr algn="l" rtl="0"/>
            <a:endParaRPr lang="cs-CZ" b="1" dirty="0">
              <a:solidFill>
                <a:srgbClr val="222222"/>
              </a:solidFill>
              <a:latin typeface="Open Sans" panose="020B0606030504020204" pitchFamily="34" charset="0"/>
            </a:endParaRPr>
          </a:p>
          <a:p>
            <a:pPr algn="ctr" rtl="0"/>
            <a:r>
              <a:rPr lang="cs-CZ" sz="2000" b="1" i="0" dirty="0">
                <a:solidFill>
                  <a:srgbClr val="FF0000"/>
                </a:solidFill>
                <a:effectLst/>
                <a:latin typeface="Open Sans" panose="020B0606030504020204" pitchFamily="34" charset="0"/>
              </a:rPr>
              <a:t>Kadangi apsaugos priemonės nekelia mirtino pavojaus, vilkai išmoksta šias priemones apeiti, todėl jos tampa mažiau veiksmingos ir net nereikalingos.</a:t>
            </a:r>
          </a:p>
          <a:p>
            <a:pPr algn="l" rtl="0"/>
            <a:endParaRPr lang="cs-CZ" b="1" dirty="0">
              <a:solidFill>
                <a:srgbClr val="FF0000"/>
              </a:solidFill>
              <a:latin typeface="Open Sans" panose="020B0606030504020204" pitchFamily="34" charset="0"/>
            </a:endParaRPr>
          </a:p>
          <a:p>
            <a:pPr algn="l" rtl="0"/>
            <a:r>
              <a:rPr lang="cs-CZ" b="0" i="0" dirty="0">
                <a:solidFill>
                  <a:srgbClr val="222222"/>
                </a:solidFill>
                <a:effectLst/>
                <a:latin typeface="Open Sans" panose="020B0606030504020204" pitchFamily="34" charset="0"/>
              </a:rPr>
              <a:t>Su kiekviena nauja apsaugos patirtimi (uoslės, šviesos, garso atgrasymas, gyvūnų repelentai bandoms ginti, asilų ir lamų, karvių naudojimas</a:t>
            </a:r>
            <a:r>
              <a:rPr lang="cs-CZ" b="0" i="0" dirty="0" err="1">
                <a:solidFill>
                  <a:srgbClr val="222222"/>
                </a:solidFill>
                <a:effectLst/>
                <a:latin typeface="Open Sans" panose="020B0606030504020204" pitchFamily="34" charset="0"/>
              </a:rPr>
              <a:t>Hérensas</a:t>
            </a:r>
            <a:r>
              <a:rPr lang="cs-CZ" b="0" i="0" dirty="0">
                <a:solidFill>
                  <a:srgbClr val="222222"/>
                </a:solidFill>
                <a:effectLst/>
                <a:latin typeface="Open Sans" panose="020B0606030504020204" pitchFamily="34" charset="0"/>
              </a:rPr>
              <a:t>ir tt) būtent veisėjai ir jų bandos yra eksperimentinės jūrų kiaulytės. Galite tik išmatuoti laiką, kurio prireiks, kol vilkai išmoks įveikti naujas priemones!</a:t>
            </a:r>
          </a:p>
          <a:p>
            <a:pPr algn="l" rtl="0"/>
            <a:r>
              <a:rPr lang="cs-CZ" b="0" i="0" dirty="0">
                <a:solidFill>
                  <a:srgbClr val="222222"/>
                </a:solidFill>
                <a:effectLst/>
                <a:latin typeface="Open Sans" panose="020B0606030504020204" pitchFamily="34" charset="0"/>
              </a:rPr>
              <a:t>Valgymas ūkiuose tampa „lengva“ vilkų dieta ir prisideda prie jų eksponentinio augimo, o tai dar labiau paryškina problemą.</a:t>
            </a:r>
          </a:p>
          <a:p>
            <a:pPr algn="l" rtl="0"/>
            <a:endParaRPr lang="cs-CZ" b="0" i="0" dirty="0">
              <a:solidFill>
                <a:srgbClr val="222222"/>
              </a:solidFill>
              <a:effectLst/>
              <a:latin typeface="Open Sans" panose="020B0606030504020204" pitchFamily="34" charset="0"/>
            </a:endParaRPr>
          </a:p>
          <a:p>
            <a:pPr algn="l" rtl="0"/>
            <a:endParaRPr lang="cs-CZ" dirty="0"/>
          </a:p>
        </p:txBody>
      </p:sp>
      <p:sp>
        <p:nvSpPr>
          <p:cNvPr id="4" name="TextovéPole 3">
            <a:extLst>
              <a:ext uri="{FF2B5EF4-FFF2-40B4-BE49-F238E27FC236}">
                <a16:creationId xmlns:a16="http://schemas.microsoft.com/office/drawing/2014/main" id="{01828066-10F8-CBE5-0ADA-45F87A7753E2}"/>
              </a:ext>
            </a:extLst>
          </p:cNvPr>
          <p:cNvSpPr txBox="1"/>
          <p:nvPr/>
        </p:nvSpPr>
        <p:spPr>
          <a:xfrm>
            <a:off x="838200" y="6199184"/>
            <a:ext cx="3816424" cy="584775"/>
          </a:xfrm>
          <a:prstGeom prst="rect">
            <a:avLst/>
          </a:prstGeom>
          <a:noFill/>
        </p:spPr>
        <p:txBody>
          <a:bodyPr wrap="square" rtlCol="0">
            <a:spAutoFit/>
          </a:bodyPr>
          <a:lstStyle/>
          <a:p>
            <a:pPr algn="l" rtl="0"/>
            <a:r>
              <a:rPr lang="cs-CZ" sz="800" dirty="0">
                <a:hlinkClick r:id="rId2"/>
              </a:rPr>
              <a:t>https://leloupdanslabergerie.fr/</a:t>
            </a:r>
            <a:endParaRPr lang="cs-CZ" sz="800" dirty="0"/>
          </a:p>
          <a:p>
            <a:pPr algn="l" rtl="0"/>
            <a:r>
              <a:rPr lang="cs-CZ" sz="800" dirty="0">
                <a:hlinkClick r:id="rId3"/>
              </a:rPr>
              <a:t>https://drive.google.com/file/d/1d_op_oo30RHkZTemZd_Xw3_oG-KFN7NQ/view?pli=1</a:t>
            </a:r>
            <a:endParaRPr lang="cs-CZ" sz="800" dirty="0"/>
          </a:p>
          <a:p>
            <a:pPr algn="l" rtl="0"/>
            <a:endParaRPr lang="cs-CZ" sz="800" dirty="0"/>
          </a:p>
          <a:p>
            <a:pPr algn="l" rtl="0"/>
            <a:endParaRPr lang="cs-CZ" sz="800" dirty="0"/>
          </a:p>
        </p:txBody>
      </p:sp>
    </p:spTree>
    <p:extLst>
      <p:ext uri="{BB962C8B-B14F-4D97-AF65-F5344CB8AC3E}">
        <p14:creationId xmlns:p14="http://schemas.microsoft.com/office/powerpoint/2010/main" val="2156310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3733924-452E-BCC6-4773-E8CB54C0E987}"/>
              </a:ext>
            </a:extLst>
          </p:cNvPr>
          <p:cNvSpPr>
            <a:spLocks noGrp="1"/>
          </p:cNvSpPr>
          <p:nvPr>
            <p:ph type="sldNum" sz="quarter" idx="12"/>
          </p:nvPr>
        </p:nvSpPr>
        <p:spPr/>
        <p:txBody>
          <a:bodyPr/>
          <a:lstStyle/>
          <a:p>
            <a:pPr algn="l" rtl="0"/>
            <a:fld id="{4FAB73BC-B049-4115-A692-8D63A059BFB8}" type="slidenum">
              <a:rPr lang="en-US" smtClean="0"/>
              <a:pPr algn="l" rtl="0"/>
              <a:t>48</a:t>
            </a:fld>
            <a:endParaRPr lang="en-US" dirty="0"/>
          </a:p>
        </p:txBody>
      </p:sp>
      <p:pic>
        <p:nvPicPr>
          <p:cNvPr id="4" name="Obrázek 3">
            <a:extLst>
              <a:ext uri="{FF2B5EF4-FFF2-40B4-BE49-F238E27FC236}">
                <a16:creationId xmlns:a16="http://schemas.microsoft.com/office/drawing/2014/main" id="{4FCC6C4D-978E-6AC7-03BF-65E1877C4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0"/>
            <a:ext cx="5430200" cy="6858000"/>
          </a:xfrm>
          <a:prstGeom prst="rect">
            <a:avLst/>
          </a:prstGeom>
        </p:spPr>
      </p:pic>
      <p:pic>
        <p:nvPicPr>
          <p:cNvPr id="6" name="Obrázek 5">
            <a:extLst>
              <a:ext uri="{FF2B5EF4-FFF2-40B4-BE49-F238E27FC236}">
                <a16:creationId xmlns:a16="http://schemas.microsoft.com/office/drawing/2014/main" id="{17505CE1-E133-5A07-1212-2B9443CB7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554318"/>
            <a:ext cx="4514850" cy="2867025"/>
          </a:xfrm>
          <a:prstGeom prst="rect">
            <a:avLst/>
          </a:prstGeom>
        </p:spPr>
      </p:pic>
      <p:sp>
        <p:nvSpPr>
          <p:cNvPr id="7" name="TextovéPole 6">
            <a:extLst>
              <a:ext uri="{FF2B5EF4-FFF2-40B4-BE49-F238E27FC236}">
                <a16:creationId xmlns:a16="http://schemas.microsoft.com/office/drawing/2014/main" id="{66DC2A55-0E1A-011E-6512-D7461273752A}"/>
              </a:ext>
            </a:extLst>
          </p:cNvPr>
          <p:cNvSpPr txBox="1"/>
          <p:nvPr/>
        </p:nvSpPr>
        <p:spPr>
          <a:xfrm>
            <a:off x="3185526" y="94961"/>
            <a:ext cx="6480720" cy="369332"/>
          </a:xfrm>
          <a:prstGeom prst="rect">
            <a:avLst/>
          </a:prstGeom>
          <a:noFill/>
        </p:spPr>
        <p:txBody>
          <a:bodyPr wrap="square" rtlCol="0">
            <a:spAutoFit/>
          </a:bodyPr>
          <a:lstStyle/>
          <a:p>
            <a:pPr algn="l" rtl="0"/>
            <a:r>
              <a:rPr lang="cs-CZ" dirty="0"/>
              <a:t>Ganymo šunys taip pat vis dažniau tampa vilkų aukomis</a:t>
            </a:r>
          </a:p>
        </p:txBody>
      </p:sp>
      <p:pic>
        <p:nvPicPr>
          <p:cNvPr id="9" name="Obrázek 8">
            <a:extLst>
              <a:ext uri="{FF2B5EF4-FFF2-40B4-BE49-F238E27FC236}">
                <a16:creationId xmlns:a16="http://schemas.microsoft.com/office/drawing/2014/main" id="{699AED9A-82BF-0D71-BD1A-6B70E732B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152" y="3421343"/>
            <a:ext cx="4514850" cy="2533650"/>
          </a:xfrm>
          <a:prstGeom prst="rect">
            <a:avLst/>
          </a:prstGeom>
        </p:spPr>
      </p:pic>
      <p:pic>
        <p:nvPicPr>
          <p:cNvPr id="11" name="Obrázek 10">
            <a:extLst>
              <a:ext uri="{FF2B5EF4-FFF2-40B4-BE49-F238E27FC236}">
                <a16:creationId xmlns:a16="http://schemas.microsoft.com/office/drawing/2014/main" id="{D496261D-3F9D-A6FA-18C4-729065D19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262" y="5112479"/>
            <a:ext cx="2941224" cy="1650560"/>
          </a:xfrm>
          <a:prstGeom prst="rect">
            <a:avLst/>
          </a:prstGeom>
        </p:spPr>
      </p:pic>
      <p:sp>
        <p:nvSpPr>
          <p:cNvPr id="3" name="TextovéPole 2">
            <a:extLst>
              <a:ext uri="{FF2B5EF4-FFF2-40B4-BE49-F238E27FC236}">
                <a16:creationId xmlns:a16="http://schemas.microsoft.com/office/drawing/2014/main" id="{6F22FA0D-F8B3-0EA3-349D-E293B701E20C}"/>
              </a:ext>
            </a:extLst>
          </p:cNvPr>
          <p:cNvSpPr txBox="1"/>
          <p:nvPr/>
        </p:nvSpPr>
        <p:spPr>
          <a:xfrm>
            <a:off x="839416" y="5805264"/>
            <a:ext cx="4824536" cy="215444"/>
          </a:xfrm>
          <a:prstGeom prst="rect">
            <a:avLst/>
          </a:prstGeom>
          <a:noFill/>
        </p:spPr>
        <p:txBody>
          <a:bodyPr wrap="square" rtlCol="0">
            <a:spAutoFit/>
          </a:bodyPr>
          <a:lstStyle/>
          <a:p>
            <a:pPr algn="l" rtl="0"/>
            <a:r>
              <a:rPr lang="cs-CZ" sz="800" dirty="0"/>
              <a:t>galvijai šunys ožkos arkliai avys kiti</a:t>
            </a:r>
          </a:p>
        </p:txBody>
      </p:sp>
      <p:sp>
        <p:nvSpPr>
          <p:cNvPr id="5" name="TextovéPole 4">
            <a:extLst>
              <a:ext uri="{FF2B5EF4-FFF2-40B4-BE49-F238E27FC236}">
                <a16:creationId xmlns:a16="http://schemas.microsoft.com/office/drawing/2014/main" id="{970C1B07-1D5F-252E-842A-D4FB27B4AFB0}"/>
              </a:ext>
            </a:extLst>
          </p:cNvPr>
          <p:cNvSpPr txBox="1"/>
          <p:nvPr/>
        </p:nvSpPr>
        <p:spPr>
          <a:xfrm>
            <a:off x="593792" y="6020708"/>
            <a:ext cx="5089470" cy="400110"/>
          </a:xfrm>
          <a:prstGeom prst="rect">
            <a:avLst/>
          </a:prstGeom>
          <a:noFill/>
        </p:spPr>
        <p:txBody>
          <a:bodyPr wrap="square" rtlCol="0">
            <a:spAutoFit/>
          </a:bodyPr>
          <a:lstStyle/>
          <a:p>
            <a:pPr algn="l" rtl="0"/>
            <a:r>
              <a:rPr lang="cs-CZ" sz="2000" b="1" dirty="0">
                <a:solidFill>
                  <a:srgbClr val="FF0000"/>
                </a:solidFill>
              </a:rPr>
              <a:t>Per vienerius metus nužudyti 92 šunys</a:t>
            </a:r>
          </a:p>
        </p:txBody>
      </p:sp>
    </p:spTree>
    <p:extLst>
      <p:ext uri="{BB962C8B-B14F-4D97-AF65-F5344CB8AC3E}">
        <p14:creationId xmlns:p14="http://schemas.microsoft.com/office/powerpoint/2010/main" val="3649096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49</a:t>
            </a:fld>
            <a:endParaRPr lang="en-US" dirty="0"/>
          </a:p>
        </p:txBody>
      </p:sp>
      <p:sp>
        <p:nvSpPr>
          <p:cNvPr id="3" name="TextovéPole 2"/>
          <p:cNvSpPr txBox="1"/>
          <p:nvPr/>
        </p:nvSpPr>
        <p:spPr>
          <a:xfrm>
            <a:off x="1127448" y="6381328"/>
            <a:ext cx="6696744" cy="461665"/>
          </a:xfrm>
          <a:prstGeom prst="rect">
            <a:avLst/>
          </a:prstGeom>
          <a:noFill/>
        </p:spPr>
        <p:txBody>
          <a:bodyPr wrap="square" rtlCol="0">
            <a:spAutoFit/>
          </a:bodyPr>
          <a:lstStyle/>
          <a:p>
            <a:pPr algn="l" rtl="0"/>
            <a:r>
              <a:rPr lang="cs-CZ" sz="800" dirty="0">
                <a:hlinkClick r:id="rId3"/>
              </a:rPr>
              <a:t>http://www.auvergne-rhone-alpes.developpement-durable.gouv.fr/bilan-du-protocole-a14246.html</a:t>
            </a:r>
            <a:endParaRPr lang="cs-CZ" sz="800" dirty="0"/>
          </a:p>
          <a:p>
            <a:pPr algn="l" rtl="0"/>
            <a:r>
              <a:rPr lang="cs-CZ" sz="800" dirty="0">
                <a:hlinkClick r:id="rId4"/>
              </a:rPr>
              <a:t>https://leloupdanslabergerie.fr/accueil/office-francais-de-la-biodiversity-ment/</a:t>
            </a:r>
            <a:endParaRPr lang="cs-CZ" sz="800" dirty="0"/>
          </a:p>
          <a:p>
            <a:pPr algn="l" rtl="0"/>
            <a:endParaRPr lang="cs-CZ" sz="800" dirty="0"/>
          </a:p>
        </p:txBody>
      </p:sp>
      <p:sp>
        <p:nvSpPr>
          <p:cNvPr id="5" name="TextovéPole 4"/>
          <p:cNvSpPr txBox="1"/>
          <p:nvPr/>
        </p:nvSpPr>
        <p:spPr>
          <a:xfrm>
            <a:off x="8472264" y="216327"/>
            <a:ext cx="3384376" cy="6217087"/>
          </a:xfrm>
          <a:prstGeom prst="rect">
            <a:avLst/>
          </a:prstGeom>
          <a:noFill/>
        </p:spPr>
        <p:txBody>
          <a:bodyPr wrap="square" rtlCol="0">
            <a:spAutoFit/>
          </a:bodyPr>
          <a:lstStyle/>
          <a:p>
            <a:pPr algn="ctr" rtl="0"/>
            <a:r>
              <a:rPr lang="cs-CZ" b="1" dirty="0">
                <a:solidFill>
                  <a:srgbClr val="FF0000"/>
                </a:solidFill>
              </a:rPr>
              <a:t>Prancūzijoje nušautų vilkų skaičius 2022-12-31</a:t>
            </a:r>
          </a:p>
          <a:p>
            <a:pPr algn="ctr" rtl="0"/>
            <a:endParaRPr lang="cs-CZ" b="1" dirty="0">
              <a:solidFill>
                <a:srgbClr val="FF0000"/>
              </a:solidFill>
            </a:endParaRPr>
          </a:p>
          <a:p>
            <a:pPr algn="ctr" rtl="0"/>
            <a:r>
              <a:rPr lang="cs-CZ" b="1" dirty="0">
                <a:solidFill>
                  <a:srgbClr val="0070C0"/>
                </a:solidFill>
              </a:rPr>
              <a:t>Prancūzija šiuo metu turi maždaug 1104 (t.y</a:t>
            </a:r>
            <a:r>
              <a:rPr lang="pt-BR" b="1" dirty="0">
                <a:solidFill>
                  <a:srgbClr val="0070C0"/>
                </a:solidFill>
              </a:rPr>
              <a:t>žalos ataskaita nuo 2023-07-21 - 906 vilkai</a:t>
            </a:r>
            <a:r>
              <a:rPr lang="cs-CZ" b="1" dirty="0">
                <a:solidFill>
                  <a:srgbClr val="0070C0"/>
                </a:solidFill>
              </a:rPr>
              <a:t>?) vilkai</a:t>
            </a:r>
          </a:p>
          <a:p>
            <a:pPr algn="ctr" rtl="0"/>
            <a:endParaRPr lang="cs-CZ" b="1" dirty="0"/>
          </a:p>
          <a:p>
            <a:pPr algn="ctr" rtl="0"/>
            <a:r>
              <a:rPr lang="cs-CZ" b="1" dirty="0"/>
              <a:t>Prancūzija turi 7 kartus didesnį plotą!</a:t>
            </a: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r>
              <a:rPr lang="cs-CZ" sz="3200" b="1" dirty="0">
                <a:solidFill>
                  <a:srgbClr val="FF0000"/>
                </a:solidFill>
              </a:rPr>
              <a:t>Ar mūsų bandos apsaugos reikalavimai yra ekstremalūs?</a:t>
            </a:r>
          </a:p>
        </p:txBody>
      </p:sp>
      <p:pic>
        <p:nvPicPr>
          <p:cNvPr id="6" name="Obrázek 5">
            <a:extLst>
              <a:ext uri="{FF2B5EF4-FFF2-40B4-BE49-F238E27FC236}">
                <a16:creationId xmlns:a16="http://schemas.microsoft.com/office/drawing/2014/main" id="{AEDF2D72-214E-381D-D2E2-AA3DF5E03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6" y="476672"/>
            <a:ext cx="8084660" cy="2016224"/>
          </a:xfrm>
          <a:prstGeom prst="rect">
            <a:avLst/>
          </a:prstGeom>
        </p:spPr>
      </p:pic>
      <p:sp>
        <p:nvSpPr>
          <p:cNvPr id="8" name="TextovéPole 7">
            <a:extLst>
              <a:ext uri="{FF2B5EF4-FFF2-40B4-BE49-F238E27FC236}">
                <a16:creationId xmlns:a16="http://schemas.microsoft.com/office/drawing/2014/main" id="{5790041C-623C-3324-D274-16FD8795F67B}"/>
              </a:ext>
            </a:extLst>
          </p:cNvPr>
          <p:cNvSpPr txBox="1"/>
          <p:nvPr/>
        </p:nvSpPr>
        <p:spPr>
          <a:xfrm>
            <a:off x="191344" y="5301208"/>
            <a:ext cx="8712968" cy="646331"/>
          </a:xfrm>
          <a:prstGeom prst="rect">
            <a:avLst/>
          </a:prstGeom>
          <a:noFill/>
        </p:spPr>
        <p:txBody>
          <a:bodyPr wrap="square" rtlCol="0">
            <a:spAutoFit/>
          </a:bodyPr>
          <a:lstStyle/>
          <a:p>
            <a:pPr algn="l" rtl="0"/>
            <a:r>
              <a:rPr lang="cs-CZ" dirty="0"/>
              <a:t>2023 metų lubos padidintos iki 209 (19 proc. naujai apskaičiuotos populiacijos), 2023 m. spalio 13 d. legaliai nušauti 144 vilkai, be leidimo – 6 vilkai.</a:t>
            </a:r>
          </a:p>
        </p:txBody>
      </p:sp>
      <p:pic>
        <p:nvPicPr>
          <p:cNvPr id="9" name="Obrázek 8">
            <a:extLst>
              <a:ext uri="{FF2B5EF4-FFF2-40B4-BE49-F238E27FC236}">
                <a16:creationId xmlns:a16="http://schemas.microsoft.com/office/drawing/2014/main" id="{14004C00-33A3-8CE0-75A4-CF40B02314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2708920"/>
            <a:ext cx="7992888" cy="23483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576B5DC-1A1A-4D76-BB1C-8B4CB37E875C}"/>
              </a:ext>
            </a:extLst>
          </p:cNvPr>
          <p:cNvSpPr>
            <a:spLocks noGrp="1"/>
          </p:cNvSpPr>
          <p:nvPr>
            <p:ph type="sldNum" sz="quarter" idx="12"/>
          </p:nvPr>
        </p:nvSpPr>
        <p:spPr/>
        <p:txBody>
          <a:bodyPr/>
          <a:lstStyle/>
          <a:p>
            <a:fld id="{4FAB73BC-B049-4115-A692-8D63A059BFB8}" type="slidenum">
              <a:rPr lang="en-US" smtClean="0"/>
              <a:pPr algn="l" rtl="0"/>
              <a:t>5</a:t>
            </a:fld>
            <a:endParaRPr lang="en-US" dirty="0"/>
          </a:p>
        </p:txBody>
      </p:sp>
      <p:sp>
        <p:nvSpPr>
          <p:cNvPr id="7" name="TextovéPole 6">
            <a:extLst>
              <a:ext uri="{FF2B5EF4-FFF2-40B4-BE49-F238E27FC236}">
                <a16:creationId xmlns:a16="http://schemas.microsoft.com/office/drawing/2014/main" id="{654FE87F-070E-4D7B-A77C-B0C192A742FA}"/>
              </a:ext>
            </a:extLst>
          </p:cNvPr>
          <p:cNvSpPr txBox="1"/>
          <p:nvPr/>
        </p:nvSpPr>
        <p:spPr>
          <a:xfrm>
            <a:off x="7428107" y="341818"/>
            <a:ext cx="4392488" cy="4832092"/>
          </a:xfrm>
          <a:prstGeom prst="rect">
            <a:avLst/>
          </a:prstGeom>
          <a:noFill/>
        </p:spPr>
        <p:txBody>
          <a:bodyPr wrap="square" rtlCol="0">
            <a:spAutoFit/>
          </a:bodyPr>
          <a:lstStyle/>
          <a:p>
            <a:pPr algn="ctr" rtl="0"/>
            <a:r>
              <a:rPr lang="cs-CZ" kern="50" dirty="0">
                <a:latin typeface="Times New Roman" panose="02020603050405020304" pitchFamily="18" charset="0"/>
                <a:ea typeface="SimSun" panose="02010600030101010101" pitchFamily="2" charset="-122"/>
                <a:cs typeface="Mangal" panose="02040503050203030202" pitchFamily="18" charset="0"/>
              </a:rPr>
              <a:t>P</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Nuo vilkų populiacijos rekolonizacijos pradžios avių skaičius sumažėjo</a:t>
            </a:r>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per pastaruosius septynerius metus – nuo ​​231 694 vnt. 2015 m. iki 174 196 vnt. 2022 m.</a:t>
            </a:r>
          </a:p>
          <a:p>
            <a:pPr algn="ctr" rtl="0"/>
            <a:endPar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endParaRPr>
          </a:p>
          <a:p>
            <a:pPr algn="ctr" rtl="0"/>
            <a:endParaRPr lang="cs-CZ" b="1" kern="50" dirty="0">
              <a:solidFill>
                <a:srgbClr val="FF0000"/>
              </a:solidFill>
              <a:latin typeface="Times New Roman" panose="02020603050405020304" pitchFamily="18" charset="0"/>
              <a:ea typeface="SimSun" panose="02010600030101010101" pitchFamily="2" charset="-122"/>
              <a:cs typeface="Mangal" panose="02040503050203030202" pitchFamily="18" charset="0"/>
            </a:endParaRPr>
          </a:p>
          <a:p>
            <a:pPr algn="ctr" rtl="0"/>
            <a:r>
              <a:rPr lang="cs-CZ" sz="2000" b="1"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AT</a:t>
            </a:r>
            <a:r>
              <a:rPr lang="cs-CZ" sz="20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buvo neįtikėtinai daug 57 498 avys</a:t>
            </a:r>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a:t>
            </a:r>
          </a:p>
          <a:p>
            <a:pPr algn="ctr" rtl="0"/>
            <a:endPar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endParaRPr>
          </a:p>
          <a:p>
            <a:pPr algn="ctr" rtl="0"/>
            <a:r>
              <a:rPr lang="cs-CZ" sz="36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Tai 25% kritimas!</a:t>
            </a:r>
          </a:p>
          <a:p>
            <a:pPr algn="l" rtl="0"/>
            <a:endParaRPr lang="cs-CZ" kern="50" dirty="0">
              <a:latin typeface="Times New Roman" panose="02020603050405020304" pitchFamily="18" charset="0"/>
              <a:ea typeface="SimSun" panose="02010600030101010101" pitchFamily="2" charset="-122"/>
              <a:cs typeface="Mangal" panose="02040503050203030202" pitchFamily="18" charset="0"/>
            </a:endParaRPr>
          </a:p>
          <a:p>
            <a:pPr algn="ctr" rtl="0"/>
            <a:endParaRPr lang="cs-CZ" sz="1800" kern="50" dirty="0">
              <a:effectLst/>
              <a:latin typeface="Times New Roman" panose="02020603050405020304" pitchFamily="18" charset="0"/>
              <a:ea typeface="SimSun" panose="02010600030101010101" pitchFamily="2" charset="-122"/>
              <a:cs typeface="Mangal" panose="02040503050203030202" pitchFamily="18" charset="0"/>
            </a:endParaRPr>
          </a:p>
          <a:p>
            <a:pPr algn="ctr" rtl="0"/>
            <a:endParaRPr lang="cs-CZ" kern="50" dirty="0">
              <a:latin typeface="Times New Roman" panose="02020603050405020304" pitchFamily="18" charset="0"/>
              <a:ea typeface="SimSun" panose="02010600030101010101" pitchFamily="2" charset="-122"/>
              <a:cs typeface="Mangal" panose="02040503050203030202" pitchFamily="18" charset="0"/>
            </a:endParaRPr>
          </a:p>
          <a:p>
            <a:pPr algn="ctr" rtl="0"/>
            <a:r>
              <a:rPr lang="cs-CZ" sz="1800" kern="50" dirty="0">
                <a:effectLst/>
                <a:latin typeface="Times New Roman" panose="02020603050405020304" pitchFamily="18" charset="0"/>
                <a:ea typeface="SimSun" panose="02010600030101010101" pitchFamily="2" charset="-122"/>
                <a:cs typeface="Mangal" panose="02040503050203030202" pitchFamily="18" charset="0"/>
              </a:rPr>
              <a:t>Avių būklės blogėjimas ir toliau spartėja</a:t>
            </a:r>
          </a:p>
          <a:p>
            <a:pPr algn="ctr" rtl="0"/>
            <a:endParaRPr lang="cs-CZ" kern="50" dirty="0">
              <a:latin typeface="Times New Roman" panose="02020603050405020304" pitchFamily="18" charset="0"/>
              <a:ea typeface="SimSun" panose="02010600030101010101" pitchFamily="2" charset="-122"/>
              <a:cs typeface="Mangal" panose="02040503050203030202" pitchFamily="18" charset="0"/>
            </a:endParaRPr>
          </a:p>
          <a:p>
            <a:pPr algn="ctr" rtl="0"/>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2020–2022 m. atsargos buvo sumažintos dar 15 proc.</a:t>
            </a:r>
          </a:p>
        </p:txBody>
      </p:sp>
      <p:sp>
        <p:nvSpPr>
          <p:cNvPr id="2" name="TextovéPole 1">
            <a:extLst>
              <a:ext uri="{FF2B5EF4-FFF2-40B4-BE49-F238E27FC236}">
                <a16:creationId xmlns:a16="http://schemas.microsoft.com/office/drawing/2014/main" id="{181EE011-C170-4B86-9AE6-4A5910097351}"/>
              </a:ext>
            </a:extLst>
          </p:cNvPr>
          <p:cNvSpPr txBox="1"/>
          <p:nvPr/>
        </p:nvSpPr>
        <p:spPr>
          <a:xfrm>
            <a:off x="343321" y="5234627"/>
            <a:ext cx="11089232" cy="1477328"/>
          </a:xfrm>
          <a:prstGeom prst="rect">
            <a:avLst/>
          </a:prstGeom>
          <a:noFill/>
        </p:spPr>
        <p:txBody>
          <a:bodyPr wrap="square" rtlCol="0">
            <a:spAutoFit/>
          </a:bodyPr>
          <a:lstStyle/>
          <a:p>
            <a:pPr algn="ctr" rtl="0"/>
            <a:r>
              <a:rPr lang="cs-CZ" sz="3600" b="1" kern="50" dirty="0">
                <a:solidFill>
                  <a:srgbClr val="C00000"/>
                </a:solidFill>
                <a:effectLst/>
                <a:latin typeface="Times New Roman" panose="02020603050405020304" pitchFamily="18" charset="0"/>
                <a:ea typeface="SimSun" panose="02010600030101010101" pitchFamily="2" charset="-122"/>
                <a:cs typeface="Mangal" panose="02040503050203030202" pitchFamily="18" charset="0"/>
              </a:rPr>
              <a:t>daugeliu atvejų vilkų išpuoliai yra paskutinis lašas apsisprendimui nutraukti veisimąsi</a:t>
            </a:r>
            <a:endParaRPr lang="cs-CZ" sz="3600" b="1" dirty="0">
              <a:solidFill>
                <a:srgbClr val="C00000"/>
              </a:solidFill>
            </a:endParaRPr>
          </a:p>
          <a:p>
            <a:pPr algn="l" rtl="0"/>
            <a:endParaRPr lang="cs-CZ" dirty="0"/>
          </a:p>
        </p:txBody>
      </p:sp>
      <p:sp>
        <p:nvSpPr>
          <p:cNvPr id="3" name="TextovéPole 2">
            <a:extLst>
              <a:ext uri="{FF2B5EF4-FFF2-40B4-BE49-F238E27FC236}">
                <a16:creationId xmlns:a16="http://schemas.microsoft.com/office/drawing/2014/main" id="{96C0A8BB-B4CB-49D7-B571-0B8CA817170C}"/>
              </a:ext>
            </a:extLst>
          </p:cNvPr>
          <p:cNvSpPr txBox="1"/>
          <p:nvPr/>
        </p:nvSpPr>
        <p:spPr>
          <a:xfrm>
            <a:off x="407368" y="6536809"/>
            <a:ext cx="11089232" cy="184666"/>
          </a:xfrm>
          <a:prstGeom prst="rect">
            <a:avLst/>
          </a:prstGeom>
          <a:noFill/>
        </p:spPr>
        <p:txBody>
          <a:bodyPr wrap="square" rtlCol="0">
            <a:spAutoFit/>
          </a:bodyPr>
          <a:lstStyle/>
          <a:p>
            <a:pPr algn="l" rtl="0"/>
            <a:r>
              <a:rPr lang="cs-CZ" sz="600" dirty="0"/>
              <a:t>https://www.czso.cz/csu/czso/zem_cr</a:t>
            </a:r>
          </a:p>
        </p:txBody>
      </p:sp>
      <p:pic>
        <p:nvPicPr>
          <p:cNvPr id="10" name="Zástupný obsah 9">
            <a:extLst>
              <a:ext uri="{FF2B5EF4-FFF2-40B4-BE49-F238E27FC236}">
                <a16:creationId xmlns:a16="http://schemas.microsoft.com/office/drawing/2014/main" id="{0D4A47C6-C8E2-03C0-3CD3-1DC8D9AE00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321" y="1039942"/>
            <a:ext cx="6622013" cy="4104456"/>
          </a:xfrm>
        </p:spPr>
      </p:pic>
      <p:pic>
        <p:nvPicPr>
          <p:cNvPr id="6" name="Obrázek 5">
            <a:extLst>
              <a:ext uri="{FF2B5EF4-FFF2-40B4-BE49-F238E27FC236}">
                <a16:creationId xmlns:a16="http://schemas.microsoft.com/office/drawing/2014/main" id="{36EC058E-E98F-6A55-2FFD-D912515C5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608" y="68536"/>
            <a:ext cx="1381323" cy="941047"/>
          </a:xfrm>
          <a:prstGeom prst="rect">
            <a:avLst/>
          </a:prstGeom>
        </p:spPr>
      </p:pic>
    </p:spTree>
    <p:extLst>
      <p:ext uri="{BB962C8B-B14F-4D97-AF65-F5344CB8AC3E}">
        <p14:creationId xmlns:p14="http://schemas.microsoft.com/office/powerpoint/2010/main" val="2698205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EF74AEA-AC60-4C8D-894B-46AB0F859749}"/>
              </a:ext>
            </a:extLst>
          </p:cNvPr>
          <p:cNvSpPr>
            <a:spLocks noGrp="1"/>
          </p:cNvSpPr>
          <p:nvPr>
            <p:ph type="sldNum" sz="quarter" idx="12"/>
          </p:nvPr>
        </p:nvSpPr>
        <p:spPr/>
        <p:txBody>
          <a:bodyPr/>
          <a:lstStyle/>
          <a:p>
            <a:pPr algn="l" rtl="0"/>
            <a:fld id="{4FAB73BC-B049-4115-A692-8D63A059BFB8}" type="slidenum">
              <a:rPr lang="en-US" smtClean="0"/>
              <a:pPr algn="l" rtl="0"/>
              <a:t>50</a:t>
            </a:fld>
            <a:endParaRPr lang="en-US" dirty="0"/>
          </a:p>
        </p:txBody>
      </p:sp>
      <p:pic>
        <p:nvPicPr>
          <p:cNvPr id="4" name="Obrázek 3">
            <a:extLst>
              <a:ext uri="{FF2B5EF4-FFF2-40B4-BE49-F238E27FC236}">
                <a16:creationId xmlns:a16="http://schemas.microsoft.com/office/drawing/2014/main" id="{31151503-D1C9-4476-B77A-EDDE904ED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937"/>
            <a:ext cx="12192000" cy="6080125"/>
          </a:xfrm>
          <a:prstGeom prst="rect">
            <a:avLst/>
          </a:prstGeom>
        </p:spPr>
      </p:pic>
    </p:spTree>
    <p:extLst>
      <p:ext uri="{BB962C8B-B14F-4D97-AF65-F5344CB8AC3E}">
        <p14:creationId xmlns:p14="http://schemas.microsoft.com/office/powerpoint/2010/main" val="901954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8F1E0BD-41EF-46DD-328F-98E9DC2ACECD}"/>
              </a:ext>
            </a:extLst>
          </p:cNvPr>
          <p:cNvSpPr>
            <a:spLocks noGrp="1"/>
          </p:cNvSpPr>
          <p:nvPr>
            <p:ph type="sldNum" sz="quarter" idx="12"/>
          </p:nvPr>
        </p:nvSpPr>
        <p:spPr/>
        <p:txBody>
          <a:bodyPr/>
          <a:lstStyle/>
          <a:p>
            <a:pPr algn="l" rtl="0"/>
            <a:fld id="{4FAB73BC-B049-4115-A692-8D63A059BFB8}" type="slidenum">
              <a:rPr lang="en-US" smtClean="0"/>
              <a:pPr algn="l" rtl="0"/>
              <a:t>51</a:t>
            </a:fld>
            <a:endParaRPr lang="en-US" dirty="0"/>
          </a:p>
        </p:txBody>
      </p:sp>
      <p:pic>
        <p:nvPicPr>
          <p:cNvPr id="4" name="Obrázek 3">
            <a:extLst>
              <a:ext uri="{FF2B5EF4-FFF2-40B4-BE49-F238E27FC236}">
                <a16:creationId xmlns:a16="http://schemas.microsoft.com/office/drawing/2014/main" id="{81485C22-6019-F04F-BB52-3602179E3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708424"/>
            <a:ext cx="3863675" cy="5441152"/>
          </a:xfrm>
          <a:prstGeom prst="rect">
            <a:avLst/>
          </a:prstGeom>
        </p:spPr>
      </p:pic>
      <p:sp>
        <p:nvSpPr>
          <p:cNvPr id="5" name="TextovéPole 4">
            <a:extLst>
              <a:ext uri="{FF2B5EF4-FFF2-40B4-BE49-F238E27FC236}">
                <a16:creationId xmlns:a16="http://schemas.microsoft.com/office/drawing/2014/main" id="{CFBEF969-8036-AC12-E023-5930FBF02E9E}"/>
              </a:ext>
            </a:extLst>
          </p:cNvPr>
          <p:cNvSpPr txBox="1"/>
          <p:nvPr/>
        </p:nvSpPr>
        <p:spPr>
          <a:xfrm>
            <a:off x="5159896" y="836712"/>
            <a:ext cx="6696744" cy="5152180"/>
          </a:xfrm>
          <a:prstGeom prst="rect">
            <a:avLst/>
          </a:prstGeom>
          <a:noFill/>
        </p:spPr>
        <p:txBody>
          <a:bodyPr wrap="square" rtlCol="0">
            <a:spAutoFit/>
          </a:bodyPr>
          <a:lstStyle/>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Ilgalaikę kultūrinio kraštovaizdžio pusiausvyrą trikdo sugrįžę plėšrūnai.</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Ūkių mažėja ir norinčiųjų juos steigti vis mažiau, kyla grėsmė pačiai ganyklų egzistavimui Prancūzijoje.</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Plėšrūnų sugrįžimas ir sugyvenimo sunkumai atbaido net labiausiai motyvuotus ūkininkus.</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Stambių plėšrūnų buvimas iš tikrųjų visiškai destabilizuoja tokio tipo žemės ūkį, pagrįstą ganymu atvirame lauke.</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Nuo 2007 iki 2018 m. plėšrūnų spaudimas (pažeidimai ir atakos) padidėjo tris ar keturis kartus. Didžioji šio spaudimo dalis daroma avių bandoms (88 % aukų).</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Apsaugos priemonės bandoms apsaugoti (naktiniai aptvarai, apsauga, grįžimas į arklides, sarginiai šunys) yra</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prieštarauja SIQO reikalavimams (</a:t>
            </a:r>
            <a:r>
              <a:rPr lang="cs-CZ" sz="1400" kern="100" dirty="0" err="1">
                <a:effectLst/>
                <a:latin typeface="Calibri" panose="020F0502020204030204" pitchFamily="34" charset="0"/>
                <a:ea typeface="Calibri" panose="020F0502020204030204" pitchFamily="34" charset="0"/>
                <a:cs typeface="Times New Roman" panose="02020603050405020304" pitchFamily="18" charset="0"/>
              </a:rPr>
              <a:t>gerovė</a:t>
            </a: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 ir plataus pastoralizmo pobūdžio.</a:t>
            </a:r>
          </a:p>
          <a:p>
            <a:pPr algn="ctr" rtl="0">
              <a:lnSpc>
                <a:spcPct val="106000"/>
              </a:lnSpc>
              <a:spcAft>
                <a:spcPts val="800"/>
              </a:spcAft>
            </a:pPr>
            <a:endParaRPr lang="cs-CZ"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6000"/>
              </a:lnSpc>
              <a:spcAft>
                <a:spcPts val="800"/>
              </a:spcAft>
            </a:pPr>
            <a:r>
              <a:rPr lang="cs-CZ"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2014 metais 34 įvairių akademinių krypčių mokslininkai paskelbė raginimą išsaugoti ekosistemas, kurias apleidžia ganytojai.</a:t>
            </a:r>
          </a:p>
          <a:p>
            <a:pPr algn="ctr" rtl="0">
              <a:lnSpc>
                <a:spcPct val="106000"/>
              </a:lnSpc>
              <a:spcAft>
                <a:spcPts val="800"/>
              </a:spcAft>
            </a:pPr>
            <a:endParaRPr lang="cs-CZ"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6000"/>
              </a:lnSpc>
              <a:spcAft>
                <a:spcPts val="800"/>
              </a:spcAft>
            </a:pPr>
            <a:r>
              <a:rPr lang="cs-CZ" sz="1400" b="1" kern="100" dirty="0">
                <a:effectLst/>
                <a:latin typeface="Calibri" panose="020F0502020204030204" pitchFamily="34" charset="0"/>
                <a:ea typeface="Calibri" panose="020F0502020204030204" pitchFamily="34" charset="0"/>
                <a:cs typeface="Times New Roman" panose="02020603050405020304" pitchFamily="18" charset="0"/>
              </a:rPr>
              <a:t>Viena iš jų išvadų buvo tokia: „Atsitraukus nuo pastoracinės veiklos, biotopai užaugs ir nyks bei išnyks kitos saugomos rūšys“.</a:t>
            </a:r>
          </a:p>
          <a:p>
            <a:pPr algn="l" rtl="0"/>
            <a:endParaRPr lang="cs-CZ" dirty="0"/>
          </a:p>
        </p:txBody>
      </p:sp>
      <p:sp>
        <p:nvSpPr>
          <p:cNvPr id="6" name="TextovéPole 5">
            <a:extLst>
              <a:ext uri="{FF2B5EF4-FFF2-40B4-BE49-F238E27FC236}">
                <a16:creationId xmlns:a16="http://schemas.microsoft.com/office/drawing/2014/main" id="{8197D10C-D2E4-C37B-1D52-A305CFBEAB63}"/>
              </a:ext>
            </a:extLst>
          </p:cNvPr>
          <p:cNvSpPr txBox="1"/>
          <p:nvPr/>
        </p:nvSpPr>
        <p:spPr>
          <a:xfrm>
            <a:off x="5571770" y="6021288"/>
            <a:ext cx="4680520" cy="615553"/>
          </a:xfrm>
          <a:prstGeom prst="rect">
            <a:avLst/>
          </a:prstGeom>
          <a:noFill/>
        </p:spPr>
        <p:txBody>
          <a:bodyPr wrap="square" rtlCol="0">
            <a:spAutoFit/>
          </a:bodyPr>
          <a:lstStyle/>
          <a:p>
            <a:pPr algn="l" rtl="0"/>
            <a:r>
              <a:rPr lang="cs-CZ"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https://www.leseleveursfaceauxpredateurs.fr/wp-content/uploads/2023/07/Dossier-2022_Pastoralisme-en-danger-FNO-web.pdf</a:t>
            </a:r>
            <a:endParaRPr lang="cs-CZ" sz="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
        <p:nvSpPr>
          <p:cNvPr id="7" name="TextovéPole 6">
            <a:extLst>
              <a:ext uri="{FF2B5EF4-FFF2-40B4-BE49-F238E27FC236}">
                <a16:creationId xmlns:a16="http://schemas.microsoft.com/office/drawing/2014/main" id="{0D04BC00-CA73-BC61-BF05-9C843B7E15E7}"/>
              </a:ext>
            </a:extLst>
          </p:cNvPr>
          <p:cNvSpPr txBox="1"/>
          <p:nvPr/>
        </p:nvSpPr>
        <p:spPr>
          <a:xfrm>
            <a:off x="1847528" y="188640"/>
            <a:ext cx="2952328" cy="369332"/>
          </a:xfrm>
          <a:prstGeom prst="rect">
            <a:avLst/>
          </a:prstGeom>
          <a:noFill/>
        </p:spPr>
        <p:txBody>
          <a:bodyPr wrap="square" rtlCol="0">
            <a:spAutoFit/>
          </a:bodyPr>
          <a:lstStyle/>
          <a:p>
            <a:pPr algn="l" rtl="0"/>
            <a:r>
              <a:rPr lang="cs-CZ" dirty="0"/>
              <a:t>Pastoracijai iškilo grėsmė</a:t>
            </a:r>
          </a:p>
        </p:txBody>
      </p:sp>
      <p:pic>
        <p:nvPicPr>
          <p:cNvPr id="8" name="Picture 2" descr="Image result for France">
            <a:extLst>
              <a:ext uri="{FF2B5EF4-FFF2-40B4-BE49-F238E27FC236}">
                <a16:creationId xmlns:a16="http://schemas.microsoft.com/office/drawing/2014/main" id="{6E28B6BA-C188-A3AF-8E71-61A683BC5D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9085" y="81027"/>
            <a:ext cx="718366" cy="67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051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2F6618C-AF78-DB7F-1AA7-3806AF8EABD7}"/>
              </a:ext>
            </a:extLst>
          </p:cNvPr>
          <p:cNvSpPr>
            <a:spLocks noGrp="1"/>
          </p:cNvSpPr>
          <p:nvPr>
            <p:ph type="sldNum" sz="quarter" idx="12"/>
          </p:nvPr>
        </p:nvSpPr>
        <p:spPr/>
        <p:txBody>
          <a:bodyPr/>
          <a:lstStyle/>
          <a:p>
            <a:pPr algn="l" rtl="0"/>
            <a:fld id="{4FAB73BC-B049-4115-A692-8D63A059BFB8}" type="slidenum">
              <a:rPr lang="en-US" smtClean="0"/>
              <a:pPr algn="l" rtl="0"/>
              <a:t>52</a:t>
            </a:fld>
            <a:endParaRPr lang="en-US" dirty="0"/>
          </a:p>
        </p:txBody>
      </p:sp>
      <p:pic>
        <p:nvPicPr>
          <p:cNvPr id="4" name="Obrázek 3">
            <a:extLst>
              <a:ext uri="{FF2B5EF4-FFF2-40B4-BE49-F238E27FC236}">
                <a16:creationId xmlns:a16="http://schemas.microsoft.com/office/drawing/2014/main" id="{A9B664F8-5551-9C0E-69AD-B81C10A24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465072"/>
            <a:ext cx="6897163" cy="6256403"/>
          </a:xfrm>
          <a:prstGeom prst="rect">
            <a:avLst/>
          </a:prstGeom>
        </p:spPr>
      </p:pic>
      <p:sp>
        <p:nvSpPr>
          <p:cNvPr id="5" name="TextovéPole 4">
            <a:extLst>
              <a:ext uri="{FF2B5EF4-FFF2-40B4-BE49-F238E27FC236}">
                <a16:creationId xmlns:a16="http://schemas.microsoft.com/office/drawing/2014/main" id="{DDA7AECC-C615-678C-E27C-CC15831A3837}"/>
              </a:ext>
            </a:extLst>
          </p:cNvPr>
          <p:cNvSpPr txBox="1"/>
          <p:nvPr/>
        </p:nvSpPr>
        <p:spPr>
          <a:xfrm>
            <a:off x="7243393" y="1795299"/>
            <a:ext cx="4840141" cy="4524315"/>
          </a:xfrm>
          <a:prstGeom prst="rect">
            <a:avLst/>
          </a:prstGeom>
          <a:noFill/>
        </p:spPr>
        <p:txBody>
          <a:bodyPr wrap="square" rtlCol="0">
            <a:spAutoFit/>
          </a:bodyPr>
          <a:lstStyle/>
          <a:p>
            <a:pPr algn="l" rtl="0"/>
            <a:r>
              <a:rPr lang="cs-CZ" dirty="0"/>
              <a:t>330 išpuolių, 709 negyvi gyvūnai, 96 sužeisti, 35 prarasti (2018-2023)</a:t>
            </a:r>
          </a:p>
          <a:p>
            <a:pPr algn="l" rtl="0"/>
            <a:endParaRPr lang="cs-CZ" dirty="0"/>
          </a:p>
          <a:p>
            <a:pPr algn="ctr" rtl="0"/>
            <a:r>
              <a:rPr lang="cs-CZ" sz="2000" b="1" dirty="0">
                <a:solidFill>
                  <a:srgbClr val="FF0000"/>
                </a:solidFill>
              </a:rPr>
              <a:t>Tipiškas vilkams netinkamos zonos pavyzdys.</a:t>
            </a:r>
          </a:p>
          <a:p>
            <a:pPr algn="l" rtl="0"/>
            <a:endParaRPr lang="cs-CZ" dirty="0"/>
          </a:p>
          <a:p>
            <a:pPr algn="l" rtl="0"/>
            <a:r>
              <a:rPr lang="cs-CZ" dirty="0"/>
              <a:t>2023 metais atakų skaičius gerokai sumažėjo. Oficialiai jie turi tik vieną pakuotę, o alfa patinas žuvo autoavarijoje 2023 m. liepos 25 d.</a:t>
            </a:r>
          </a:p>
          <a:p>
            <a:pPr algn="l" rtl="0"/>
            <a:r>
              <a:rPr lang="cs-CZ" dirty="0"/>
              <a:t>Šiame regione per eismo įvykį žūsta kone kiekvienas jaunas vilkas. Juose daug kelių, o vilkų buveinė per maža (23 km2, karinio mokymo teritorija).</a:t>
            </a:r>
          </a:p>
          <a:p>
            <a:pPr algn="l" rtl="0"/>
            <a:r>
              <a:rPr lang="cs-CZ" dirty="0"/>
              <a:t>Buvo 5-6 vilkų poros ir 10 jauniklių, iš viso 21 vilkas. Devyniolika iš jų žuvo eisme. Taigi Flandrijoje žmonės šią vietovę vadina „Vilkų kapinėmis“.</a:t>
            </a:r>
          </a:p>
        </p:txBody>
      </p:sp>
      <p:sp>
        <p:nvSpPr>
          <p:cNvPr id="6" name="TextovéPole 5">
            <a:extLst>
              <a:ext uri="{FF2B5EF4-FFF2-40B4-BE49-F238E27FC236}">
                <a16:creationId xmlns:a16="http://schemas.microsoft.com/office/drawing/2014/main" id="{77A05D27-4D54-6EA0-27FD-36A094DE7737}"/>
              </a:ext>
            </a:extLst>
          </p:cNvPr>
          <p:cNvSpPr txBox="1"/>
          <p:nvPr/>
        </p:nvSpPr>
        <p:spPr>
          <a:xfrm>
            <a:off x="7276329" y="1052736"/>
            <a:ext cx="4752528" cy="646331"/>
          </a:xfrm>
          <a:prstGeom prst="rect">
            <a:avLst/>
          </a:prstGeom>
          <a:noFill/>
        </p:spPr>
        <p:txBody>
          <a:bodyPr wrap="square" rtlCol="0">
            <a:spAutoFit/>
          </a:bodyPr>
          <a:lstStyle/>
          <a:p>
            <a:pPr algn="ctr" rtl="0"/>
            <a:r>
              <a:rPr lang="cs-CZ" b="1" i="0" dirty="0">
                <a:solidFill>
                  <a:srgbClr val="202122"/>
                </a:solidFill>
                <a:effectLst/>
                <a:latin typeface="Arial" panose="020B0604020202020204" pitchFamily="34" charset="0"/>
              </a:rPr>
              <a:t>Belgija – Flandrija (Šiaurės jūros regionas vakarų Belgijoje)</a:t>
            </a:r>
            <a:endParaRPr lang="cs-CZ" dirty="0"/>
          </a:p>
        </p:txBody>
      </p:sp>
      <p:pic>
        <p:nvPicPr>
          <p:cNvPr id="8" name="Obrázek 7">
            <a:extLst>
              <a:ext uri="{FF2B5EF4-FFF2-40B4-BE49-F238E27FC236}">
                <a16:creationId xmlns:a16="http://schemas.microsoft.com/office/drawing/2014/main" id="{3F0D600A-8E96-B478-04E6-2FCB387C8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875" y="37476"/>
            <a:ext cx="1519436" cy="1015260"/>
          </a:xfrm>
          <a:prstGeom prst="rect">
            <a:avLst/>
          </a:prstGeom>
        </p:spPr>
      </p:pic>
      <p:sp>
        <p:nvSpPr>
          <p:cNvPr id="9" name="TextovéPole 8">
            <a:extLst>
              <a:ext uri="{FF2B5EF4-FFF2-40B4-BE49-F238E27FC236}">
                <a16:creationId xmlns:a16="http://schemas.microsoft.com/office/drawing/2014/main" id="{8C9F4DC4-9247-9689-537C-D2AE80A7480E}"/>
              </a:ext>
            </a:extLst>
          </p:cNvPr>
          <p:cNvSpPr txBox="1"/>
          <p:nvPr/>
        </p:nvSpPr>
        <p:spPr>
          <a:xfrm>
            <a:off x="2495600" y="5971932"/>
            <a:ext cx="5256584" cy="646331"/>
          </a:xfrm>
          <a:prstGeom prst="rect">
            <a:avLst/>
          </a:prstGeom>
          <a:noFill/>
        </p:spPr>
        <p:txBody>
          <a:bodyPr wrap="square" rtlCol="0">
            <a:spAutoFit/>
          </a:bodyPr>
          <a:lstStyle/>
          <a:p>
            <a:pPr algn="l" rtl="0"/>
            <a:r>
              <a:rPr lang="cs-CZ" dirty="0"/>
              <a:t>miręs-sužeistas-netektis</a:t>
            </a:r>
            <a:r>
              <a:rPr lang="cs-CZ" dirty="0">
                <a:solidFill>
                  <a:srgbClr val="FF0000"/>
                </a:solidFill>
              </a:rPr>
              <a:t>puolantis vilkas individas</a:t>
            </a:r>
          </a:p>
          <a:p>
            <a:pPr algn="l" rtl="0"/>
            <a:r>
              <a:rPr lang="cs-CZ" dirty="0">
                <a:solidFill>
                  <a:srgbClr val="FF0000"/>
                </a:solidFill>
              </a:rPr>
              <a:t>yra viešai identifikuotas</a:t>
            </a:r>
          </a:p>
        </p:txBody>
      </p:sp>
      <p:pic>
        <p:nvPicPr>
          <p:cNvPr id="12" name="Obrázek 11">
            <a:extLst>
              <a:ext uri="{FF2B5EF4-FFF2-40B4-BE49-F238E27FC236}">
                <a16:creationId xmlns:a16="http://schemas.microsoft.com/office/drawing/2014/main" id="{750CC72B-13E7-DA4D-28CF-9BE979FB8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838" y="4077072"/>
            <a:ext cx="1076473" cy="1833759"/>
          </a:xfrm>
          <a:prstGeom prst="rect">
            <a:avLst/>
          </a:prstGeom>
        </p:spPr>
      </p:pic>
    </p:spTree>
    <p:extLst>
      <p:ext uri="{BB962C8B-B14F-4D97-AF65-F5344CB8AC3E}">
        <p14:creationId xmlns:p14="http://schemas.microsoft.com/office/powerpoint/2010/main" val="3039106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A043AD7-3B9F-6F57-ED9F-D08F3EBAB3BC}"/>
              </a:ext>
            </a:extLst>
          </p:cNvPr>
          <p:cNvSpPr>
            <a:spLocks noGrp="1"/>
          </p:cNvSpPr>
          <p:nvPr>
            <p:ph type="sldNum" sz="quarter" idx="12"/>
          </p:nvPr>
        </p:nvSpPr>
        <p:spPr/>
        <p:txBody>
          <a:bodyPr/>
          <a:lstStyle/>
          <a:p>
            <a:pPr algn="l" rtl="0"/>
            <a:fld id="{4FAB73BC-B049-4115-A692-8D63A059BFB8}" type="slidenum">
              <a:rPr lang="en-US" smtClean="0"/>
              <a:pPr algn="l" rtl="0"/>
              <a:t>53</a:t>
            </a:fld>
            <a:endParaRPr lang="en-US" dirty="0"/>
          </a:p>
        </p:txBody>
      </p:sp>
      <p:pic>
        <p:nvPicPr>
          <p:cNvPr id="4" name="Obrázek 3">
            <a:extLst>
              <a:ext uri="{FF2B5EF4-FFF2-40B4-BE49-F238E27FC236}">
                <a16:creationId xmlns:a16="http://schemas.microsoft.com/office/drawing/2014/main" id="{19683D5B-BAA3-E699-EA91-CEA6EF248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226629"/>
            <a:ext cx="8641829" cy="4404742"/>
          </a:xfrm>
          <a:prstGeom prst="rect">
            <a:avLst/>
          </a:prstGeom>
        </p:spPr>
      </p:pic>
      <p:sp>
        <p:nvSpPr>
          <p:cNvPr id="5" name="TextovéPole 4">
            <a:extLst>
              <a:ext uri="{FF2B5EF4-FFF2-40B4-BE49-F238E27FC236}">
                <a16:creationId xmlns:a16="http://schemas.microsoft.com/office/drawing/2014/main" id="{5BBFC525-B4A0-4F1D-B0E0-543640BECAB4}"/>
              </a:ext>
            </a:extLst>
          </p:cNvPr>
          <p:cNvSpPr txBox="1"/>
          <p:nvPr/>
        </p:nvSpPr>
        <p:spPr>
          <a:xfrm>
            <a:off x="1127448" y="476672"/>
            <a:ext cx="7272808" cy="369332"/>
          </a:xfrm>
          <a:prstGeom prst="rect">
            <a:avLst/>
          </a:prstGeom>
          <a:noFill/>
        </p:spPr>
        <p:txBody>
          <a:bodyPr wrap="square" rtlCol="0">
            <a:spAutoFit/>
          </a:bodyPr>
          <a:lstStyle/>
          <a:p>
            <a:pPr algn="l" rtl="0"/>
            <a:r>
              <a:rPr lang="cs-CZ" dirty="0"/>
              <a:t>Tik trumpas žvilgsnis į Šiaurės Italiją</a:t>
            </a:r>
          </a:p>
        </p:txBody>
      </p:sp>
      <p:sp>
        <p:nvSpPr>
          <p:cNvPr id="6" name="TextovéPole 5">
            <a:extLst>
              <a:ext uri="{FF2B5EF4-FFF2-40B4-BE49-F238E27FC236}">
                <a16:creationId xmlns:a16="http://schemas.microsoft.com/office/drawing/2014/main" id="{86E70767-7BC4-0C0B-5DF9-080002D5FE96}"/>
              </a:ext>
            </a:extLst>
          </p:cNvPr>
          <p:cNvSpPr txBox="1"/>
          <p:nvPr/>
        </p:nvSpPr>
        <p:spPr>
          <a:xfrm>
            <a:off x="1703512" y="6356350"/>
            <a:ext cx="7416824" cy="338554"/>
          </a:xfrm>
          <a:prstGeom prst="rect">
            <a:avLst/>
          </a:prstGeom>
          <a:noFill/>
        </p:spPr>
        <p:txBody>
          <a:bodyPr wrap="square" rtlCol="0">
            <a:spAutoFit/>
          </a:bodyPr>
          <a:lstStyle/>
          <a:p>
            <a:pPr algn="l" rtl="0"/>
            <a:r>
              <a:rPr lang="cs-CZ" sz="800" dirty="0">
                <a:hlinkClick r:id="rId3"/>
              </a:rPr>
              <a:t>https://www.stol.it/artikel/wirtschaft/tierschau-vor-dem-aus-protest-der-tierzuchtverbaende-gegen-wolf-und-baer</a:t>
            </a:r>
            <a:endParaRPr lang="cs-CZ" sz="800" dirty="0"/>
          </a:p>
          <a:p>
            <a:pPr algn="l" rtl="0"/>
            <a:endParaRPr lang="cs-CZ" sz="800" dirty="0"/>
          </a:p>
        </p:txBody>
      </p:sp>
      <p:sp>
        <p:nvSpPr>
          <p:cNvPr id="7" name="TextovéPole 6">
            <a:extLst>
              <a:ext uri="{FF2B5EF4-FFF2-40B4-BE49-F238E27FC236}">
                <a16:creationId xmlns:a16="http://schemas.microsoft.com/office/drawing/2014/main" id="{87A7A6F4-020C-E333-00E6-1E72272A62B4}"/>
              </a:ext>
            </a:extLst>
          </p:cNvPr>
          <p:cNvSpPr txBox="1"/>
          <p:nvPr/>
        </p:nvSpPr>
        <p:spPr>
          <a:xfrm>
            <a:off x="9120336" y="980728"/>
            <a:ext cx="2520280" cy="4401205"/>
          </a:xfrm>
          <a:prstGeom prst="rect">
            <a:avLst/>
          </a:prstGeom>
          <a:noFill/>
        </p:spPr>
        <p:txBody>
          <a:bodyPr wrap="square" rtlCol="0">
            <a:spAutoFit/>
          </a:bodyPr>
          <a:lstStyle/>
          <a:p>
            <a:pPr algn="l" rtl="0"/>
            <a:r>
              <a:rPr lang="cs-CZ" sz="2000" b="0" i="0" dirty="0">
                <a:effectLst/>
                <a:latin typeface="Splus Icon"/>
              </a:rPr>
              <a:t>Beveik kiekvieną dieną gyvūnų savininkai praneša apie gyvulius, kurie buvo nužudyti, sužeisti arba dingę dėl vilkų išpuolių.</a:t>
            </a:r>
          </a:p>
          <a:p>
            <a:pPr algn="l" rtl="0"/>
            <a:r>
              <a:rPr lang="cs-CZ" sz="2000" b="0" i="0" dirty="0">
                <a:effectLst/>
                <a:latin typeface="Splus Icon"/>
              </a:rPr>
              <a:t>2022 metais buvo paaukota 513 avių, ožkų ir veršelių.</a:t>
            </a:r>
          </a:p>
          <a:p>
            <a:pPr algn="l" rtl="0"/>
            <a:r>
              <a:rPr lang="cs-CZ" sz="2000" dirty="0">
                <a:latin typeface="Splus Icon"/>
              </a:rPr>
              <a:t>N</a:t>
            </a:r>
            <a:r>
              <a:rPr lang="cs-CZ" sz="2000" b="0" i="0" dirty="0">
                <a:effectLst/>
                <a:latin typeface="Splus Icon"/>
              </a:rPr>
              <a:t>ir prasidėjus 2023 m. ganymo sezonui, jau užregistruota daugiau nei 100 išpuolių.</a:t>
            </a:r>
            <a:endParaRPr lang="cs-CZ" sz="2000" dirty="0"/>
          </a:p>
        </p:txBody>
      </p:sp>
      <p:sp>
        <p:nvSpPr>
          <p:cNvPr id="8" name="TextovéPole 7">
            <a:extLst>
              <a:ext uri="{FF2B5EF4-FFF2-40B4-BE49-F238E27FC236}">
                <a16:creationId xmlns:a16="http://schemas.microsoft.com/office/drawing/2014/main" id="{D62DFF18-C1C1-5DF2-91D2-88A476DD1356}"/>
              </a:ext>
            </a:extLst>
          </p:cNvPr>
          <p:cNvSpPr txBox="1"/>
          <p:nvPr/>
        </p:nvSpPr>
        <p:spPr>
          <a:xfrm>
            <a:off x="2351584" y="4365104"/>
            <a:ext cx="431179" cy="507831"/>
          </a:xfrm>
          <a:prstGeom prst="rect">
            <a:avLst/>
          </a:prstGeom>
          <a:noFill/>
        </p:spPr>
        <p:txBody>
          <a:bodyPr wrap="square" rtlCol="0">
            <a:spAutoFit/>
          </a:bodyPr>
          <a:lstStyle/>
          <a:p>
            <a:pPr algn="l" rtl="0"/>
            <a:r>
              <a:rPr lang="cs-CZ" sz="900" dirty="0"/>
              <a:t>škotas</a:t>
            </a:r>
          </a:p>
          <a:p>
            <a:pPr algn="l" rtl="0"/>
            <a:r>
              <a:rPr lang="cs-CZ" sz="900" dirty="0"/>
              <a:t>Ožkos</a:t>
            </a:r>
          </a:p>
          <a:p>
            <a:pPr algn="l" rtl="0"/>
            <a:r>
              <a:rPr lang="cs-CZ" sz="900" dirty="0"/>
              <a:t>Avys</a:t>
            </a:r>
          </a:p>
        </p:txBody>
      </p:sp>
      <p:pic>
        <p:nvPicPr>
          <p:cNvPr id="9" name="Obrázek 8">
            <a:extLst>
              <a:ext uri="{FF2B5EF4-FFF2-40B4-BE49-F238E27FC236}">
                <a16:creationId xmlns:a16="http://schemas.microsoft.com/office/drawing/2014/main" id="{8D83536C-D807-4207-FBDD-78BF01B9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697" y="127824"/>
            <a:ext cx="2199903" cy="1236066"/>
          </a:xfrm>
          <a:prstGeom prst="rect">
            <a:avLst/>
          </a:prstGeom>
        </p:spPr>
      </p:pic>
    </p:spTree>
    <p:extLst>
      <p:ext uri="{BB962C8B-B14F-4D97-AF65-F5344CB8AC3E}">
        <p14:creationId xmlns:p14="http://schemas.microsoft.com/office/powerpoint/2010/main" val="2165672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6BAE68F-13BF-4067-EB03-08FCCD8D2DB1}"/>
              </a:ext>
            </a:extLst>
          </p:cNvPr>
          <p:cNvSpPr>
            <a:spLocks noGrp="1"/>
          </p:cNvSpPr>
          <p:nvPr>
            <p:ph type="sldNum" sz="quarter" idx="12"/>
          </p:nvPr>
        </p:nvSpPr>
        <p:spPr/>
        <p:txBody>
          <a:bodyPr/>
          <a:lstStyle/>
          <a:p>
            <a:pPr algn="l" rtl="0"/>
            <a:fld id="{4FAB73BC-B049-4115-A692-8D63A059BFB8}" type="slidenum">
              <a:rPr lang="en-US" smtClean="0"/>
              <a:pPr algn="l" rtl="0"/>
              <a:t>54</a:t>
            </a:fld>
            <a:endParaRPr lang="en-US" dirty="0"/>
          </a:p>
        </p:txBody>
      </p:sp>
      <p:sp>
        <p:nvSpPr>
          <p:cNvPr id="3" name="TextovéPole 2">
            <a:extLst>
              <a:ext uri="{FF2B5EF4-FFF2-40B4-BE49-F238E27FC236}">
                <a16:creationId xmlns:a16="http://schemas.microsoft.com/office/drawing/2014/main" id="{D0C089EE-66C4-131C-84DB-2403308BDF8A}"/>
              </a:ext>
            </a:extLst>
          </p:cNvPr>
          <p:cNvSpPr txBox="1"/>
          <p:nvPr/>
        </p:nvSpPr>
        <p:spPr>
          <a:xfrm>
            <a:off x="3719736" y="476672"/>
            <a:ext cx="4104456" cy="1015663"/>
          </a:xfrm>
          <a:prstGeom prst="rect">
            <a:avLst/>
          </a:prstGeom>
          <a:noFill/>
        </p:spPr>
        <p:txBody>
          <a:bodyPr wrap="square" rtlCol="0">
            <a:spAutoFit/>
          </a:bodyPr>
          <a:lstStyle/>
          <a:p>
            <a:pPr algn="ctr" rtl="0"/>
            <a:r>
              <a:rPr lang="cs-CZ" sz="6000" b="1" i="0" dirty="0">
                <a:solidFill>
                  <a:srgbClr val="00B050"/>
                </a:solidFill>
                <a:effectLst/>
                <a:latin typeface="Arial" panose="020B0604020202020204" pitchFamily="34" charset="0"/>
              </a:rPr>
              <a:t>Lietuva</a:t>
            </a:r>
            <a:endParaRPr lang="cs-CZ" sz="6000" dirty="0">
              <a:solidFill>
                <a:srgbClr val="00B050"/>
              </a:solidFill>
            </a:endParaRPr>
          </a:p>
        </p:txBody>
      </p:sp>
      <p:pic>
        <p:nvPicPr>
          <p:cNvPr id="5" name="Obrázek 4">
            <a:extLst>
              <a:ext uri="{FF2B5EF4-FFF2-40B4-BE49-F238E27FC236}">
                <a16:creationId xmlns:a16="http://schemas.microsoft.com/office/drawing/2014/main" id="{B624C620-EBA4-CF88-A2D4-3E9DBD07E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47042"/>
            <a:ext cx="1714500" cy="1028700"/>
          </a:xfrm>
          <a:prstGeom prst="rect">
            <a:avLst/>
          </a:prstGeom>
        </p:spPr>
      </p:pic>
      <p:pic>
        <p:nvPicPr>
          <p:cNvPr id="7" name="Obrázek 6">
            <a:extLst>
              <a:ext uri="{FF2B5EF4-FFF2-40B4-BE49-F238E27FC236}">
                <a16:creationId xmlns:a16="http://schemas.microsoft.com/office/drawing/2014/main" id="{9B2BA0F6-00EE-9EBD-F901-593099E50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733" y="347042"/>
            <a:ext cx="1285875" cy="1457325"/>
          </a:xfrm>
          <a:prstGeom prst="rect">
            <a:avLst/>
          </a:prstGeom>
        </p:spPr>
      </p:pic>
      <p:sp>
        <p:nvSpPr>
          <p:cNvPr id="8" name="TextovéPole 7">
            <a:extLst>
              <a:ext uri="{FF2B5EF4-FFF2-40B4-BE49-F238E27FC236}">
                <a16:creationId xmlns:a16="http://schemas.microsoft.com/office/drawing/2014/main" id="{695E1A76-DDD4-39DB-BCEA-2705CB49EDE5}"/>
              </a:ext>
            </a:extLst>
          </p:cNvPr>
          <p:cNvSpPr txBox="1"/>
          <p:nvPr/>
        </p:nvSpPr>
        <p:spPr>
          <a:xfrm>
            <a:off x="-382564" y="5832835"/>
            <a:ext cx="6120680" cy="369332"/>
          </a:xfrm>
          <a:prstGeom prst="rect">
            <a:avLst/>
          </a:prstGeom>
          <a:noFill/>
        </p:spPr>
        <p:txBody>
          <a:bodyPr wrap="square" rtlCol="0">
            <a:spAutoFit/>
          </a:bodyPr>
          <a:lstStyle/>
          <a:p>
            <a:pPr algn="ctr" rtl="0"/>
            <a:r>
              <a:rPr lang="cs-CZ" dirty="0"/>
              <a:t>yra piečiausia ir didžiausia iš trijų Baltijos šalių</a:t>
            </a:r>
          </a:p>
        </p:txBody>
      </p:sp>
      <p:pic>
        <p:nvPicPr>
          <p:cNvPr id="10" name="Obrázek 9">
            <a:extLst>
              <a:ext uri="{FF2B5EF4-FFF2-40B4-BE49-F238E27FC236}">
                <a16:creationId xmlns:a16="http://schemas.microsoft.com/office/drawing/2014/main" id="{B0ADF97E-2977-7357-7318-1E213C874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2093249"/>
            <a:ext cx="4093829" cy="3389009"/>
          </a:xfrm>
          <a:prstGeom prst="rect">
            <a:avLst/>
          </a:prstGeom>
        </p:spPr>
      </p:pic>
      <p:sp>
        <p:nvSpPr>
          <p:cNvPr id="11" name="TextovéPole 10">
            <a:extLst>
              <a:ext uri="{FF2B5EF4-FFF2-40B4-BE49-F238E27FC236}">
                <a16:creationId xmlns:a16="http://schemas.microsoft.com/office/drawing/2014/main" id="{EE2C8D0D-5CDC-D3CB-9318-179A7FE2B805}"/>
              </a:ext>
            </a:extLst>
          </p:cNvPr>
          <p:cNvSpPr txBox="1"/>
          <p:nvPr/>
        </p:nvSpPr>
        <p:spPr>
          <a:xfrm>
            <a:off x="5298598" y="2093249"/>
            <a:ext cx="6270010" cy="3785652"/>
          </a:xfrm>
          <a:prstGeom prst="rect">
            <a:avLst/>
          </a:prstGeom>
          <a:noFill/>
        </p:spPr>
        <p:txBody>
          <a:bodyPr wrap="square" rtlCol="0">
            <a:spAutoFit/>
          </a:bodyPr>
          <a:lstStyle/>
          <a:p>
            <a:pPr algn="ctr" rtl="0"/>
            <a:r>
              <a:rPr lang="cs-CZ" sz="2400" dirty="0"/>
              <a:t>Lietuvoje yra ne mažiau kaip 1069 vilkai.</a:t>
            </a:r>
          </a:p>
          <a:p>
            <a:pPr algn="ctr" rtl="0"/>
            <a:endParaRPr lang="cs-CZ" sz="2400" dirty="0"/>
          </a:p>
          <a:p>
            <a:pPr algn="ctr" rtl="0"/>
            <a:r>
              <a:rPr lang="cs-CZ" sz="2400" dirty="0"/>
              <a:t>Pagal Vilko globos plano 36.4 punktą nurodyta, kad jei vilkų šeimų yra daugiau nei 62 (bendra populiacija 500 ir daugiau individų žiemos pabaigoje), daroma prielaida, kad vilkų populiacija bus sumažinta siekiant užtikrinti. jos nuolatinis mažėjimas ir išlaikyti skaičių iki 32-62 šeimų. Bet ŪM šio Plano net nesilaiko, pernai Lietuvoje turėjo 87 vilkų šeimas, šiemet rado 91 vilkų šeimą!</a:t>
            </a:r>
          </a:p>
        </p:txBody>
      </p:sp>
      <p:sp>
        <p:nvSpPr>
          <p:cNvPr id="12" name="TextovéPole 11">
            <a:extLst>
              <a:ext uri="{FF2B5EF4-FFF2-40B4-BE49-F238E27FC236}">
                <a16:creationId xmlns:a16="http://schemas.microsoft.com/office/drawing/2014/main" id="{B634F529-B4A6-C513-7D40-9F4160B1B244}"/>
              </a:ext>
            </a:extLst>
          </p:cNvPr>
          <p:cNvSpPr txBox="1"/>
          <p:nvPr/>
        </p:nvSpPr>
        <p:spPr>
          <a:xfrm>
            <a:off x="1991544" y="6510958"/>
            <a:ext cx="7560840" cy="338554"/>
          </a:xfrm>
          <a:prstGeom prst="rect">
            <a:avLst/>
          </a:prstGeom>
          <a:noFill/>
        </p:spPr>
        <p:txBody>
          <a:bodyPr wrap="square" rtlCol="0">
            <a:spAutoFit/>
          </a:bodyPr>
          <a:lstStyle/>
          <a:p>
            <a:pPr algn="l" rtl="0"/>
            <a:r>
              <a:rPr lang="cs-CZ" sz="800" dirty="0">
                <a:hlinkClick r:id="rId5"/>
              </a:rPr>
              <a:t>https://vstt.lrv.lt/uploads/vstt/documents/files/Vilk%C5%B3%20tyrimai/Galutine%20ataskaita%202022_23%20nuasmeninta%20fin.pdf</a:t>
            </a:r>
            <a:endParaRPr lang="cs-CZ" sz="800" dirty="0"/>
          </a:p>
          <a:p>
            <a:pPr algn="l" rtl="0"/>
            <a:endParaRPr lang="cs-CZ" sz="800" dirty="0"/>
          </a:p>
        </p:txBody>
      </p:sp>
    </p:spTree>
    <p:extLst>
      <p:ext uri="{BB962C8B-B14F-4D97-AF65-F5344CB8AC3E}">
        <p14:creationId xmlns:p14="http://schemas.microsoft.com/office/powerpoint/2010/main" val="928272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2DB1A63-A80C-8AD0-A2D6-A7211471A885}"/>
              </a:ext>
            </a:extLst>
          </p:cNvPr>
          <p:cNvSpPr>
            <a:spLocks noGrp="1"/>
          </p:cNvSpPr>
          <p:nvPr>
            <p:ph type="sldNum" sz="quarter" idx="12"/>
          </p:nvPr>
        </p:nvSpPr>
        <p:spPr/>
        <p:txBody>
          <a:bodyPr/>
          <a:lstStyle/>
          <a:p>
            <a:pPr algn="l" rtl="0"/>
            <a:fld id="{4FAB73BC-B049-4115-A692-8D63A059BFB8}" type="slidenum">
              <a:rPr lang="en-US" smtClean="0"/>
              <a:pPr algn="l" rtl="0"/>
              <a:t>55</a:t>
            </a:fld>
            <a:endParaRPr lang="en-US" dirty="0"/>
          </a:p>
        </p:txBody>
      </p:sp>
      <p:pic>
        <p:nvPicPr>
          <p:cNvPr id="4" name="Obrázek 3">
            <a:extLst>
              <a:ext uri="{FF2B5EF4-FFF2-40B4-BE49-F238E27FC236}">
                <a16:creationId xmlns:a16="http://schemas.microsoft.com/office/drawing/2014/main" id="{B4960557-AD90-5323-0F38-35EA2F564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5" y="116633"/>
            <a:ext cx="5472608" cy="3711098"/>
          </a:xfrm>
          <a:prstGeom prst="rect">
            <a:avLst/>
          </a:prstGeom>
        </p:spPr>
      </p:pic>
      <p:pic>
        <p:nvPicPr>
          <p:cNvPr id="6" name="Obrázek 5">
            <a:extLst>
              <a:ext uri="{FF2B5EF4-FFF2-40B4-BE49-F238E27FC236}">
                <a16:creationId xmlns:a16="http://schemas.microsoft.com/office/drawing/2014/main" id="{44519921-6281-3D67-C80B-DA2E4A500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797" y="145261"/>
            <a:ext cx="5346730" cy="3711098"/>
          </a:xfrm>
          <a:prstGeom prst="rect">
            <a:avLst/>
          </a:prstGeom>
        </p:spPr>
      </p:pic>
      <p:pic>
        <p:nvPicPr>
          <p:cNvPr id="8" name="Obrázek 7">
            <a:extLst>
              <a:ext uri="{FF2B5EF4-FFF2-40B4-BE49-F238E27FC236}">
                <a16:creationId xmlns:a16="http://schemas.microsoft.com/office/drawing/2014/main" id="{8864C81A-BF8D-9512-DEC7-9E1C22EBE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84" y="3880583"/>
            <a:ext cx="2936284" cy="2574231"/>
          </a:xfrm>
          <a:prstGeom prst="rect">
            <a:avLst/>
          </a:prstGeom>
        </p:spPr>
      </p:pic>
      <p:sp>
        <p:nvSpPr>
          <p:cNvPr id="9" name="TextovéPole 8">
            <a:extLst>
              <a:ext uri="{FF2B5EF4-FFF2-40B4-BE49-F238E27FC236}">
                <a16:creationId xmlns:a16="http://schemas.microsoft.com/office/drawing/2014/main" id="{EFFF5C37-6C10-712F-825C-E68C95047967}"/>
              </a:ext>
            </a:extLst>
          </p:cNvPr>
          <p:cNvSpPr txBox="1"/>
          <p:nvPr/>
        </p:nvSpPr>
        <p:spPr>
          <a:xfrm>
            <a:off x="4511824" y="4293096"/>
            <a:ext cx="6996703" cy="2308324"/>
          </a:xfrm>
          <a:prstGeom prst="rect">
            <a:avLst/>
          </a:prstGeom>
          <a:noFill/>
        </p:spPr>
        <p:txBody>
          <a:bodyPr wrap="square" rtlCol="0">
            <a:spAutoFit/>
          </a:bodyPr>
          <a:lstStyle/>
          <a:p>
            <a:pPr algn="l" rtl="0"/>
            <a:r>
              <a:rPr lang="cs-CZ" dirty="0"/>
              <a:t>Jei pažvelgtume į Lietuvos avių augintojų asociacijos tinklalapį, iš pirmo žvilgsnio matyti, kad vilkų plėšrūnas yra egzistencinė augintojų problema Lietuvoje. Šiek tiek už Čekiją mažesnę šalį spaudžia daugiau nei tūkstantis vilkų.</a:t>
            </a:r>
          </a:p>
          <a:p>
            <a:pPr algn="l" rtl="0"/>
            <a:endParaRPr lang="cs-CZ" dirty="0"/>
          </a:p>
          <a:p>
            <a:pPr algn="l" rtl="0"/>
            <a:r>
              <a:rPr lang="cs-CZ" dirty="0"/>
              <a:t>Problemos mastą rodo ir raštas, kurį 2023 metų rugsėjo 29 dieną Aplinkos ministerijai išsiuntė Lietuvos avių augintojų asociacija, teikdama pasiūlymą dėl šio sezono vilkų sumedžiojimo kvotų.</a:t>
            </a:r>
          </a:p>
        </p:txBody>
      </p:sp>
      <p:sp>
        <p:nvSpPr>
          <p:cNvPr id="10" name="TextovéPole 9">
            <a:extLst>
              <a:ext uri="{FF2B5EF4-FFF2-40B4-BE49-F238E27FC236}">
                <a16:creationId xmlns:a16="http://schemas.microsoft.com/office/drawing/2014/main" id="{F1465B87-E153-F80C-8B6D-F50CF6D43989}"/>
              </a:ext>
            </a:extLst>
          </p:cNvPr>
          <p:cNvSpPr txBox="1"/>
          <p:nvPr/>
        </p:nvSpPr>
        <p:spPr>
          <a:xfrm>
            <a:off x="1565177" y="6517290"/>
            <a:ext cx="4032448" cy="338554"/>
          </a:xfrm>
          <a:prstGeom prst="rect">
            <a:avLst/>
          </a:prstGeom>
          <a:noFill/>
        </p:spPr>
        <p:txBody>
          <a:bodyPr wrap="square" rtlCol="0">
            <a:spAutoFit/>
          </a:bodyPr>
          <a:lstStyle/>
          <a:p>
            <a:pPr algn="l" rtl="0"/>
            <a:r>
              <a:rPr lang="cs-CZ" sz="800" dirty="0">
                <a:hlinkClick r:id="rId5"/>
              </a:rPr>
              <a:t>https://www.aviuaugintojai.lt/vilku-ar-aviu-saugojimo-ypatumai-lietuvoje/</a:t>
            </a:r>
            <a:endParaRPr lang="cs-CZ" sz="800" dirty="0"/>
          </a:p>
          <a:p>
            <a:pPr algn="l" rtl="0"/>
            <a:endParaRPr lang="cs-CZ" sz="800" dirty="0"/>
          </a:p>
        </p:txBody>
      </p:sp>
    </p:spTree>
    <p:extLst>
      <p:ext uri="{BB962C8B-B14F-4D97-AF65-F5344CB8AC3E}">
        <p14:creationId xmlns:p14="http://schemas.microsoft.com/office/powerpoint/2010/main" val="330907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C37A7D9-B9AE-F546-0B7F-A1F1AF40FFF5}"/>
              </a:ext>
            </a:extLst>
          </p:cNvPr>
          <p:cNvSpPr>
            <a:spLocks noGrp="1"/>
          </p:cNvSpPr>
          <p:nvPr>
            <p:ph type="sldNum" sz="quarter" idx="12"/>
          </p:nvPr>
        </p:nvSpPr>
        <p:spPr/>
        <p:txBody>
          <a:bodyPr/>
          <a:lstStyle/>
          <a:p>
            <a:pPr algn="l" rtl="0"/>
            <a:fld id="{4FAB73BC-B049-4115-A692-8D63A059BFB8}" type="slidenum">
              <a:rPr lang="en-US" smtClean="0"/>
              <a:pPr algn="l" rtl="0"/>
              <a:t>56</a:t>
            </a:fld>
            <a:endParaRPr lang="en-US" dirty="0"/>
          </a:p>
        </p:txBody>
      </p:sp>
      <p:pic>
        <p:nvPicPr>
          <p:cNvPr id="4" name="Obrázek 3">
            <a:extLst>
              <a:ext uri="{FF2B5EF4-FFF2-40B4-BE49-F238E27FC236}">
                <a16:creationId xmlns:a16="http://schemas.microsoft.com/office/drawing/2014/main" id="{4C2D2619-37AA-41CB-5859-1AE334B0B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185" y="0"/>
            <a:ext cx="8799629" cy="2618192"/>
          </a:xfrm>
          <a:prstGeom prst="rect">
            <a:avLst/>
          </a:prstGeom>
        </p:spPr>
      </p:pic>
      <p:pic>
        <p:nvPicPr>
          <p:cNvPr id="6" name="Obrázek 5">
            <a:extLst>
              <a:ext uri="{FF2B5EF4-FFF2-40B4-BE49-F238E27FC236}">
                <a16:creationId xmlns:a16="http://schemas.microsoft.com/office/drawing/2014/main" id="{EABB453B-296F-6F4F-0DAE-7B9D14D5D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590" y="3853745"/>
            <a:ext cx="7542819" cy="2248023"/>
          </a:xfrm>
          <a:prstGeom prst="rect">
            <a:avLst/>
          </a:prstGeom>
        </p:spPr>
      </p:pic>
      <p:sp>
        <p:nvSpPr>
          <p:cNvPr id="7" name="TextovéPole 6">
            <a:extLst>
              <a:ext uri="{FF2B5EF4-FFF2-40B4-BE49-F238E27FC236}">
                <a16:creationId xmlns:a16="http://schemas.microsoft.com/office/drawing/2014/main" id="{87EA70FD-4C02-685B-D69B-C34DC99BFB22}"/>
              </a:ext>
            </a:extLst>
          </p:cNvPr>
          <p:cNvSpPr txBox="1"/>
          <p:nvPr/>
        </p:nvSpPr>
        <p:spPr>
          <a:xfrm>
            <a:off x="1415480" y="2924944"/>
            <a:ext cx="9505056" cy="923330"/>
          </a:xfrm>
          <a:prstGeom prst="rect">
            <a:avLst/>
          </a:prstGeom>
          <a:noFill/>
        </p:spPr>
        <p:txBody>
          <a:bodyPr wrap="square" rtlCol="0">
            <a:spAutoFit/>
          </a:bodyPr>
          <a:lstStyle/>
          <a:p>
            <a:pPr algn="ctr" rtl="0"/>
            <a:r>
              <a:rPr lang="lt-LT" b="1" i="0" dirty="0">
                <a:solidFill>
                  <a:schemeClr val="accent2">
                    <a:lumMod val="75000"/>
                  </a:schemeClr>
                </a:solidFill>
                <a:effectLst/>
                <a:latin typeface="Times New Roman" panose="02020603050405020304" pitchFamily="18" charset="0"/>
              </a:rPr>
              <a:t>LIETUVOS APLINKOS MINISTRAS</a:t>
            </a:r>
            <a:r>
              <a:rPr lang="cs-CZ" b="1" i="0" dirty="0">
                <a:solidFill>
                  <a:schemeClr val="accent2">
                    <a:lumMod val="75000"/>
                  </a:schemeClr>
                </a:solidFill>
                <a:effectLst/>
                <a:latin typeface="Times New Roman" panose="02020603050405020304" pitchFamily="18" charset="0"/>
              </a:rPr>
              <a:t>EV</a:t>
            </a:r>
            <a:r>
              <a:rPr lang="lt-LT" b="1" i="0" dirty="0">
                <a:solidFill>
                  <a:schemeClr val="accent2">
                    <a:lumMod val="75000"/>
                  </a:schemeClr>
                </a:solidFill>
                <a:effectLst/>
                <a:latin typeface="Times New Roman" panose="02020603050405020304" pitchFamily="18" charset="0"/>
              </a:rPr>
              <a:t>SK RESPUBLIKOS</a:t>
            </a:r>
            <a:r>
              <a:rPr lang="cs-CZ" b="1" i="0" dirty="0">
                <a:solidFill>
                  <a:schemeClr val="accent2">
                    <a:lumMod val="75000"/>
                  </a:schemeClr>
                </a:solidFill>
                <a:effectLst/>
                <a:latin typeface="Times New Roman" panose="02020603050405020304" pitchFamily="18" charset="0"/>
              </a:rPr>
              <a:t> </a:t>
            </a:r>
          </a:p>
          <a:p>
            <a:pPr algn="ctr" rtl="0"/>
            <a:r>
              <a:rPr lang="cs-CZ" dirty="0">
                <a:solidFill>
                  <a:schemeClr val="accent2">
                    <a:lumMod val="75000"/>
                  </a:schemeClr>
                </a:solidFill>
                <a:latin typeface="Times New Roman" panose="02020603050405020304" pitchFamily="18" charset="0"/>
              </a:rPr>
              <a:t>su</a:t>
            </a:r>
            <a:r>
              <a:rPr lang="cs-CZ" b="0" i="0" dirty="0">
                <a:solidFill>
                  <a:schemeClr val="accent2">
                    <a:lumMod val="75000"/>
                  </a:schemeClr>
                </a:solidFill>
                <a:effectLst/>
                <a:latin typeface="Times New Roman" panose="02020603050405020304" pitchFamily="18" charset="0"/>
              </a:rPr>
              <a:t>giria, kad per 2023–2024 m. medžioklės sezoną sugautas 341 vilkas</a:t>
            </a:r>
          </a:p>
          <a:p>
            <a:pPr algn="ctr" rtl="0"/>
            <a:r>
              <a:rPr lang="cs-CZ" dirty="0">
                <a:solidFill>
                  <a:schemeClr val="accent2">
                    <a:lumMod val="75000"/>
                  </a:schemeClr>
                </a:solidFill>
                <a:latin typeface="Times New Roman" panose="02020603050405020304" pitchFamily="18" charset="0"/>
              </a:rPr>
              <a:t>tai yra 32% prognozuojamų gyventojų</a:t>
            </a:r>
            <a:endParaRPr lang="cs-CZ" dirty="0">
              <a:solidFill>
                <a:schemeClr val="accent2">
                  <a:lumMod val="75000"/>
                </a:schemeClr>
              </a:solidFill>
            </a:endParaRPr>
          </a:p>
        </p:txBody>
      </p:sp>
      <p:sp>
        <p:nvSpPr>
          <p:cNvPr id="8" name="TextovéPole 7">
            <a:extLst>
              <a:ext uri="{FF2B5EF4-FFF2-40B4-BE49-F238E27FC236}">
                <a16:creationId xmlns:a16="http://schemas.microsoft.com/office/drawing/2014/main" id="{DB0E0F1E-F249-960D-BFE9-3FB5FE68D97D}"/>
              </a:ext>
            </a:extLst>
          </p:cNvPr>
          <p:cNvSpPr txBox="1"/>
          <p:nvPr/>
        </p:nvSpPr>
        <p:spPr>
          <a:xfrm>
            <a:off x="3647728" y="6519446"/>
            <a:ext cx="5040560" cy="338554"/>
          </a:xfrm>
          <a:prstGeom prst="rect">
            <a:avLst/>
          </a:prstGeom>
          <a:noFill/>
        </p:spPr>
        <p:txBody>
          <a:bodyPr wrap="square" rtlCol="0">
            <a:spAutoFit/>
          </a:bodyPr>
          <a:lstStyle/>
          <a:p>
            <a:pPr algn="l" rtl="0"/>
            <a:r>
              <a:rPr lang="cs-CZ" sz="800" dirty="0">
                <a:hlinkClick r:id="rId4"/>
              </a:rPr>
              <a:t>https://e-seimas.lrs.lt/portal/legalAct/lt/TAD/c6523a6066dc11eea182def3ac5c11d6?jfwid=16vee94gwt</a:t>
            </a:r>
            <a:endParaRPr lang="cs-CZ" sz="800" dirty="0"/>
          </a:p>
          <a:p>
            <a:pPr algn="l" rtl="0"/>
            <a:endParaRPr lang="cs-CZ" sz="800" dirty="0"/>
          </a:p>
        </p:txBody>
      </p:sp>
      <p:pic>
        <p:nvPicPr>
          <p:cNvPr id="10" name="Obrázek 9">
            <a:extLst>
              <a:ext uri="{FF2B5EF4-FFF2-40B4-BE49-F238E27FC236}">
                <a16:creationId xmlns:a16="http://schemas.microsoft.com/office/drawing/2014/main" id="{74B88E65-4C1B-CF1B-836A-C9580D461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8" y="2630768"/>
            <a:ext cx="2011680" cy="2029968"/>
          </a:xfrm>
          <a:prstGeom prst="rect">
            <a:avLst/>
          </a:prstGeom>
        </p:spPr>
      </p:pic>
    </p:spTree>
    <p:extLst>
      <p:ext uri="{BB962C8B-B14F-4D97-AF65-F5344CB8AC3E}">
        <p14:creationId xmlns:p14="http://schemas.microsoft.com/office/powerpoint/2010/main" val="943776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68274EC-7A5C-B9C9-AAD3-73CE3D32C457}"/>
              </a:ext>
            </a:extLst>
          </p:cNvPr>
          <p:cNvSpPr>
            <a:spLocks noGrp="1"/>
          </p:cNvSpPr>
          <p:nvPr>
            <p:ph type="sldNum" sz="quarter" idx="12"/>
          </p:nvPr>
        </p:nvSpPr>
        <p:spPr/>
        <p:txBody>
          <a:bodyPr/>
          <a:lstStyle/>
          <a:p>
            <a:pPr algn="l" rtl="0"/>
            <a:fld id="{4FAB73BC-B049-4115-A692-8D63A059BFB8}" type="slidenum">
              <a:rPr lang="en-US" smtClean="0"/>
              <a:pPr algn="l" rtl="0"/>
              <a:t>57</a:t>
            </a:fld>
            <a:endParaRPr lang="en-US" dirty="0"/>
          </a:p>
        </p:txBody>
      </p:sp>
      <p:pic>
        <p:nvPicPr>
          <p:cNvPr id="10" name="Obrázek 9">
            <a:extLst>
              <a:ext uri="{FF2B5EF4-FFF2-40B4-BE49-F238E27FC236}">
                <a16:creationId xmlns:a16="http://schemas.microsoft.com/office/drawing/2014/main" id="{E5E71344-9892-AE54-7344-2A4E8AB4D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7" y="14849"/>
            <a:ext cx="6105786" cy="3414152"/>
          </a:xfrm>
          <a:prstGeom prst="rect">
            <a:avLst/>
          </a:prstGeom>
        </p:spPr>
      </p:pic>
      <p:sp>
        <p:nvSpPr>
          <p:cNvPr id="11" name="TextovéPole 10">
            <a:extLst>
              <a:ext uri="{FF2B5EF4-FFF2-40B4-BE49-F238E27FC236}">
                <a16:creationId xmlns:a16="http://schemas.microsoft.com/office/drawing/2014/main" id="{B5486D5D-1980-D855-5A7D-97B5730728D0}"/>
              </a:ext>
            </a:extLst>
          </p:cNvPr>
          <p:cNvSpPr txBox="1"/>
          <p:nvPr/>
        </p:nvSpPr>
        <p:spPr>
          <a:xfrm>
            <a:off x="39882" y="3460282"/>
            <a:ext cx="6264696" cy="923330"/>
          </a:xfrm>
          <a:prstGeom prst="rect">
            <a:avLst/>
          </a:prstGeom>
          <a:noFill/>
        </p:spPr>
        <p:txBody>
          <a:bodyPr wrap="square" rtlCol="0">
            <a:spAutoFit/>
          </a:bodyPr>
          <a:lstStyle/>
          <a:p>
            <a:pPr algn="l" rtl="0"/>
            <a:r>
              <a:rPr lang="lt-LT" b="0" i="0" dirty="0">
                <a:solidFill>
                  <a:srgbClr val="212529"/>
                </a:solidFill>
                <a:effectLst/>
                <a:latin typeface="Roboto" panose="02000000000000000000" pitchFamily="2" charset="0"/>
              </a:rPr>
              <a:t>Gintarė Kisielienė, Lietuvos avių augintojų asociacijos vadovė</a:t>
            </a:r>
            <a:br>
              <a:rPr lang="lt-LT" dirty="0"/>
            </a:br>
            <a:br>
              <a:rPr lang="lt-LT" dirty="0"/>
            </a:br>
            <a:endParaRPr lang="cs-CZ" dirty="0"/>
          </a:p>
        </p:txBody>
      </p:sp>
      <p:sp>
        <p:nvSpPr>
          <p:cNvPr id="12" name="TextovéPole 11">
            <a:extLst>
              <a:ext uri="{FF2B5EF4-FFF2-40B4-BE49-F238E27FC236}">
                <a16:creationId xmlns:a16="http://schemas.microsoft.com/office/drawing/2014/main" id="{69429D2A-5AED-4DAE-7F53-07EAFBB8FB12}"/>
              </a:ext>
            </a:extLst>
          </p:cNvPr>
          <p:cNvSpPr txBox="1"/>
          <p:nvPr/>
        </p:nvSpPr>
        <p:spPr>
          <a:xfrm>
            <a:off x="6225123" y="404664"/>
            <a:ext cx="5912650" cy="5632311"/>
          </a:xfrm>
          <a:prstGeom prst="rect">
            <a:avLst/>
          </a:prstGeom>
          <a:noFill/>
        </p:spPr>
        <p:txBody>
          <a:bodyPr wrap="square" rtlCol="0">
            <a:spAutoFit/>
          </a:bodyPr>
          <a:lstStyle/>
          <a:p>
            <a:pPr algn="ctr" rtl="0"/>
            <a:r>
              <a:rPr lang="lt-LT" b="0" i="0" dirty="0">
                <a:solidFill>
                  <a:srgbClr val="212529"/>
                </a:solidFill>
                <a:effectLst/>
                <a:latin typeface="Roboto" panose="02000000000000000000" pitchFamily="2" charset="0"/>
              </a:rPr>
              <a:t>Avių augintojų nuomone, to per mažai.</a:t>
            </a:r>
            <a:br>
              <a:rPr lang="lt-LT" dirty="0"/>
            </a:br>
            <a:r>
              <a:rPr lang="lt-LT" b="0" i="0" dirty="0">
                <a:solidFill>
                  <a:srgbClr val="212529"/>
                </a:solidFill>
                <a:effectLst/>
                <a:latin typeface="Roboto" panose="02000000000000000000" pitchFamily="2" charset="0"/>
              </a:rPr>
              <a:t>Gintarė Kisielienė</a:t>
            </a:r>
            <a:r>
              <a:rPr lang="cs-CZ" b="0" i="0" dirty="0">
                <a:solidFill>
                  <a:srgbClr val="212529"/>
                </a:solidFill>
                <a:effectLst/>
                <a:latin typeface="Roboto" panose="02000000000000000000" pitchFamily="2" charset="0"/>
              </a:rPr>
              <a:t>jis sako, kad tokioje mažoje šalyje</a:t>
            </a:r>
            <a:r>
              <a:rPr lang="lt-LT" b="0" i="0" dirty="0">
                <a:solidFill>
                  <a:srgbClr val="212529"/>
                </a:solidFill>
                <a:effectLst/>
                <a:latin typeface="Roboto" panose="02000000000000000000" pitchFamily="2" charset="0"/>
              </a:rPr>
              <a:t>problema</a:t>
            </a:r>
            <a:r>
              <a:rPr lang="cs-CZ" b="0" i="0" dirty="0">
                <a:solidFill>
                  <a:srgbClr val="212529"/>
                </a:solidFill>
                <a:effectLst/>
                <a:latin typeface="Roboto" panose="02000000000000000000" pitchFamily="2" charset="0"/>
              </a:rPr>
              <a:t>gali</a:t>
            </a:r>
            <a:r>
              <a:rPr lang="lt-LT" b="0" i="0" dirty="0">
                <a:solidFill>
                  <a:srgbClr val="212529"/>
                </a:solidFill>
                <a:effectLst/>
                <a:latin typeface="Roboto" panose="02000000000000000000" pitchFamily="2" charset="0"/>
              </a:rPr>
              <a:t>išspręsti tik adekvačią reguliavimo sistemą</a:t>
            </a:r>
            <a:r>
              <a:rPr lang="cs-CZ" b="0" i="0" dirty="0">
                <a:solidFill>
                  <a:srgbClr val="212529"/>
                </a:solidFill>
                <a:effectLst/>
                <a:latin typeface="Roboto" panose="02000000000000000000" pitchFamily="2" charset="0"/>
              </a:rPr>
              <a:t>vilkai</a:t>
            </a:r>
            <a:r>
              <a:rPr lang="lt-LT" b="0" i="0" dirty="0">
                <a:solidFill>
                  <a:srgbClr val="212529"/>
                </a:solidFill>
                <a:effectLst/>
                <a:latin typeface="Roboto" panose="02000000000000000000" pitchFamily="2" charset="0"/>
              </a:rPr>
              <a:t>.</a:t>
            </a:r>
            <a:endParaRPr lang="cs-CZ" b="0" i="0" dirty="0">
              <a:solidFill>
                <a:srgbClr val="212529"/>
              </a:solidFill>
              <a:effectLst/>
              <a:latin typeface="Roboto" panose="02000000000000000000" pitchFamily="2" charset="0"/>
            </a:endParaRPr>
          </a:p>
          <a:p>
            <a:pPr algn="ctr" rtl="0"/>
            <a:r>
              <a:rPr lang="lt-LT" b="0" i="0" dirty="0">
                <a:solidFill>
                  <a:srgbClr val="212529"/>
                </a:solidFill>
                <a:effectLst/>
                <a:latin typeface="Roboto" panose="02000000000000000000" pitchFamily="2" charset="0"/>
              </a:rPr>
              <a:t> </a:t>
            </a:r>
            <a:endParaRPr lang="cs-CZ" b="0" i="0" dirty="0">
              <a:solidFill>
                <a:srgbClr val="212529"/>
              </a:solidFill>
              <a:effectLst/>
              <a:latin typeface="Roboto" panose="02000000000000000000" pitchFamily="2" charset="0"/>
            </a:endParaRPr>
          </a:p>
          <a:p>
            <a:pPr algn="ctr" rtl="0"/>
            <a:r>
              <a:rPr lang="lt-LT" b="0" i="0" dirty="0">
                <a:solidFill>
                  <a:srgbClr val="212529"/>
                </a:solidFill>
                <a:effectLst/>
                <a:latin typeface="Roboto" panose="02000000000000000000" pitchFamily="2" charset="0"/>
              </a:rPr>
              <a:t>Šiais metais</a:t>
            </a:r>
            <a:r>
              <a:rPr lang="cs-CZ" b="0" i="0" dirty="0">
                <a:solidFill>
                  <a:srgbClr val="212529"/>
                </a:solidFill>
                <a:effectLst/>
                <a:latin typeface="Roboto" panose="02000000000000000000" pitchFamily="2" charset="0"/>
              </a:rPr>
              <a:t>2023 m</a:t>
            </a:r>
            <a:r>
              <a:rPr lang="lt-LT" b="0" i="0" dirty="0">
                <a:solidFill>
                  <a:srgbClr val="212529"/>
                </a:solidFill>
                <a:effectLst/>
                <a:latin typeface="Roboto" panose="02000000000000000000" pitchFamily="2" charset="0"/>
              </a:rPr>
              <a:t>vilkų sumedžiojimo limitas padidinamas iki 341 vilko (pernai – 282).</a:t>
            </a:r>
            <a:br>
              <a:rPr lang="lt-LT" dirty="0"/>
            </a:br>
            <a:r>
              <a:rPr lang="cs-CZ" dirty="0"/>
              <a:t>"Mes turime</a:t>
            </a:r>
            <a:r>
              <a:rPr lang="cs-CZ" b="0" i="0" dirty="0">
                <a:solidFill>
                  <a:srgbClr val="212529"/>
                </a:solidFill>
                <a:effectLst/>
                <a:latin typeface="Roboto" panose="02000000000000000000" pitchFamily="2" charset="0"/>
              </a:rPr>
              <a:t>47% daugiau vilkų nei Plane nustatyta maksimali vilkų populiacija Lietuvoje“</a:t>
            </a:r>
            <a:br>
              <a:rPr lang="cs-CZ" dirty="0"/>
            </a:br>
            <a:br>
              <a:rPr lang="cs-CZ" dirty="0"/>
            </a:br>
            <a:r>
              <a:rPr lang="cs-CZ" b="0" i="0" dirty="0">
                <a:solidFill>
                  <a:srgbClr val="212529"/>
                </a:solidFill>
                <a:effectLst/>
                <a:latin typeface="Roboto" panose="02000000000000000000" pitchFamily="2" charset="0"/>
              </a:rPr>
              <a:t>„Gaila man ir vilkų – leisime jiems greitai daugintis, o vėliau, padidindami sumedžiojimo limitus, išmesime daugiau. Nematau tame logikos. Galbūt geriau vilkų populiaciją reguliuoti pagal Vilkų apsaugos planą, kad ji taip sparčiai nedidėtų“.</a:t>
            </a:r>
            <a:br>
              <a:rPr lang="cs-CZ" dirty="0"/>
            </a:br>
            <a:br>
              <a:rPr lang="cs-CZ" dirty="0"/>
            </a:br>
            <a:r>
              <a:rPr lang="cs-CZ" dirty="0"/>
              <a:t>“</a:t>
            </a:r>
            <a:r>
              <a:rPr lang="cs-CZ" b="0" i="0" dirty="0">
                <a:solidFill>
                  <a:srgbClr val="212529"/>
                </a:solidFill>
                <a:effectLst/>
                <a:latin typeface="Roboto" panose="02000000000000000000" pitchFamily="2" charset="0"/>
              </a:rPr>
              <a:t>Vilkų išpuoliai turi neigiamos įtakos avininkystės plėtrai Lietuvoje – kai kurie ūkininkai, ne kartą susidūrę su vilkais ir patyrę didelę psichologinę traumą, nebeveisia avių“.</a:t>
            </a:r>
            <a:br>
              <a:rPr lang="cs-CZ" dirty="0"/>
            </a:br>
            <a:br>
              <a:rPr lang="cs-CZ" dirty="0"/>
            </a:br>
            <a:endParaRPr lang="cs-CZ" dirty="0"/>
          </a:p>
        </p:txBody>
      </p:sp>
      <p:sp>
        <p:nvSpPr>
          <p:cNvPr id="13" name="TextovéPole 12">
            <a:extLst>
              <a:ext uri="{FF2B5EF4-FFF2-40B4-BE49-F238E27FC236}">
                <a16:creationId xmlns:a16="http://schemas.microsoft.com/office/drawing/2014/main" id="{7C3D679C-D1AA-1142-13D1-CBBFC2BD7CA2}"/>
              </a:ext>
            </a:extLst>
          </p:cNvPr>
          <p:cNvSpPr txBox="1"/>
          <p:nvPr/>
        </p:nvSpPr>
        <p:spPr>
          <a:xfrm>
            <a:off x="7482946" y="6246524"/>
            <a:ext cx="4890864" cy="584775"/>
          </a:xfrm>
          <a:prstGeom prst="rect">
            <a:avLst/>
          </a:prstGeom>
          <a:noFill/>
        </p:spPr>
        <p:txBody>
          <a:bodyPr wrap="square" rtlCol="0">
            <a:spAutoFit/>
          </a:bodyPr>
          <a:lstStyle/>
          <a:p>
            <a:pPr algn="l" rtl="0"/>
            <a:r>
              <a:rPr lang="cs-CZ" sz="800" dirty="0">
                <a:hlinkClick r:id="rId3"/>
              </a:rPr>
              <a:t>https://www.manoukis.lt/naujienos/ukis/leisime-plestis-vilku-populiacijai-kad-butu-ka-medzioti#</a:t>
            </a:r>
            <a:endParaRPr lang="cs-CZ" sz="800" dirty="0"/>
          </a:p>
          <a:p>
            <a:pPr algn="l" rtl="0"/>
            <a:r>
              <a:rPr lang="cs-CZ" sz="800" dirty="0">
                <a:hlinkClick r:id="rId4"/>
              </a:rPr>
              <a:t>http://www.vic.lt/</a:t>
            </a:r>
            <a:endParaRPr lang="cs-CZ" sz="800" dirty="0"/>
          </a:p>
          <a:p>
            <a:pPr algn="l" rtl="0"/>
            <a:endParaRPr lang="cs-CZ" sz="800" dirty="0"/>
          </a:p>
          <a:p>
            <a:pPr algn="l" rtl="0"/>
            <a:endParaRPr lang="cs-CZ" sz="800" dirty="0"/>
          </a:p>
        </p:txBody>
      </p:sp>
      <p:sp>
        <p:nvSpPr>
          <p:cNvPr id="14" name="TextovéPole 13">
            <a:extLst>
              <a:ext uri="{FF2B5EF4-FFF2-40B4-BE49-F238E27FC236}">
                <a16:creationId xmlns:a16="http://schemas.microsoft.com/office/drawing/2014/main" id="{1CD11DAB-159E-CC9E-AB03-88FEA53AAD40}"/>
              </a:ext>
            </a:extLst>
          </p:cNvPr>
          <p:cNvSpPr txBox="1"/>
          <p:nvPr/>
        </p:nvSpPr>
        <p:spPr>
          <a:xfrm>
            <a:off x="54227" y="4149080"/>
            <a:ext cx="6408709" cy="3046988"/>
          </a:xfrm>
          <a:prstGeom prst="rect">
            <a:avLst/>
          </a:prstGeom>
          <a:noFill/>
        </p:spPr>
        <p:txBody>
          <a:bodyPr wrap="square" rtlCol="0">
            <a:spAutoFit/>
          </a:bodyPr>
          <a:lstStyle/>
          <a:p>
            <a:pPr algn="l" rtl="0"/>
            <a:r>
              <a:rPr lang="cs-CZ" sz="2000" b="1" i="0" dirty="0">
                <a:solidFill>
                  <a:srgbClr val="FF0000"/>
                </a:solidFill>
                <a:effectLst/>
                <a:latin typeface="Roboto" panose="02000000000000000000" pitchFamily="2" charset="0"/>
              </a:rPr>
              <a:t>2021 metais užregistruoti 628 išpuoliai, žuvo 1949 gyvuliai.</a:t>
            </a:r>
          </a:p>
          <a:p>
            <a:pPr algn="l" rtl="0"/>
            <a:r>
              <a:rPr lang="cs-CZ" sz="2000" b="1" i="0" dirty="0">
                <a:solidFill>
                  <a:srgbClr val="FF0000"/>
                </a:solidFill>
                <a:effectLst/>
                <a:latin typeface="Roboto" panose="02000000000000000000" pitchFamily="2" charset="0"/>
              </a:rPr>
              <a:t>2022 metais užregistruoti 634 išpuoliai ir nužudyti 2149 gyvuliai.</a:t>
            </a:r>
          </a:p>
          <a:p>
            <a:pPr algn="l" rtl="0"/>
            <a:r>
              <a:rPr lang="cs-CZ" sz="2000" b="1" i="0" dirty="0">
                <a:solidFill>
                  <a:srgbClr val="FF0000"/>
                </a:solidFill>
                <a:effectLst/>
                <a:latin typeface="Roboto" panose="02000000000000000000" pitchFamily="2" charset="0"/>
              </a:rPr>
              <a:t>Iki 2023 m. rugsėjo 18 d. buvo nužudyti 369 išpuoliai ir 1 122 gyvuliai.</a:t>
            </a:r>
            <a:br>
              <a:rPr lang="cs-CZ" sz="2000" b="1" dirty="0">
                <a:solidFill>
                  <a:srgbClr val="FF0000"/>
                </a:solidFill>
              </a:rPr>
            </a:br>
            <a:br>
              <a:rPr lang="cs-CZ" dirty="0"/>
            </a:br>
            <a:r>
              <a:rPr lang="cs-CZ" b="1" dirty="0">
                <a:solidFill>
                  <a:schemeClr val="tx1">
                    <a:lumMod val="95000"/>
                    <a:lumOff val="5000"/>
                  </a:schemeClr>
                </a:solidFill>
              </a:rPr>
              <a:t>Į</a:t>
            </a:r>
            <a:r>
              <a:rPr lang="cs-CZ" b="1" i="0" dirty="0">
                <a:solidFill>
                  <a:schemeClr val="tx1">
                    <a:lumMod val="95000"/>
                    <a:lumOff val="5000"/>
                  </a:schemeClr>
                </a:solidFill>
                <a:effectLst/>
              </a:rPr>
              <a:t>2022 m</a:t>
            </a:r>
            <a:r>
              <a:rPr lang="cs-CZ" b="1" dirty="0">
                <a:solidFill>
                  <a:schemeClr val="tx1">
                    <a:lumMod val="95000"/>
                    <a:lumOff val="5000"/>
                  </a:schemeClr>
                </a:solidFill>
              </a:rPr>
              <a:t>buvo mokama veisėjams</a:t>
            </a:r>
            <a:r>
              <a:rPr lang="cs-CZ" b="1" i="0" dirty="0">
                <a:solidFill>
                  <a:schemeClr val="tx1">
                    <a:lumMod val="95000"/>
                    <a:lumOff val="5000"/>
                  </a:schemeClr>
                </a:solidFill>
                <a:effectLst/>
              </a:rPr>
              <a:t>290 570,69 Eur</a:t>
            </a:r>
            <a:br>
              <a:rPr lang="cs-CZ" dirty="0"/>
            </a:br>
            <a:br>
              <a:rPr lang="cs-CZ" dirty="0"/>
            </a:br>
            <a:endParaRPr lang="cs-CZ" dirty="0"/>
          </a:p>
        </p:txBody>
      </p:sp>
    </p:spTree>
    <p:extLst>
      <p:ext uri="{BB962C8B-B14F-4D97-AF65-F5344CB8AC3E}">
        <p14:creationId xmlns:p14="http://schemas.microsoft.com/office/powerpoint/2010/main" val="1951613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B4347A9-A2E0-795C-BDAE-D41754323E78}"/>
              </a:ext>
            </a:extLst>
          </p:cNvPr>
          <p:cNvSpPr>
            <a:spLocks noGrp="1"/>
          </p:cNvSpPr>
          <p:nvPr>
            <p:ph type="sldNum" sz="quarter" idx="12"/>
          </p:nvPr>
        </p:nvSpPr>
        <p:spPr/>
        <p:txBody>
          <a:bodyPr/>
          <a:lstStyle/>
          <a:p>
            <a:pPr algn="l" rtl="0"/>
            <a:fld id="{4FAB73BC-B049-4115-A692-8D63A059BFB8}" type="slidenum">
              <a:rPr lang="en-US" smtClean="0"/>
              <a:pPr algn="l" rtl="0"/>
              <a:t>58</a:t>
            </a:fld>
            <a:endParaRPr lang="en-US" dirty="0"/>
          </a:p>
        </p:txBody>
      </p:sp>
      <p:sp>
        <p:nvSpPr>
          <p:cNvPr id="3" name="TextovéPole 2">
            <a:extLst>
              <a:ext uri="{FF2B5EF4-FFF2-40B4-BE49-F238E27FC236}">
                <a16:creationId xmlns:a16="http://schemas.microsoft.com/office/drawing/2014/main" id="{AD7118C0-D472-DA5E-71D2-7ADCA45FD0F4}"/>
              </a:ext>
            </a:extLst>
          </p:cNvPr>
          <p:cNvSpPr txBox="1"/>
          <p:nvPr/>
        </p:nvSpPr>
        <p:spPr>
          <a:xfrm>
            <a:off x="4079776" y="224636"/>
            <a:ext cx="4032448" cy="830997"/>
          </a:xfrm>
          <a:prstGeom prst="rect">
            <a:avLst/>
          </a:prstGeom>
          <a:noFill/>
        </p:spPr>
        <p:txBody>
          <a:bodyPr wrap="square" rtlCol="0">
            <a:spAutoFit/>
          </a:bodyPr>
          <a:lstStyle/>
          <a:p>
            <a:pPr algn="ctr" rtl="0"/>
            <a:r>
              <a:rPr lang="cs-CZ" sz="4800" b="1" dirty="0">
                <a:solidFill>
                  <a:srgbClr val="00B0F0"/>
                </a:solidFill>
              </a:rPr>
              <a:t>SLOVĖNIJA</a:t>
            </a:r>
          </a:p>
        </p:txBody>
      </p:sp>
      <p:pic>
        <p:nvPicPr>
          <p:cNvPr id="7" name="Obrázek 6">
            <a:extLst>
              <a:ext uri="{FF2B5EF4-FFF2-40B4-BE49-F238E27FC236}">
                <a16:creationId xmlns:a16="http://schemas.microsoft.com/office/drawing/2014/main" id="{A5631AC9-6C5D-E8E3-551A-7C01AD0FC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0765" y="332656"/>
            <a:ext cx="1285875" cy="1638300"/>
          </a:xfrm>
          <a:prstGeom prst="rect">
            <a:avLst/>
          </a:prstGeom>
        </p:spPr>
      </p:pic>
      <p:pic>
        <p:nvPicPr>
          <p:cNvPr id="9" name="Obrázek 8">
            <a:extLst>
              <a:ext uri="{FF2B5EF4-FFF2-40B4-BE49-F238E27FC236}">
                <a16:creationId xmlns:a16="http://schemas.microsoft.com/office/drawing/2014/main" id="{5A2A619C-5CCA-30BA-1E3F-8DA283C5F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0"/>
            <a:ext cx="2143125" cy="2143125"/>
          </a:xfrm>
          <a:prstGeom prst="rect">
            <a:avLst/>
          </a:prstGeom>
        </p:spPr>
      </p:pic>
      <p:sp>
        <p:nvSpPr>
          <p:cNvPr id="10" name="TextovéPole 9">
            <a:extLst>
              <a:ext uri="{FF2B5EF4-FFF2-40B4-BE49-F238E27FC236}">
                <a16:creationId xmlns:a16="http://schemas.microsoft.com/office/drawing/2014/main" id="{A28934C6-762C-545C-670A-EE3FD28A3CC7}"/>
              </a:ext>
            </a:extLst>
          </p:cNvPr>
          <p:cNvSpPr txBox="1"/>
          <p:nvPr/>
        </p:nvSpPr>
        <p:spPr>
          <a:xfrm>
            <a:off x="2193615" y="836712"/>
            <a:ext cx="8731859" cy="6217087"/>
          </a:xfrm>
          <a:prstGeom prst="rect">
            <a:avLst/>
          </a:prstGeom>
          <a:noFill/>
        </p:spPr>
        <p:txBody>
          <a:bodyPr wrap="square" rtlCol="0">
            <a:spAutoFit/>
          </a:bodyPr>
          <a:lstStyle/>
          <a:p>
            <a:pPr algn="ctr" rtl="0"/>
            <a:r>
              <a:rPr lang="cs-CZ" sz="3200" b="1" dirty="0">
                <a:solidFill>
                  <a:srgbClr val="FF0000"/>
                </a:solidFill>
                <a:effectLst/>
                <a:latin typeface="Times New Roman" panose="02020603050405020304" pitchFamily="18" charset="0"/>
                <a:ea typeface="Times New Roman" panose="02020603050405020304" pitchFamily="18" charset="0"/>
              </a:rPr>
              <a:t>Dėl didelių mėsėdžių Slovėnijoje prarandami ganomi gyvuliai, mažėja gyventojų skaičius kaimo vietovėse, nyksta žemės ūkio paskirties žemė ir mažėja biologinė įvairovė.</a:t>
            </a:r>
          </a:p>
          <a:p>
            <a:pPr algn="l" rtl="0"/>
            <a:endParaRPr lang="cs-CZ" b="1" dirty="0">
              <a:latin typeface="Times New Roman" panose="02020603050405020304" pitchFamily="18" charset="0"/>
              <a:ea typeface="Times New Roman" panose="02020603050405020304" pitchFamily="18" charset="0"/>
            </a:endParaRPr>
          </a:p>
          <a:p>
            <a:pPr algn="ctr" rtl="0"/>
            <a:r>
              <a:rPr lang="en-GB" sz="1800" b="1" dirty="0" err="1">
                <a:effectLst/>
                <a:latin typeface="Times New Roman" panose="02020603050405020304" pitchFamily="18" charset="0"/>
                <a:ea typeface="Times New Roman" panose="02020603050405020304" pitchFamily="18" charset="0"/>
              </a:rPr>
              <a:t>Patirtys</a:t>
            </a:r>
            <a:r>
              <a:rPr lang="en-GB" sz="1800" b="1" dirty="0">
                <a:effectLst/>
                <a:latin typeface="Times New Roman" panose="02020603050405020304" pitchFamily="18" charset="0"/>
                <a:ea typeface="Times New Roman" panose="02020603050405020304" pitchFamily="18" charset="0"/>
              </a:rPr>
              <a:t>apie</a:t>
            </a:r>
            <a:r>
              <a:rPr lang="en-GB" sz="1800" b="1" dirty="0" err="1">
                <a:effectLst/>
                <a:latin typeface="Times New Roman" panose="02020603050405020304" pitchFamily="18" charset="0"/>
                <a:ea typeface="Times New Roman" panose="02020603050405020304" pitchFamily="18" charset="0"/>
              </a:rPr>
              <a:t>paskutiniuosius</a:t>
            </a:r>
            <a:r>
              <a:rPr lang="en-GB" sz="1800" b="1" dirty="0">
                <a:effectLst/>
                <a:latin typeface="Times New Roman" panose="02020603050405020304" pitchFamily="18" charset="0"/>
                <a:ea typeface="Times New Roman" panose="02020603050405020304" pitchFamily="18" charset="0"/>
              </a:rPr>
              <a:t>30 metų</a:t>
            </a:r>
            <a:r>
              <a:rPr lang="en-GB" sz="1800" b="1" dirty="0" err="1">
                <a:effectLst/>
                <a:latin typeface="Times New Roman" panose="02020603050405020304" pitchFamily="18" charset="0"/>
                <a:ea typeface="Times New Roman" panose="02020603050405020304" pitchFamily="18" charset="0"/>
              </a:rPr>
              <a:t>jie rodo</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absoliučiai</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nesėkmė</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politikas</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bendras gyvenimas</a:t>
            </a:r>
            <a:r>
              <a:rPr lang="en-GB" sz="1800" b="1" dirty="0">
                <a:effectLst/>
                <a:latin typeface="Times New Roman" panose="02020603050405020304" pitchFamily="18" charset="0"/>
                <a:ea typeface="Times New Roman" panose="02020603050405020304" pitchFamily="18" charset="0"/>
              </a:rPr>
              <a:t> </a:t>
            </a:r>
            <a:r>
              <a:rPr lang="en-GB" sz="1800" b="1" dirty="0" err="1">
                <a:effectLst/>
                <a:latin typeface="Times New Roman" panose="02020603050405020304" pitchFamily="18" charset="0"/>
                <a:ea typeface="Times New Roman" panose="02020603050405020304" pitchFamily="18" charset="0"/>
              </a:rPr>
              <a:t>žmonių</a:t>
            </a:r>
            <a:r>
              <a:rPr lang="en-GB" sz="1800" b="1" dirty="0">
                <a:effectLst/>
                <a:latin typeface="Times New Roman" panose="02020603050405020304" pitchFamily="18" charset="0"/>
                <a:ea typeface="Times New Roman" panose="02020603050405020304" pitchFamily="18" charset="0"/>
              </a:rPr>
              <a:t>ir</a:t>
            </a:r>
            <a:r>
              <a:rPr lang="en-GB" sz="1800" b="1" dirty="0" err="1">
                <a:effectLst/>
                <a:latin typeface="Times New Roman" panose="02020603050405020304" pitchFamily="18" charset="0"/>
                <a:ea typeface="Times New Roman" panose="02020603050405020304" pitchFamily="18" charset="0"/>
              </a:rPr>
              <a:t>Laukiniai</a:t>
            </a:r>
            <a:r>
              <a:rPr lang="en-GB" sz="1800" b="1" dirty="0">
                <a:effectLst/>
                <a:latin typeface="Times New Roman" panose="02020603050405020304" pitchFamily="18" charset="0"/>
                <a:ea typeface="Times New Roman" panose="02020603050405020304" pitchFamily="18" charset="0"/>
              </a:rPr>
              <a:t> </a:t>
            </a:r>
            <a:r>
              <a:rPr lang="cs-CZ" sz="1800" b="1" dirty="0">
                <a:effectLst/>
                <a:latin typeface="Times New Roman" panose="02020603050405020304" pitchFamily="18" charset="0"/>
                <a:ea typeface="Times New Roman" panose="02020603050405020304" pitchFamily="18" charset="0"/>
              </a:rPr>
              <a:t>pabaisa</a:t>
            </a:r>
            <a:r>
              <a:rPr lang="en-GB" sz="1800" b="1" dirty="0">
                <a:effectLst/>
                <a:latin typeface="Times New Roman" panose="02020603050405020304" pitchFamily="18" charset="0"/>
                <a:ea typeface="Times New Roman" panose="02020603050405020304" pitchFamily="18" charset="0"/>
              </a:rPr>
              <a:t>(</a:t>
            </a:r>
            <a:r>
              <a:rPr lang="en-GB" sz="1800" b="1" dirty="0" err="1">
                <a:effectLst/>
                <a:latin typeface="Times New Roman" panose="02020603050405020304" pitchFamily="18" charset="0"/>
                <a:ea typeface="Times New Roman" panose="02020603050405020304" pitchFamily="18" charset="0"/>
              </a:rPr>
              <a:t>projektus</a:t>
            </a:r>
            <a:r>
              <a:rPr lang="en-GB" sz="1800" b="1" dirty="0">
                <a:effectLst/>
                <a:latin typeface="Times New Roman" panose="02020603050405020304" pitchFamily="18" charset="0"/>
                <a:ea typeface="Times New Roman" panose="02020603050405020304" pitchFamily="18" charset="0"/>
              </a:rPr>
              <a:t>Gyvenimas).</a:t>
            </a:r>
            <a:r>
              <a:rPr lang="en-GB" sz="1800" dirty="0">
                <a:effectLst/>
                <a:latin typeface="Times New Roman" panose="02020603050405020304" pitchFamily="18"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algn="ctr" rtl="0"/>
            <a:r>
              <a:rPr lang="en-GB" sz="1800" dirty="0" err="1">
                <a:effectLst/>
                <a:latin typeface="Times New Roman" panose="02020603050405020304" pitchFamily="18" charset="0"/>
                <a:ea typeface="Times New Roman" panose="02020603050405020304" pitchFamily="18" charset="0"/>
              </a:rPr>
              <a:t>Istorinis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faktai</a:t>
            </a:r>
            <a:r>
              <a:rPr lang="en-GB" sz="1800" dirty="0">
                <a:effectLst/>
                <a:latin typeface="Times New Roman" panose="02020603050405020304" pitchFamily="18" charset="0"/>
                <a:ea typeface="Times New Roman" panose="02020603050405020304" pitchFamily="18" charset="0"/>
              </a:rPr>
              <a:t>ir</a:t>
            </a:r>
            <a:r>
              <a:rPr lang="en-GB" sz="1800" dirty="0" err="1">
                <a:effectLst/>
                <a:latin typeface="Times New Roman" panose="02020603050405020304" pitchFamily="18" charset="0"/>
                <a:ea typeface="Times New Roman" panose="02020603050405020304" pitchFamily="18" charset="0"/>
              </a:rPr>
              <a:t>praktika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jie rodo</a:t>
            </a: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kad</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apsauginis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matuoti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jie yra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veiksmingas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tiesiog</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trumpuoju laikotarpiu</a:t>
            </a: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apsauga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reikalauja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neproporcingai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ekonominis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investicija</a:t>
            </a: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aukštas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pretenzijas</a:t>
            </a:r>
            <a:r>
              <a:rPr lang="en-GB" sz="1800" dirty="0">
                <a:effectLst/>
                <a:latin typeface="Times New Roman" panose="02020603050405020304" pitchFamily="18" charset="0"/>
                <a:ea typeface="Times New Roman" panose="02020603050405020304" pitchFamily="18" charset="0"/>
              </a:rPr>
              <a:t>įjungta</a:t>
            </a:r>
            <a:r>
              <a:rPr lang="en-GB" sz="1800" dirty="0" err="1">
                <a:effectLst/>
                <a:latin typeface="Times New Roman" panose="02020603050405020304" pitchFamily="18" charset="0"/>
                <a:ea typeface="Times New Roman" panose="02020603050405020304" pitchFamily="18" charset="0"/>
              </a:rPr>
              <a:t>darbo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jėga</a:t>
            </a:r>
            <a:r>
              <a:rPr lang="en-GB" sz="1800" dirty="0">
                <a:effectLst/>
                <a:latin typeface="Times New Roman" panose="02020603050405020304" pitchFamily="18" charset="0"/>
                <a:ea typeface="Times New Roman" panose="02020603050405020304" pitchFamily="18" charset="0"/>
              </a:rPr>
              <a:t>ir</a:t>
            </a:r>
            <a:r>
              <a:rPr lang="en-GB" sz="1800" dirty="0" err="1">
                <a:effectLst/>
                <a:latin typeface="Times New Roman" panose="02020603050405020304" pitchFamily="18" charset="0"/>
                <a:ea typeface="Times New Roman" panose="02020603050405020304" pitchFamily="18" charset="0"/>
              </a:rPr>
              <a:t>turi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neigiamas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poveikį</a:t>
            </a:r>
            <a:r>
              <a:rPr lang="en-GB" sz="1800" dirty="0">
                <a:effectLst/>
                <a:latin typeface="Times New Roman" panose="02020603050405020304" pitchFamily="18" charset="0"/>
                <a:ea typeface="Times New Roman" panose="02020603050405020304" pitchFamily="18" charset="0"/>
              </a:rPr>
              <a:t>įjungta</a:t>
            </a:r>
            <a:r>
              <a:rPr lang="en-GB" sz="1800" dirty="0" err="1">
                <a:effectLst/>
                <a:latin typeface="Times New Roman" panose="02020603050405020304" pitchFamily="18" charset="0"/>
                <a:ea typeface="Times New Roman" panose="02020603050405020304" pitchFamily="18" charset="0"/>
              </a:rPr>
              <a:t>kitas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laisvai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gyvenantys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gyvūnai</a:t>
            </a:r>
            <a:r>
              <a:rPr lang="en-GB" sz="1800" dirty="0">
                <a:effectLst/>
                <a:latin typeface="Times New Roman" panose="02020603050405020304" pitchFamily="18" charset="0"/>
                <a:ea typeface="Times New Roman" panose="02020603050405020304" pitchFamily="18" charset="0"/>
              </a:rPr>
              <a:t>ir toliau</a:t>
            </a:r>
            <a:r>
              <a:rPr lang="en-GB" sz="1800" dirty="0" err="1">
                <a:effectLst/>
                <a:latin typeface="Times New Roman" panose="02020603050405020304" pitchFamily="18" charset="0"/>
                <a:ea typeface="Times New Roman" panose="02020603050405020304" pitchFamily="18" charset="0"/>
              </a:rPr>
              <a:t>Laisvalaikis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veikla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žmonių</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ieškotojų</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atsipalaidavimas</a:t>
            </a:r>
            <a:r>
              <a:rPr lang="en-GB" sz="1800" dirty="0">
                <a:effectLst/>
                <a:latin typeface="Times New Roman" panose="02020603050405020304" pitchFamily="18" charset="0"/>
                <a:ea typeface="Times New Roman" panose="02020603050405020304" pitchFamily="18" charset="0"/>
              </a:rPr>
              <a:t>in</a:t>
            </a:r>
            <a:r>
              <a:rPr lang="en-GB" sz="1800" dirty="0" err="1">
                <a:effectLst/>
                <a:latin typeface="Times New Roman" panose="02020603050405020304" pitchFamily="18" charset="0"/>
                <a:ea typeface="Times New Roman" panose="02020603050405020304" pitchFamily="18" charset="0"/>
              </a:rPr>
              <a:t>gamta</a:t>
            </a:r>
            <a:r>
              <a:rPr lang="cs-CZ" sz="1800" dirty="0">
                <a:effectLst/>
                <a:latin typeface="Times New Roman" panose="02020603050405020304" pitchFamily="18" charset="0"/>
                <a:ea typeface="Times New Roman" panose="02020603050405020304" pitchFamily="18" charset="0"/>
              </a:rPr>
              <a:t>.</a:t>
            </a:r>
          </a:p>
          <a:p>
            <a:pPr algn="ctr" rtl="0"/>
            <a:r>
              <a:rPr lang="cs-CZ" sz="1800" dirty="0">
                <a:effectLst/>
                <a:latin typeface="Times New Roman" panose="02020603050405020304" pitchFamily="18" charset="0"/>
                <a:ea typeface="Times New Roman" panose="02020603050405020304" pitchFamily="18" charset="0"/>
              </a:rPr>
              <a:t>Nužudymas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buitiniai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gyvūnai</a:t>
            </a:r>
            <a:r>
              <a:rPr lang="en-GB" sz="1800" dirty="0">
                <a:effectLst/>
                <a:latin typeface="Times New Roman" panose="02020603050405020304" pitchFamily="18" charset="0"/>
                <a:ea typeface="Times New Roman" panose="02020603050405020304" pitchFamily="18" charset="0"/>
              </a:rPr>
              <a:t>yra skirtas</a:t>
            </a:r>
            <a:r>
              <a:rPr lang="en-GB" sz="1800" dirty="0" err="1">
                <a:effectLst/>
                <a:latin typeface="Times New Roman" panose="02020603050405020304" pitchFamily="18" charset="0"/>
                <a:ea typeface="Times New Roman" panose="02020603050405020304" pitchFamily="18" charset="0"/>
              </a:rPr>
              <a:t>ūkininkas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medžiaga</a:t>
            </a:r>
            <a:r>
              <a:rPr lang="en-GB" sz="1800" dirty="0">
                <a:effectLst/>
                <a:latin typeface="Times New Roman" panose="02020603050405020304" pitchFamily="18" charset="0"/>
                <a:ea typeface="Times New Roman" panose="02020603050405020304" pitchFamily="18" charset="0"/>
              </a:rPr>
              <a:t>, bet</a:t>
            </a:r>
            <a:r>
              <a:rPr lang="en-GB" sz="1800" dirty="0" err="1">
                <a:effectLst/>
                <a:latin typeface="Times New Roman" panose="02020603050405020304" pitchFamily="18" charset="0"/>
                <a:ea typeface="Times New Roman" panose="02020603050405020304" pitchFamily="18" charset="0"/>
              </a:rPr>
              <a:t>pirmiausia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psichologinės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žaizda</a:t>
            </a:r>
            <a:r>
              <a:rPr lang="en-GB" sz="1800" dirty="0">
                <a:effectLst/>
                <a:latin typeface="Times New Roman" panose="02020603050405020304" pitchFamily="18" charset="0"/>
                <a:ea typeface="Times New Roman" panose="02020603050405020304" pitchFamily="18" charset="0"/>
              </a:rPr>
              <a:t>ir</a:t>
            </a:r>
            <a:r>
              <a:rPr lang="en-GB" sz="1800" dirty="0" err="1">
                <a:effectLst/>
                <a:latin typeface="Times New Roman" panose="02020603050405020304" pitchFamily="18" charset="0"/>
                <a:ea typeface="Times New Roman" panose="02020603050405020304" pitchFamily="18" charset="0"/>
              </a:rPr>
              <a:t>daug</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ūkininkai</a:t>
            </a:r>
            <a:r>
              <a:rPr lang="en-GB" sz="1800" dirty="0">
                <a:effectLst/>
                <a:latin typeface="Times New Roman" panose="02020603050405020304" pitchFamily="18" charset="0"/>
                <a:ea typeface="Times New Roman" panose="02020603050405020304" pitchFamily="18" charset="0"/>
              </a:rPr>
              <a:t>tai</a:t>
            </a:r>
            <a:r>
              <a:rPr lang="cs-CZ" sz="1800" dirty="0">
                <a:effectLst/>
                <a:latin typeface="Times New Roman" panose="02020603050405020304" pitchFamily="18" charset="0"/>
                <a:ea typeface="Times New Roman" panose="02020603050405020304" pitchFamily="18" charset="0"/>
              </a:rPr>
              <a:t>po vilkų užpuolimo</a:t>
            </a:r>
            <a:r>
              <a:rPr lang="en-GB" sz="1800" dirty="0">
                <a:effectLst/>
                <a:latin typeface="Times New Roman" panose="02020603050405020304" pitchFamily="18" charset="0"/>
                <a:ea typeface="Times New Roman" panose="02020603050405020304" pitchFamily="18" charset="0"/>
              </a:rPr>
              <a:t>in</a:t>
            </a:r>
            <a:r>
              <a:rPr lang="en-GB" sz="1800" dirty="0" err="1">
                <a:effectLst/>
                <a:latin typeface="Times New Roman" panose="02020603050405020304" pitchFamily="18" charset="0"/>
                <a:ea typeface="Times New Roman" panose="02020603050405020304" pitchFamily="18" charset="0"/>
              </a:rPr>
              <a:t>neviltis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pasiduoda</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ir veisimas baigiasi</a:t>
            </a: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Nė vienas</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ūkininkas</a:t>
            </a:r>
            <a:r>
              <a:rPr lang="en-GB" sz="1800" dirty="0" err="1">
                <a:effectLst/>
                <a:latin typeface="Times New Roman" panose="02020603050405020304" pitchFamily="18" charset="0"/>
                <a:ea typeface="Times New Roman" panose="02020603050405020304" pitchFamily="18" charset="0"/>
              </a:rPr>
              <a:t>nesielgia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naminis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gyvūnai</a:t>
            </a:r>
            <a:r>
              <a:rPr lang="en-GB" sz="1800" dirty="0">
                <a:effectLst/>
                <a:latin typeface="Times New Roman" panose="02020603050405020304" pitchFamily="18" charset="0"/>
                <a:ea typeface="Times New Roman" panose="02020603050405020304" pitchFamily="18" charset="0"/>
              </a:rPr>
              <a:t>į</a:t>
            </a:r>
            <a:r>
              <a:rPr lang="en-GB" sz="1800" dirty="0" err="1">
                <a:effectLst/>
                <a:latin typeface="Times New Roman" panose="02020603050405020304" pitchFamily="18" charset="0"/>
                <a:ea typeface="Times New Roman" panose="02020603050405020304" pitchFamily="18" charset="0"/>
              </a:rPr>
              <a:t>pamaitintas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vilkai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arba</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jam buvo grąžinta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žalą</a:t>
            </a:r>
            <a:r>
              <a:rPr lang="en-GB" sz="1800" dirty="0">
                <a:effectLst/>
                <a:latin typeface="Times New Roman" panose="02020603050405020304" pitchFamily="18" charset="0"/>
                <a:ea typeface="Times New Roman" panose="02020603050405020304" pitchFamily="18" charset="0"/>
              </a:rPr>
              <a:t>!</a:t>
            </a:r>
            <a:endParaRPr lang="cs-CZ" dirty="0">
              <a:latin typeface="Times New Roman" panose="02020603050405020304" pitchFamily="18" charset="0"/>
              <a:ea typeface="Times New Roman" panose="02020603050405020304" pitchFamily="18" charset="0"/>
            </a:endParaRPr>
          </a:p>
          <a:p>
            <a:pPr algn="ctr" rtl="0"/>
            <a:r>
              <a:rPr lang="cs-CZ" sz="1800" dirty="0">
                <a:effectLst/>
                <a:latin typeface="Times New Roman" panose="02020603050405020304" pitchFamily="18" charset="0"/>
                <a:ea typeface="Times New Roman" panose="02020603050405020304" pitchFamily="18" charset="0"/>
              </a:rPr>
              <a:t>Atvykus vilkams</a:t>
            </a:r>
            <a:r>
              <a:rPr lang="en-GB" sz="1800" dirty="0" err="1">
                <a:effectLst/>
                <a:latin typeface="Times New Roman" panose="02020603050405020304" pitchFamily="18" charset="0"/>
                <a:ea typeface="Times New Roman" panose="02020603050405020304" pitchFamily="18" charset="0"/>
              </a:rPr>
              <a:t>numerį</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veisimai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ekonominis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gyvūnai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sumažėjo</a:t>
            </a:r>
            <a:r>
              <a:rPr lang="en-GB" sz="1800" dirty="0">
                <a:effectLst/>
                <a:latin typeface="Times New Roman" panose="02020603050405020304" pitchFamily="18" charset="0"/>
                <a:ea typeface="Times New Roman" panose="02020603050405020304" pitchFamily="18" charset="0"/>
              </a:rPr>
              <a:t>38 proc.</a:t>
            </a:r>
            <a:r>
              <a:rPr lang="cs-CZ" sz="1800" dirty="0">
                <a:effectLst/>
                <a:latin typeface="Times New Roman" panose="02020603050405020304" pitchFamily="18" charset="0"/>
                <a:ea typeface="Times New Roman" panose="02020603050405020304" pitchFamily="18" charset="0"/>
              </a:rPr>
              <a:t>pavyzdžiui</a:t>
            </a:r>
            <a:r>
              <a:rPr lang="en-GB" sz="1800" dirty="0">
                <a:effectLst/>
                <a:latin typeface="Times New Roman" panose="02020603050405020304" pitchFamily="18" charset="0"/>
                <a:ea typeface="Times New Roman" panose="02020603050405020304" pitchFamily="18" charset="0"/>
              </a:rPr>
              <a:t>in</a:t>
            </a:r>
            <a:r>
              <a:rPr lang="en-GB" sz="1800" dirty="0" err="1">
                <a:effectLst/>
                <a:latin typeface="Times New Roman" panose="02020603050405020304" pitchFamily="18" charset="0"/>
                <a:ea typeface="Times New Roman" panose="02020603050405020304" pitchFamily="18" charset="0"/>
              </a:rPr>
              <a:t>regione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Kočevje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nukrito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numerį</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avis</a:t>
            </a:r>
            <a:r>
              <a:rPr lang="en-GB" sz="1800" dirty="0">
                <a:effectLst/>
                <a:latin typeface="Times New Roman" panose="02020603050405020304" pitchFamily="18" charset="0"/>
                <a:ea typeface="Times New Roman" panose="02020603050405020304" pitchFamily="18" charset="0"/>
              </a:rPr>
              <a:t>nuo 4000 iki 300</a:t>
            </a:r>
            <a:r>
              <a:rPr lang="en-GB" sz="1800" dirty="0" err="1">
                <a:effectLst/>
                <a:latin typeface="Times New Roman" panose="02020603050405020304" pitchFamily="18" charset="0"/>
                <a:ea typeface="Times New Roman" panose="02020603050405020304" pitchFamily="18" charset="0"/>
              </a:rPr>
              <a:t>gabalus</a:t>
            </a:r>
            <a:r>
              <a:rPr lang="cs-CZ" sz="1800" dirty="0">
                <a:effectLst/>
                <a:latin typeface="Times New Roman" panose="02020603050405020304" pitchFamily="18" charset="0"/>
                <a:ea typeface="Times New Roman" panose="02020603050405020304" pitchFamily="18" charset="0"/>
              </a:rPr>
              <a:t>.</a:t>
            </a:r>
          </a:p>
          <a:p>
            <a:pPr algn="ctr" rtl="0"/>
            <a:r>
              <a:rPr lang="en-GB" sz="1800" dirty="0" err="1">
                <a:effectLst/>
                <a:latin typeface="Times New Roman" panose="02020603050405020304" pitchFamily="18" charset="0"/>
                <a:ea typeface="Times New Roman" panose="02020603050405020304" pitchFamily="18" charset="0"/>
              </a:rPr>
              <a:t>Pagal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duomenis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slovėnų</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statistiniai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biuras</a:t>
            </a:r>
            <a:r>
              <a:rPr lang="en-GB" sz="1800" dirty="0">
                <a:effectLst/>
                <a:latin typeface="Times New Roman" panose="02020603050405020304" pitchFamily="18" charset="0"/>
                <a:ea typeface="Times New Roman" panose="02020603050405020304" pitchFamily="18" charset="0"/>
              </a:rPr>
              <a:t>(SURS)</a:t>
            </a:r>
            <a:r>
              <a:rPr lang="cs-CZ" sz="1800" dirty="0">
                <a:effectLst/>
                <a:latin typeface="Times New Roman" panose="02020603050405020304" pitchFamily="18" charset="0"/>
                <a:ea typeface="Times New Roman" panose="02020603050405020304" pitchFamily="18" charset="0"/>
              </a:rPr>
              <a:t>Taip</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Slovėnija</a:t>
            </a:r>
            <a:r>
              <a:rPr lang="en-GB" sz="1800" dirty="0">
                <a:effectLst/>
                <a:latin typeface="Times New Roman" panose="02020603050405020304" pitchFamily="18" charset="0"/>
                <a:ea typeface="Times New Roman" panose="02020603050405020304" pitchFamily="18" charset="0"/>
              </a:rPr>
              <a:t>54</a:t>
            </a:r>
            <a:r>
              <a:rPr lang="en-GB" sz="1800" dirty="0" err="1">
                <a:effectLst/>
                <a:latin typeface="Times New Roman" panose="02020603050405020304" pitchFamily="18" charset="0"/>
                <a:ea typeface="Times New Roman" panose="02020603050405020304" pitchFamily="18" charset="0"/>
              </a:rPr>
              <a:t>atsiskaitymas</a:t>
            </a:r>
            <a:r>
              <a:rPr lang="en-GB" sz="1800" dirty="0">
                <a:effectLst/>
                <a:latin typeface="Times New Roman" panose="02020603050405020304" pitchFamily="18" charset="0"/>
                <a:ea typeface="Times New Roman" panose="02020603050405020304" pitchFamily="18" charset="0"/>
              </a:rPr>
              <a:t>be</a:t>
            </a:r>
            <a:r>
              <a:rPr lang="en-GB" sz="1800" dirty="0" err="1">
                <a:effectLst/>
                <a:latin typeface="Times New Roman" panose="02020603050405020304" pitchFamily="18" charset="0"/>
                <a:ea typeface="Times New Roman" panose="02020603050405020304" pitchFamily="18" charset="0"/>
              </a:rPr>
              <a:t>gyventojas</a:t>
            </a:r>
            <a:r>
              <a:rPr lang="en-GB" sz="1800" dirty="0">
                <a:effectLst/>
                <a:latin typeface="Times New Roman" panose="02020603050405020304" pitchFamily="18" charset="0"/>
                <a:ea typeface="Times New Roman" panose="02020603050405020304" pitchFamily="18" charset="0"/>
              </a:rPr>
              <a:t>, iš kurių 40 col</a:t>
            </a:r>
            <a:r>
              <a:rPr lang="en-GB" sz="1800" dirty="0" err="1">
                <a:effectLst/>
                <a:latin typeface="Times New Roman" panose="02020603050405020304" pitchFamily="18" charset="0"/>
                <a:ea typeface="Times New Roman" panose="02020603050405020304" pitchFamily="18" charset="0"/>
              </a:rPr>
              <a:t>Centrinis</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srityse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didieji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pabaisa</a:t>
            </a:r>
            <a:r>
              <a:rPr lang="en-GB" sz="1800" dirty="0">
                <a:effectLst/>
                <a:latin typeface="Times New Roman" panose="02020603050405020304" pitchFamily="18" charset="0"/>
                <a:ea typeface="Times New Roman" panose="02020603050405020304" pitchFamily="18" charset="0"/>
              </a:rPr>
              <a:t>!!!!</a:t>
            </a:r>
            <a:endParaRPr lang="cs-CZ" sz="1800" dirty="0">
              <a:effectLst/>
              <a:latin typeface="Times New Roman" panose="02020603050405020304" pitchFamily="18" charset="0"/>
              <a:ea typeface="Times New Roman" panose="02020603050405020304" pitchFamily="18" charset="0"/>
            </a:endParaRPr>
          </a:p>
          <a:p>
            <a:pPr algn="l" rtl="0"/>
            <a:endParaRPr lang="cs-CZ" dirty="0"/>
          </a:p>
        </p:txBody>
      </p:sp>
      <p:pic>
        <p:nvPicPr>
          <p:cNvPr id="12" name="Obrázek 11">
            <a:extLst>
              <a:ext uri="{FF2B5EF4-FFF2-40B4-BE49-F238E27FC236}">
                <a16:creationId xmlns:a16="http://schemas.microsoft.com/office/drawing/2014/main" id="{E652924A-6C8A-7629-57F3-2629C61B1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6" y="2434233"/>
            <a:ext cx="2461749" cy="1235224"/>
          </a:xfrm>
          <a:prstGeom prst="rect">
            <a:avLst/>
          </a:prstGeom>
        </p:spPr>
      </p:pic>
      <p:pic>
        <p:nvPicPr>
          <p:cNvPr id="14" name="Obrázek 13">
            <a:extLst>
              <a:ext uri="{FF2B5EF4-FFF2-40B4-BE49-F238E27FC236}">
                <a16:creationId xmlns:a16="http://schemas.microsoft.com/office/drawing/2014/main" id="{061569A5-4F1E-94FD-F6BD-7E00A8AF9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6" y="4778684"/>
            <a:ext cx="2550872" cy="1022452"/>
          </a:xfrm>
          <a:prstGeom prst="rect">
            <a:avLst/>
          </a:prstGeom>
        </p:spPr>
      </p:pic>
      <p:sp>
        <p:nvSpPr>
          <p:cNvPr id="15" name="TextovéPole 14">
            <a:extLst>
              <a:ext uri="{FF2B5EF4-FFF2-40B4-BE49-F238E27FC236}">
                <a16:creationId xmlns:a16="http://schemas.microsoft.com/office/drawing/2014/main" id="{CF718A1C-2F46-853F-3512-BC47750FF8BC}"/>
              </a:ext>
            </a:extLst>
          </p:cNvPr>
          <p:cNvSpPr txBox="1"/>
          <p:nvPr/>
        </p:nvSpPr>
        <p:spPr>
          <a:xfrm>
            <a:off x="5591944" y="6464087"/>
            <a:ext cx="2304256" cy="338554"/>
          </a:xfrm>
          <a:prstGeom prst="rect">
            <a:avLst/>
          </a:prstGeom>
          <a:noFill/>
        </p:spPr>
        <p:txBody>
          <a:bodyPr wrap="square" rtlCol="0">
            <a:spAutoFit/>
          </a:bodyPr>
          <a:lstStyle/>
          <a:p>
            <a:pPr algn="l" rtl="0"/>
            <a:r>
              <a:rPr lang="cs-CZ" sz="800" dirty="0">
                <a:hlinkClick r:id="rId6"/>
              </a:rPr>
              <a:t>http://www.sks.si/</a:t>
            </a:r>
            <a:endParaRPr lang="cs-CZ" sz="800" dirty="0"/>
          </a:p>
          <a:p>
            <a:pPr algn="l" rtl="0"/>
            <a:endParaRPr lang="cs-CZ" sz="800" dirty="0"/>
          </a:p>
        </p:txBody>
      </p:sp>
    </p:spTree>
    <p:extLst>
      <p:ext uri="{BB962C8B-B14F-4D97-AF65-F5344CB8AC3E}">
        <p14:creationId xmlns:p14="http://schemas.microsoft.com/office/powerpoint/2010/main" val="2883867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BB76530-FCDB-DE23-1B1C-42F5506B9923}"/>
              </a:ext>
            </a:extLst>
          </p:cNvPr>
          <p:cNvSpPr>
            <a:spLocks noGrp="1"/>
          </p:cNvSpPr>
          <p:nvPr>
            <p:ph type="sldNum" sz="quarter" idx="12"/>
          </p:nvPr>
        </p:nvSpPr>
        <p:spPr/>
        <p:txBody>
          <a:bodyPr/>
          <a:lstStyle/>
          <a:p>
            <a:pPr algn="l" rtl="0"/>
            <a:fld id="{4FAB73BC-B049-4115-A692-8D63A059BFB8}" type="slidenum">
              <a:rPr lang="en-US" smtClean="0"/>
              <a:pPr algn="l" rtl="0"/>
              <a:t>59</a:t>
            </a:fld>
            <a:endParaRPr lang="en-US" dirty="0"/>
          </a:p>
        </p:txBody>
      </p:sp>
      <p:pic>
        <p:nvPicPr>
          <p:cNvPr id="6" name="Obrázek 5">
            <a:extLst>
              <a:ext uri="{FF2B5EF4-FFF2-40B4-BE49-F238E27FC236}">
                <a16:creationId xmlns:a16="http://schemas.microsoft.com/office/drawing/2014/main" id="{E483467A-E45D-4698-13D6-34432EF0C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332656"/>
            <a:ext cx="4371914" cy="2448272"/>
          </a:xfrm>
          <a:prstGeom prst="rect">
            <a:avLst/>
          </a:prstGeom>
        </p:spPr>
      </p:pic>
      <p:sp>
        <p:nvSpPr>
          <p:cNvPr id="7" name="TextovéPole 6">
            <a:extLst>
              <a:ext uri="{FF2B5EF4-FFF2-40B4-BE49-F238E27FC236}">
                <a16:creationId xmlns:a16="http://schemas.microsoft.com/office/drawing/2014/main" id="{BC1BB31C-680E-EDE8-480A-0385115D3155}"/>
              </a:ext>
            </a:extLst>
          </p:cNvPr>
          <p:cNvSpPr txBox="1"/>
          <p:nvPr/>
        </p:nvSpPr>
        <p:spPr>
          <a:xfrm>
            <a:off x="407368" y="2744346"/>
            <a:ext cx="3914149" cy="369332"/>
          </a:xfrm>
          <a:prstGeom prst="rect">
            <a:avLst/>
          </a:prstGeom>
          <a:noFill/>
        </p:spPr>
        <p:txBody>
          <a:bodyPr wrap="square" rtlCol="0">
            <a:spAutoFit/>
          </a:bodyPr>
          <a:lstStyle/>
          <a:p>
            <a:pPr algn="ctr" rtl="0"/>
            <a:r>
              <a:rPr lang="cs-CZ" b="1" dirty="0">
                <a:solidFill>
                  <a:srgbClr val="0070C0"/>
                </a:solidFill>
              </a:rPr>
              <a:t>M.Sc. Stane </a:t>
            </a:r>
            <a:r>
              <a:rPr lang="cs-CZ" b="1">
                <a:solidFill>
                  <a:srgbClr val="0070C0"/>
                </a:solidFill>
              </a:rPr>
              <a:t>Bergant, </a:t>
            </a:r>
            <a:r>
              <a:rPr lang="cs-CZ" b="1" dirty="0">
                <a:solidFill>
                  <a:srgbClr val="0070C0"/>
                </a:solidFill>
              </a:rPr>
              <a:t>Slovėnija</a:t>
            </a:r>
          </a:p>
        </p:txBody>
      </p:sp>
      <p:sp>
        <p:nvSpPr>
          <p:cNvPr id="8" name="TextovéPole 7">
            <a:extLst>
              <a:ext uri="{FF2B5EF4-FFF2-40B4-BE49-F238E27FC236}">
                <a16:creationId xmlns:a16="http://schemas.microsoft.com/office/drawing/2014/main" id="{C8E5107C-5D43-93D5-50DB-214F2CC824DC}"/>
              </a:ext>
            </a:extLst>
          </p:cNvPr>
          <p:cNvSpPr txBox="1"/>
          <p:nvPr/>
        </p:nvSpPr>
        <p:spPr>
          <a:xfrm>
            <a:off x="5447928" y="328861"/>
            <a:ext cx="5976664" cy="2031325"/>
          </a:xfrm>
          <a:prstGeom prst="rect">
            <a:avLst/>
          </a:prstGeom>
          <a:noFill/>
        </p:spPr>
        <p:txBody>
          <a:bodyPr wrap="square" rtlCol="0">
            <a:spAutoFit/>
          </a:bodyPr>
          <a:lstStyle/>
          <a:p>
            <a:pPr algn="ctr" rtl="0"/>
            <a:r>
              <a:rPr lang="cs-CZ" dirty="0"/>
              <a:t>Teisinga, kad ES žemės ūkio politika saugo daugiametes pievas, kaip vieną iš pagrindinių biologinės įvairovės ramsčių, tačiau visiškai nesuprantama, kad neprotinga stambiųjų mėsėdžių apsaugos politika sukelia negrįžtamą biologinės įvairovės aukštumų pievų ir kitų daugiamečių pievų peraugimą ir nuolatinį nykimą.</a:t>
            </a:r>
          </a:p>
          <a:p>
            <a:pPr algn="l" rtl="0"/>
            <a:endParaRPr lang="cs-CZ" dirty="0"/>
          </a:p>
        </p:txBody>
      </p:sp>
      <p:sp>
        <p:nvSpPr>
          <p:cNvPr id="9" name="TextovéPole 8">
            <a:extLst>
              <a:ext uri="{FF2B5EF4-FFF2-40B4-BE49-F238E27FC236}">
                <a16:creationId xmlns:a16="http://schemas.microsoft.com/office/drawing/2014/main" id="{A782EE3C-17BE-E0B6-EFAC-A6DB0879C654}"/>
              </a:ext>
            </a:extLst>
          </p:cNvPr>
          <p:cNvSpPr txBox="1"/>
          <p:nvPr/>
        </p:nvSpPr>
        <p:spPr>
          <a:xfrm>
            <a:off x="407368" y="3094196"/>
            <a:ext cx="11665296" cy="3693319"/>
          </a:xfrm>
          <a:prstGeom prst="rect">
            <a:avLst/>
          </a:prstGeom>
          <a:noFill/>
        </p:spPr>
        <p:txBody>
          <a:bodyPr wrap="square" rtlCol="0">
            <a:spAutoFit/>
          </a:bodyPr>
          <a:lstStyle/>
          <a:p>
            <a:pPr algn="ctr" rtl="0"/>
            <a:r>
              <a:rPr lang="cs-CZ" dirty="0"/>
              <a:t>ES taikomas priverstinis stambiųjų mėsėdžių apsaugos modelis reiškia šiurkštų demokratijos principų ir pagrindinių žmogaus teisių pažeidimą (Slovėnijos Respublikos Konstitucijos 15 straipsnis).</a:t>
            </a:r>
          </a:p>
          <a:p>
            <a:pPr algn="ctr" rtl="0"/>
            <a:r>
              <a:rPr lang="cs-CZ" dirty="0"/>
              <a:t>Pastaraisiais metais kaimas demonstruoja itin neigiamą požiūrį į gyvūnus. Peticija dėl gyvūnų skaičiaus mažinimo (šaltinis: Europos Parlamentas: peticija Nr. 0426/2018 Stanislava</a:t>
            </a:r>
            <a:r>
              <a:rPr lang="cs-CZ" dirty="0" err="1"/>
              <a:t>Berganta</a:t>
            </a:r>
            <a:r>
              <a:rPr lang="cs-CZ" dirty="0"/>
              <a:t>(Slovėnija), Ekologinių ūkininkų asociacijos, Slovėnijos ūkininkų asociacijos, Slovėnijos miško savininkų asociacijos, Slovėnijos smulkiųjų veisėjų asociacijos, Slovėnijos žemės ūkio ir miškų rūmų, remiamų daugiau nei 50 kitų NVO,</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mažiausiai</a:t>
            </a:r>
            <a:r>
              <a:rPr lang="en-GB" sz="1800" dirty="0" err="1">
                <a:effectLst/>
                <a:latin typeface="Times New Roman" panose="02020603050405020304" pitchFamily="18" charset="0"/>
                <a:ea typeface="Times New Roman" panose="02020603050405020304" pitchFamily="18" charset="0"/>
              </a:rPr>
              <a:t>ketvirtį</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slovėnai</a:t>
            </a:r>
            <a:r>
              <a:rPr lang="cs-CZ" sz="1800" dirty="0">
                <a:effectLst/>
                <a:latin typeface="Times New Roman" panose="02020603050405020304" pitchFamily="18" charset="0"/>
                <a:ea typeface="Times New Roman" panose="02020603050405020304" pitchFamily="18" charset="0"/>
              </a:rPr>
              <a:t>.</a:t>
            </a:r>
          </a:p>
          <a:p>
            <a:pPr algn="ctr" rtl="0"/>
            <a:endParaRPr lang="cs-CZ" dirty="0">
              <a:latin typeface="Times New Roman" panose="02020603050405020304" pitchFamily="18" charset="0"/>
            </a:endParaRPr>
          </a:p>
          <a:p>
            <a:pPr algn="l" rtl="0"/>
            <a:r>
              <a:rPr lang="cs-CZ" b="1" dirty="0">
                <a:solidFill>
                  <a:srgbClr val="FF0000"/>
                </a:solidFill>
              </a:rPr>
              <a:t>„Mes kaime negalime suprasti, kad „civilizuotoje“ Europoje, paremtoje pagarba žmogaus teisėms, toks genocidas vykdomas prieš mažumą, prisidengiant gamtosauga. Juo labiau, kad šimtmečius trukęs stambiųjų žvėrių nebuvimas Europoje jokių neigiamų pasekmių gamtoje nesukėlė, o priešingai – praturtino ją išpuoselėtu, biologiškai turtingu agrariniu kultūriniu kraštovaizdžiu visų jos gyventojų labui ir pasididžiavimui, “ – sako mag. Stanislavas</a:t>
            </a:r>
            <a:r>
              <a:rPr lang="cs-CZ" b="1" dirty="0" err="1">
                <a:solidFill>
                  <a:srgbClr val="FF0000"/>
                </a:solidFill>
              </a:rPr>
              <a:t>Bergantas</a:t>
            </a:r>
            <a:r>
              <a:rPr lang="cs-CZ" b="1" dirty="0">
                <a:solidFill>
                  <a:srgbClr val="FF0000"/>
                </a:solidFill>
              </a:rPr>
              <a:t>, Slovėnijos ūkininkų sąjungos suinteresuotųjų šalių darbo grupės narys</a:t>
            </a:r>
          </a:p>
          <a:p>
            <a:pPr algn="l" rtl="0"/>
            <a:endParaRPr lang="cs-CZ" b="1" dirty="0">
              <a:solidFill>
                <a:srgbClr val="FF0000"/>
              </a:solidFill>
            </a:endParaRPr>
          </a:p>
        </p:txBody>
      </p:sp>
      <p:sp>
        <p:nvSpPr>
          <p:cNvPr id="10" name="TextovéPole 9">
            <a:extLst>
              <a:ext uri="{FF2B5EF4-FFF2-40B4-BE49-F238E27FC236}">
                <a16:creationId xmlns:a16="http://schemas.microsoft.com/office/drawing/2014/main" id="{F81207C7-E56F-5C3F-792B-9E16E10AFF9B}"/>
              </a:ext>
            </a:extLst>
          </p:cNvPr>
          <p:cNvSpPr txBox="1"/>
          <p:nvPr/>
        </p:nvSpPr>
        <p:spPr>
          <a:xfrm>
            <a:off x="983432" y="6525344"/>
            <a:ext cx="7488832" cy="338554"/>
          </a:xfrm>
          <a:prstGeom prst="rect">
            <a:avLst/>
          </a:prstGeom>
          <a:noFill/>
        </p:spPr>
        <p:txBody>
          <a:bodyPr wrap="square" rtlCol="0">
            <a:spAutoFit/>
          </a:bodyPr>
          <a:lstStyle/>
          <a:p>
            <a:pPr algn="l" rtl="0"/>
            <a:r>
              <a:rPr lang="cs-CZ" sz="800" dirty="0">
                <a:hlinkClick r:id="rId3"/>
              </a:rPr>
              <a:t>https://www.podblegaske-novice.si/sl/news/pripravjena-izhodisca-za-strategijo-upravlijvanja-z-zvermi.html</a:t>
            </a:r>
            <a:endParaRPr lang="cs-CZ" sz="800" dirty="0"/>
          </a:p>
          <a:p>
            <a:pPr algn="l" rtl="0"/>
            <a:endParaRPr lang="cs-CZ" sz="800" dirty="0"/>
          </a:p>
        </p:txBody>
      </p:sp>
    </p:spTree>
    <p:extLst>
      <p:ext uri="{BB962C8B-B14F-4D97-AF65-F5344CB8AC3E}">
        <p14:creationId xmlns:p14="http://schemas.microsoft.com/office/powerpoint/2010/main" val="1150667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9DA4022-4691-4B23-A264-0FF789271B6D}"/>
              </a:ext>
            </a:extLst>
          </p:cNvPr>
          <p:cNvSpPr>
            <a:spLocks noGrp="1"/>
          </p:cNvSpPr>
          <p:nvPr>
            <p:ph type="sldNum" sz="quarter" idx="12"/>
          </p:nvPr>
        </p:nvSpPr>
        <p:spPr/>
        <p:txBody>
          <a:bodyPr/>
          <a:lstStyle/>
          <a:p>
            <a:fld id="{4FAB73BC-B049-4115-A692-8D63A059BFB8}" type="slidenum">
              <a:rPr lang="en-US" smtClean="0"/>
              <a:pPr algn="l" rtl="0"/>
              <a:t>6</a:t>
            </a:fld>
            <a:endParaRPr lang="en-US" dirty="0"/>
          </a:p>
        </p:txBody>
      </p:sp>
      <p:sp>
        <p:nvSpPr>
          <p:cNvPr id="7" name="TextovéPole 6">
            <a:extLst>
              <a:ext uri="{FF2B5EF4-FFF2-40B4-BE49-F238E27FC236}">
                <a16:creationId xmlns:a16="http://schemas.microsoft.com/office/drawing/2014/main" id="{393D9A30-49CC-4D94-901F-E939335BE1BD}"/>
              </a:ext>
            </a:extLst>
          </p:cNvPr>
          <p:cNvSpPr txBox="1"/>
          <p:nvPr/>
        </p:nvSpPr>
        <p:spPr>
          <a:xfrm>
            <a:off x="59668" y="4627845"/>
            <a:ext cx="12072664" cy="2692660"/>
          </a:xfrm>
          <a:prstGeom prst="rect">
            <a:avLst/>
          </a:prstGeom>
          <a:noFill/>
        </p:spPr>
        <p:txBody>
          <a:bodyPr wrap="square" rtlCol="0">
            <a:spAutoFit/>
          </a:bodyPr>
          <a:lstStyle/>
          <a:p>
            <a:pPr algn="ctr" rtl="0"/>
            <a:r>
              <a:rPr lang="cs-CZ" sz="2000" dirty="0"/>
              <a:t>Čekijoje be vilkų avių skaičius nuo 2000 iki 2015 metų sparčiai didėjo (2,75 karto), atėjus vilkui, avių sumažėjo.</a:t>
            </a:r>
          </a:p>
          <a:p>
            <a:pPr algn="ctr" rtl="0"/>
            <a:endParaRPr lang="cs-CZ" sz="2000" dirty="0"/>
          </a:p>
          <a:p>
            <a:pPr algn="ctr" rtl="0"/>
            <a:r>
              <a:rPr lang="cs-CZ" sz="2000" dirty="0"/>
              <a:t>Tuo pačiu metu (2000-2015) kaimyninėje</a:t>
            </a:r>
            <a:r>
              <a:rPr lang="cs-CZ" sz="2000" dirty="0">
                <a:solidFill>
                  <a:srgbClr val="FF0000"/>
                </a:solidFill>
              </a:rPr>
              <a:t>Saksonija (Vokietija)</a:t>
            </a:r>
            <a:r>
              <a:rPr lang="cs-CZ" sz="2000" dirty="0"/>
              <a:t>skaičiai, atvirkščiai, mažėja proporcingai didėjančiai vilkų populiacijai.</a:t>
            </a:r>
            <a:r>
              <a:rPr lang="cs-CZ" sz="2000" dirty="0">
                <a:effectLst/>
                <a:latin typeface="Calibri" panose="020F0502020204030204" pitchFamily="34" charset="0"/>
                <a:ea typeface="Calibri" panose="020F0502020204030204" pitchFamily="34" charset="0"/>
                <a:cs typeface="Times New Roman" panose="02020603050405020304" pitchFamily="18" charset="0"/>
              </a:rPr>
              <a:t>2001 m. avių skaičius prieš vilkams atvykstant į Saksoniją buvo stabilizuotas ir siekė 143 710</a:t>
            </a:r>
          </a:p>
          <a:p>
            <a:pPr algn="ctr" rtl="0">
              <a:lnSpc>
                <a:spcPct val="107000"/>
              </a:lnSpc>
              <a:spcAft>
                <a:spcPts val="800"/>
              </a:spcAft>
            </a:pPr>
            <a:r>
              <a:rPr lang="cs-CZ" sz="2000" dirty="0">
                <a:latin typeface="Calibri" panose="020F0502020204030204" pitchFamily="34" charset="0"/>
                <a:ea typeface="Calibri" panose="020F0502020204030204" pitchFamily="34" charset="0"/>
                <a:cs typeface="Times New Roman" panose="02020603050405020304" pitchFamily="18" charset="0"/>
              </a:rPr>
              <a:t>Didėjant žalos ir išlaidų skaičiui, valstybė sumažėjo iki</a:t>
            </a:r>
            <a:r>
              <a:rPr lang="cs-CZ" sz="2000" dirty="0">
                <a:effectLst/>
                <a:latin typeface="Calibri" panose="020F0502020204030204" pitchFamily="34" charset="0"/>
                <a:ea typeface="Calibri" panose="020F0502020204030204" pitchFamily="34" charset="0"/>
                <a:cs typeface="Times New Roman" panose="02020603050405020304" pitchFamily="18" charset="0"/>
              </a:rPr>
              <a:t>apie 60 000 vienetų 2021 m</a:t>
            </a:r>
          </a:p>
          <a:p>
            <a:pPr algn="ctr" rtl="0">
              <a:lnSpc>
                <a:spcPct val="107000"/>
              </a:lnSpc>
              <a:spcAft>
                <a:spcPts val="800"/>
              </a:spcAft>
            </a:pPr>
            <a:r>
              <a:rPr lang="cs-CZ"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Tai sumažėjo iki 41,7% nuo pradinio lygio!</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ctr" rtl="0"/>
            <a:endParaRPr lang="cs-CZ" sz="2000" dirty="0"/>
          </a:p>
        </p:txBody>
      </p:sp>
      <p:pic>
        <p:nvPicPr>
          <p:cNvPr id="5" name="Obrázek 4">
            <a:extLst>
              <a:ext uri="{FF2B5EF4-FFF2-40B4-BE49-F238E27FC236}">
                <a16:creationId xmlns:a16="http://schemas.microsoft.com/office/drawing/2014/main" id="{4DE04162-1745-4D7E-B00F-219009724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48416"/>
            <a:ext cx="5447629" cy="4085722"/>
          </a:xfrm>
          <a:prstGeom prst="rect">
            <a:avLst/>
          </a:prstGeom>
        </p:spPr>
      </p:pic>
      <p:pic>
        <p:nvPicPr>
          <p:cNvPr id="9" name="Obrázek 8">
            <a:extLst>
              <a:ext uri="{FF2B5EF4-FFF2-40B4-BE49-F238E27FC236}">
                <a16:creationId xmlns:a16="http://schemas.microsoft.com/office/drawing/2014/main" id="{ED1B506B-F57C-45A5-9C56-234CDC740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7" y="48416"/>
            <a:ext cx="5906749" cy="4005064"/>
          </a:xfrm>
          <a:prstGeom prst="rect">
            <a:avLst/>
          </a:prstGeom>
        </p:spPr>
      </p:pic>
      <p:sp>
        <p:nvSpPr>
          <p:cNvPr id="14" name="TextovéPole 13">
            <a:extLst>
              <a:ext uri="{FF2B5EF4-FFF2-40B4-BE49-F238E27FC236}">
                <a16:creationId xmlns:a16="http://schemas.microsoft.com/office/drawing/2014/main" id="{9585B952-5D67-1600-7855-DF6EC9C10C94}"/>
              </a:ext>
            </a:extLst>
          </p:cNvPr>
          <p:cNvSpPr txBox="1"/>
          <p:nvPr/>
        </p:nvSpPr>
        <p:spPr>
          <a:xfrm>
            <a:off x="59668" y="4267539"/>
            <a:ext cx="784189" cy="307777"/>
          </a:xfrm>
          <a:prstGeom prst="rect">
            <a:avLst/>
          </a:prstGeom>
          <a:noFill/>
        </p:spPr>
        <p:txBody>
          <a:bodyPr wrap="none" rtlCol="0">
            <a:spAutoFit/>
          </a:bodyPr>
          <a:lstStyle/>
          <a:p>
            <a:pPr algn="l" rtl="0"/>
            <a:r>
              <a:rPr lang="cs-CZ" sz="1400" b="1" dirty="0">
                <a:solidFill>
                  <a:srgbClr val="FF0000"/>
                </a:solidFill>
              </a:rPr>
              <a:t>CR 2000</a:t>
            </a:r>
          </a:p>
        </p:txBody>
      </p:sp>
      <p:sp>
        <p:nvSpPr>
          <p:cNvPr id="17" name="TextovéPole 16">
            <a:extLst>
              <a:ext uri="{FF2B5EF4-FFF2-40B4-BE49-F238E27FC236}">
                <a16:creationId xmlns:a16="http://schemas.microsoft.com/office/drawing/2014/main" id="{C7A04D33-E908-B549-285D-79B628E02CDD}"/>
              </a:ext>
            </a:extLst>
          </p:cNvPr>
          <p:cNvSpPr txBox="1"/>
          <p:nvPr/>
        </p:nvSpPr>
        <p:spPr>
          <a:xfrm>
            <a:off x="8040216" y="4237236"/>
            <a:ext cx="1512168" cy="307777"/>
          </a:xfrm>
          <a:prstGeom prst="rect">
            <a:avLst/>
          </a:prstGeom>
          <a:noFill/>
        </p:spPr>
        <p:txBody>
          <a:bodyPr wrap="square" rtlCol="0">
            <a:spAutoFit/>
          </a:bodyPr>
          <a:lstStyle/>
          <a:p>
            <a:pPr algn="l" rtl="0"/>
            <a:r>
              <a:rPr lang="cs-CZ" sz="1400" b="1" dirty="0" err="1">
                <a:solidFill>
                  <a:srgbClr val="FF0000"/>
                </a:solidFill>
              </a:rPr>
              <a:t>Sachcen</a:t>
            </a:r>
            <a:r>
              <a:rPr lang="cs-CZ" sz="1400" b="1" dirty="0">
                <a:solidFill>
                  <a:srgbClr val="FF0000"/>
                </a:solidFill>
              </a:rPr>
              <a:t>2000 m</a:t>
            </a:r>
          </a:p>
        </p:txBody>
      </p:sp>
      <p:sp>
        <p:nvSpPr>
          <p:cNvPr id="18" name="Šipka: dolů 17">
            <a:extLst>
              <a:ext uri="{FF2B5EF4-FFF2-40B4-BE49-F238E27FC236}">
                <a16:creationId xmlns:a16="http://schemas.microsoft.com/office/drawing/2014/main" id="{7609E44E-2006-0A24-385A-271251F28169}"/>
              </a:ext>
            </a:extLst>
          </p:cNvPr>
          <p:cNvSpPr/>
          <p:nvPr/>
        </p:nvSpPr>
        <p:spPr>
          <a:xfrm rot="12563745">
            <a:off x="789407" y="4115978"/>
            <a:ext cx="269252" cy="3482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solidFill>
                <a:srgbClr val="FF0000"/>
              </a:solidFill>
            </a:endParaRPr>
          </a:p>
        </p:txBody>
      </p:sp>
      <p:sp>
        <p:nvSpPr>
          <p:cNvPr id="19" name="Šipka: dolů 18">
            <a:extLst>
              <a:ext uri="{FF2B5EF4-FFF2-40B4-BE49-F238E27FC236}">
                <a16:creationId xmlns:a16="http://schemas.microsoft.com/office/drawing/2014/main" id="{71FCA827-E8EA-8DC2-64E9-B59FA4B5F6BA}"/>
              </a:ext>
            </a:extLst>
          </p:cNvPr>
          <p:cNvSpPr/>
          <p:nvPr/>
        </p:nvSpPr>
        <p:spPr>
          <a:xfrm rot="19202931">
            <a:off x="9264352" y="4160381"/>
            <a:ext cx="288032" cy="3578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88383B9E-C8E0-9C5A-85D4-88B4A25CDB03}"/>
              </a:ext>
            </a:extLst>
          </p:cNvPr>
          <p:cNvSpPr txBox="1"/>
          <p:nvPr/>
        </p:nvSpPr>
        <p:spPr>
          <a:xfrm>
            <a:off x="10449426" y="6084102"/>
            <a:ext cx="1703213" cy="461665"/>
          </a:xfrm>
          <a:prstGeom prst="rect">
            <a:avLst/>
          </a:prstGeom>
          <a:noFill/>
        </p:spPr>
        <p:txBody>
          <a:bodyPr wrap="square" rtlCol="0">
            <a:spAutoFit/>
          </a:bodyPr>
          <a:lstStyle/>
          <a:p>
            <a:pPr algn="l" rtl="0"/>
            <a:r>
              <a:rPr lang="cs-CZ" sz="800" dirty="0"/>
              <a:t>https://www.statistik.sachsen.de/html/landwirtschaft-forstwirtschaft.html</a:t>
            </a:r>
          </a:p>
        </p:txBody>
      </p:sp>
    </p:spTree>
    <p:extLst>
      <p:ext uri="{BB962C8B-B14F-4D97-AF65-F5344CB8AC3E}">
        <p14:creationId xmlns:p14="http://schemas.microsoft.com/office/powerpoint/2010/main" val="1516168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54940CA-EEF6-4D17-253D-60150B80FE18}"/>
              </a:ext>
            </a:extLst>
          </p:cNvPr>
          <p:cNvSpPr>
            <a:spLocks noGrp="1"/>
          </p:cNvSpPr>
          <p:nvPr>
            <p:ph type="sldNum" sz="quarter" idx="12"/>
          </p:nvPr>
        </p:nvSpPr>
        <p:spPr/>
        <p:txBody>
          <a:bodyPr/>
          <a:lstStyle/>
          <a:p>
            <a:pPr algn="l" rtl="0"/>
            <a:fld id="{4FAB73BC-B049-4115-A692-8D63A059BFB8}" type="slidenum">
              <a:rPr lang="en-US" smtClean="0"/>
              <a:pPr algn="l" rtl="0"/>
              <a:t>60</a:t>
            </a:fld>
            <a:endParaRPr lang="en-US" dirty="0"/>
          </a:p>
        </p:txBody>
      </p:sp>
      <p:sp>
        <p:nvSpPr>
          <p:cNvPr id="3" name="TextovéPole 2">
            <a:extLst>
              <a:ext uri="{FF2B5EF4-FFF2-40B4-BE49-F238E27FC236}">
                <a16:creationId xmlns:a16="http://schemas.microsoft.com/office/drawing/2014/main" id="{E64803F7-F1C4-2D5F-70CD-A00BCA98F8A7}"/>
              </a:ext>
            </a:extLst>
          </p:cNvPr>
          <p:cNvSpPr txBox="1"/>
          <p:nvPr/>
        </p:nvSpPr>
        <p:spPr>
          <a:xfrm>
            <a:off x="551384" y="136525"/>
            <a:ext cx="10802416" cy="6678751"/>
          </a:xfrm>
          <a:prstGeom prst="rect">
            <a:avLst/>
          </a:prstGeom>
          <a:noFill/>
        </p:spPr>
        <p:txBody>
          <a:bodyPr wrap="square" rtlCol="0">
            <a:spAutoFit/>
          </a:bodyPr>
          <a:lstStyle/>
          <a:p>
            <a:pPr algn="l" rtl="0"/>
            <a:endParaRPr lang="cs-CZ" b="1" i="0" dirty="0">
              <a:solidFill>
                <a:srgbClr val="485D22"/>
              </a:solidFill>
              <a:effectLst/>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Nuo 2023 m. liepos 1 d. probleminius vilkus galima nušauti Aukštutinės Austrijos federalinėje žemėje po Karintijos, Tirolio ir Žemutinės Austrijos.</a:t>
            </a:r>
          </a:p>
          <a:p>
            <a:pPr algn="l" rtl="0"/>
            <a:endParaRPr lang="cs-CZ" b="1" dirty="0">
              <a:solidFill>
                <a:srgbClr val="485D22"/>
              </a:solidFill>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2022 metais vilkai Latvijoje užpuolė mažiausiai dvigubai daugiau gyvulių nei 2021 metais.</a:t>
            </a:r>
            <a:r>
              <a:rPr lang="cs-CZ" b="1" i="0" dirty="0">
                <a:solidFill>
                  <a:srgbClr val="555555"/>
                </a:solidFill>
                <a:effectLst/>
                <a:latin typeface="Ubuntu" panose="020B0504030602030204" pitchFamily="34" charset="0"/>
              </a:rPr>
              <a:t>Valstybinė miškų tarnyba (VMD) 2023 metų medžioklės sezonui nurodė sumedžioti 300 vilkų.</a:t>
            </a:r>
          </a:p>
          <a:p>
            <a:pPr algn="l" rtl="0"/>
            <a:r>
              <a:rPr lang="cs-CZ" b="1" i="0" dirty="0">
                <a:solidFill>
                  <a:srgbClr val="555555"/>
                </a:solidFill>
                <a:effectLst/>
                <a:latin typeface="Ubuntu" panose="020B0504030602030204" pitchFamily="34" charset="0"/>
              </a:rPr>
              <a:t> </a:t>
            </a:r>
            <a:endParaRPr lang="cs-CZ" b="1" i="0" dirty="0">
              <a:solidFill>
                <a:srgbClr val="485D22"/>
              </a:solidFill>
              <a:effectLst/>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Šiaurės Makedonijoje valstybė moka 50 eurų atlygį medžiotojams, kurie žudo vilkus.</a:t>
            </a:r>
          </a:p>
          <a:p>
            <a:pPr algn="l" rtl="0"/>
            <a:endParaRPr lang="cs-CZ" b="1" dirty="0">
              <a:solidFill>
                <a:srgbClr val="485D22"/>
              </a:solidFill>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r>
              <a:rPr lang="cs-CZ" b="1" i="0" dirty="0">
                <a:solidFill>
                  <a:srgbClr val="485D22"/>
                </a:solidFill>
                <a:effectLst/>
                <a:latin typeface="Ubuntu" panose="020B0504030602030204" pitchFamily="34" charset="0"/>
              </a:rPr>
              <a:t>Nuo 2023 m. gegužės Bavarijoje žymiai lengviau nušauti vilkus, puolančius gyvulių fermas. Bavarijos ministras pirmininkas Markusas</a:t>
            </a:r>
            <a:r>
              <a:rPr lang="cs-CZ" b="1" i="0" dirty="0" err="1">
                <a:solidFill>
                  <a:srgbClr val="485D22"/>
                </a:solidFill>
                <a:effectLst/>
                <a:latin typeface="Ubuntu" panose="020B0504030602030204" pitchFamily="34" charset="0"/>
              </a:rPr>
              <a:t>Söderis</a:t>
            </a:r>
            <a:r>
              <a:rPr lang="cs-CZ" b="1" i="0" dirty="0">
                <a:solidFill>
                  <a:srgbClr val="485D22"/>
                </a:solidFill>
                <a:effectLst/>
                <a:latin typeface="Ubuntu" panose="020B0504030602030204" pitchFamily="34" charset="0"/>
              </a:rPr>
              <a:t>pareiškė: "VILKAS NEPRIKLAUSO BAVARIJAI!"</a:t>
            </a:r>
          </a:p>
          <a:p>
            <a:pPr algn="l" rtl="0"/>
            <a:r>
              <a:rPr lang="cs-CZ" b="1" i="0" dirty="0">
                <a:solidFill>
                  <a:srgbClr val="485D22"/>
                </a:solidFill>
                <a:effectLst/>
                <a:latin typeface="Ubuntu" panose="020B0504030602030204" pitchFamily="34" charset="0"/>
              </a:rPr>
              <a:t>Laimikis bus grindžiamas principu „vienas suplėšytas gyvūnas ir užteks“.</a:t>
            </a:r>
          </a:p>
          <a:p>
            <a:pPr algn="l" rtl="0"/>
            <a:endParaRPr lang="cs-CZ" b="1" dirty="0">
              <a:solidFill>
                <a:srgbClr val="485D22"/>
              </a:solidFill>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2"/>
              </a:rPr>
              <a:t>https://www.schweizerbauer.ch/tiere/ubrige-tiere/problemwolf-auch-in-oberoesterreich-abschuss-moeglich/</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3"/>
              </a:rPr>
              <a:t>https://www.vmd.gov.lv/lv?utm_source=https%3A%2F%2Feng.lsm.lv%2F</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4"/>
              </a:rPr>
              <a:t>https://globalvoices.org/2022/09/23/the-wolf-is-being-targeted-and-killed-in-north-macedonia/</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5"/>
              </a:rPr>
              <a:t>https://www.bayern.de/ministerrat-verabschiedet-bayerische-wolfsverordnung/</a:t>
            </a:r>
            <a:endParaRPr lang="cs-CZ" sz="800" dirty="0"/>
          </a:p>
        </p:txBody>
      </p:sp>
      <p:pic>
        <p:nvPicPr>
          <p:cNvPr id="5" name="Obrázek 4">
            <a:extLst>
              <a:ext uri="{FF2B5EF4-FFF2-40B4-BE49-F238E27FC236}">
                <a16:creationId xmlns:a16="http://schemas.microsoft.com/office/drawing/2014/main" id="{CCF38840-CFAC-FA15-9E4E-8ACFD8ED7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5949" y="136525"/>
            <a:ext cx="900100" cy="900100"/>
          </a:xfrm>
          <a:prstGeom prst="rect">
            <a:avLst/>
          </a:prstGeom>
        </p:spPr>
      </p:pic>
      <p:pic>
        <p:nvPicPr>
          <p:cNvPr id="7" name="Obrázek 6">
            <a:extLst>
              <a:ext uri="{FF2B5EF4-FFF2-40B4-BE49-F238E27FC236}">
                <a16:creationId xmlns:a16="http://schemas.microsoft.com/office/drawing/2014/main" id="{5AE5773B-D009-A129-6C40-B2CF9B358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3486" y="1553426"/>
            <a:ext cx="900100" cy="900100"/>
          </a:xfrm>
          <a:prstGeom prst="rect">
            <a:avLst/>
          </a:prstGeom>
        </p:spPr>
      </p:pic>
      <p:pic>
        <p:nvPicPr>
          <p:cNvPr id="9" name="Obrázek 8">
            <a:extLst>
              <a:ext uri="{FF2B5EF4-FFF2-40B4-BE49-F238E27FC236}">
                <a16:creationId xmlns:a16="http://schemas.microsoft.com/office/drawing/2014/main" id="{EEFF4010-82FB-0525-3C4D-654D77D87E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2015" y="3172007"/>
            <a:ext cx="1027969" cy="513985"/>
          </a:xfrm>
          <a:prstGeom prst="rect">
            <a:avLst/>
          </a:prstGeom>
        </p:spPr>
      </p:pic>
      <p:pic>
        <p:nvPicPr>
          <p:cNvPr id="13" name="Obrázek 12">
            <a:extLst>
              <a:ext uri="{FF2B5EF4-FFF2-40B4-BE49-F238E27FC236}">
                <a16:creationId xmlns:a16="http://schemas.microsoft.com/office/drawing/2014/main" id="{0768B0CC-269C-7666-E992-28CB497F05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82015" y="4365883"/>
            <a:ext cx="1027969" cy="639492"/>
          </a:xfrm>
          <a:prstGeom prst="rect">
            <a:avLst/>
          </a:prstGeom>
        </p:spPr>
      </p:pic>
    </p:spTree>
    <p:extLst>
      <p:ext uri="{BB962C8B-B14F-4D97-AF65-F5344CB8AC3E}">
        <p14:creationId xmlns:p14="http://schemas.microsoft.com/office/powerpoint/2010/main" val="1381799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5DEB8F3-9632-7647-FB9C-E30AE5096C3D}"/>
              </a:ext>
            </a:extLst>
          </p:cNvPr>
          <p:cNvSpPr>
            <a:spLocks noGrp="1"/>
          </p:cNvSpPr>
          <p:nvPr>
            <p:ph type="sldNum" sz="quarter" idx="12"/>
          </p:nvPr>
        </p:nvSpPr>
        <p:spPr/>
        <p:txBody>
          <a:bodyPr/>
          <a:lstStyle/>
          <a:p>
            <a:pPr algn="l" rtl="0"/>
            <a:fld id="{4FAB73BC-B049-4115-A692-8D63A059BFB8}" type="slidenum">
              <a:rPr lang="en-US" smtClean="0"/>
              <a:pPr algn="l" rtl="0"/>
              <a:t>61</a:t>
            </a:fld>
            <a:endParaRPr lang="en-US" dirty="0"/>
          </a:p>
        </p:txBody>
      </p:sp>
      <p:pic>
        <p:nvPicPr>
          <p:cNvPr id="4" name="Obrázek 3">
            <a:extLst>
              <a:ext uri="{FF2B5EF4-FFF2-40B4-BE49-F238E27FC236}">
                <a16:creationId xmlns:a16="http://schemas.microsoft.com/office/drawing/2014/main" id="{232DC966-FE93-13AA-0608-4D8E4B0AB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21347"/>
            <a:ext cx="9000000" cy="5250635"/>
          </a:xfrm>
          <a:prstGeom prst="rect">
            <a:avLst/>
          </a:prstGeom>
        </p:spPr>
      </p:pic>
      <p:sp>
        <p:nvSpPr>
          <p:cNvPr id="5" name="TextovéPole 4">
            <a:extLst>
              <a:ext uri="{FF2B5EF4-FFF2-40B4-BE49-F238E27FC236}">
                <a16:creationId xmlns:a16="http://schemas.microsoft.com/office/drawing/2014/main" id="{29A976E5-FD51-013B-6173-27B1E819D6F7}"/>
              </a:ext>
            </a:extLst>
          </p:cNvPr>
          <p:cNvSpPr txBox="1"/>
          <p:nvPr/>
        </p:nvSpPr>
        <p:spPr>
          <a:xfrm>
            <a:off x="1775520" y="332656"/>
            <a:ext cx="8928992" cy="523220"/>
          </a:xfrm>
          <a:prstGeom prst="rect">
            <a:avLst/>
          </a:prstGeom>
          <a:noFill/>
        </p:spPr>
        <p:txBody>
          <a:bodyPr wrap="square" rtlCol="0">
            <a:spAutoFit/>
          </a:bodyPr>
          <a:lstStyle/>
          <a:p>
            <a:pPr algn="ctr" rtl="0"/>
            <a:r>
              <a:rPr lang="cs-CZ" sz="2800" b="1" dirty="0">
                <a:solidFill>
                  <a:srgbClr val="FF0000"/>
                </a:solidFill>
              </a:rPr>
              <a:t>Grįžkime į Čekiją – koks yra vilkų problemos mastas?</a:t>
            </a:r>
          </a:p>
        </p:txBody>
      </p:sp>
      <p:sp>
        <p:nvSpPr>
          <p:cNvPr id="8" name="TextovéPole 7">
            <a:extLst>
              <a:ext uri="{FF2B5EF4-FFF2-40B4-BE49-F238E27FC236}">
                <a16:creationId xmlns:a16="http://schemas.microsoft.com/office/drawing/2014/main" id="{CD4015C4-058A-06EE-C1AD-34A19C36D80B}"/>
              </a:ext>
            </a:extLst>
          </p:cNvPr>
          <p:cNvSpPr txBox="1"/>
          <p:nvPr/>
        </p:nvSpPr>
        <p:spPr>
          <a:xfrm>
            <a:off x="119336" y="676030"/>
            <a:ext cx="2016224" cy="769441"/>
          </a:xfrm>
          <a:prstGeom prst="rect">
            <a:avLst/>
          </a:prstGeom>
          <a:noFill/>
        </p:spPr>
        <p:txBody>
          <a:bodyPr wrap="square" rtlCol="0">
            <a:spAutoFit/>
          </a:bodyPr>
          <a:lstStyle/>
          <a:p>
            <a:pPr algn="l" rtl="0"/>
            <a:r>
              <a:rPr lang="cs-CZ" sz="4400" b="1" dirty="0"/>
              <a:t>2023 m</a:t>
            </a:r>
          </a:p>
        </p:txBody>
      </p:sp>
    </p:spTree>
    <p:extLst>
      <p:ext uri="{BB962C8B-B14F-4D97-AF65-F5344CB8AC3E}">
        <p14:creationId xmlns:p14="http://schemas.microsoft.com/office/powerpoint/2010/main" val="3727760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9F2ED9F-7F05-357B-044A-288605856945}"/>
              </a:ext>
            </a:extLst>
          </p:cNvPr>
          <p:cNvSpPr>
            <a:spLocks noGrp="1"/>
          </p:cNvSpPr>
          <p:nvPr>
            <p:ph type="sldNum" sz="quarter" idx="12"/>
          </p:nvPr>
        </p:nvSpPr>
        <p:spPr/>
        <p:txBody>
          <a:bodyPr/>
          <a:lstStyle/>
          <a:p>
            <a:pPr algn="l" rtl="0"/>
            <a:fld id="{4FAB73BC-B049-4115-A692-8D63A059BFB8}" type="slidenum">
              <a:rPr lang="en-US" smtClean="0"/>
              <a:pPr algn="l" rtl="0"/>
              <a:t>62</a:t>
            </a:fld>
            <a:endParaRPr lang="en-US" dirty="0"/>
          </a:p>
        </p:txBody>
      </p:sp>
      <p:pic>
        <p:nvPicPr>
          <p:cNvPr id="3" name="Obrázek 2">
            <a:extLst>
              <a:ext uri="{FF2B5EF4-FFF2-40B4-BE49-F238E27FC236}">
                <a16:creationId xmlns:a16="http://schemas.microsoft.com/office/drawing/2014/main" id="{530B2905-4184-F4F7-C53D-919C0F5865BB}"/>
              </a:ext>
            </a:extLst>
          </p:cNvPr>
          <p:cNvPicPr>
            <a:picLocks noChangeAspect="1"/>
          </p:cNvPicPr>
          <p:nvPr/>
        </p:nvPicPr>
        <p:blipFill>
          <a:blip r:embed="rId2"/>
          <a:stretch>
            <a:fillRect/>
          </a:stretch>
        </p:blipFill>
        <p:spPr>
          <a:xfrm>
            <a:off x="1103446" y="620688"/>
            <a:ext cx="10177130" cy="5724635"/>
          </a:xfrm>
          <a:prstGeom prst="rect">
            <a:avLst/>
          </a:prstGeom>
        </p:spPr>
      </p:pic>
    </p:spTree>
    <p:extLst>
      <p:ext uri="{BB962C8B-B14F-4D97-AF65-F5344CB8AC3E}">
        <p14:creationId xmlns:p14="http://schemas.microsoft.com/office/powerpoint/2010/main" val="1713296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5BE2C24-04F6-2A4B-5667-935A9AE0FC1F}"/>
              </a:ext>
            </a:extLst>
          </p:cNvPr>
          <p:cNvSpPr>
            <a:spLocks noGrp="1"/>
          </p:cNvSpPr>
          <p:nvPr>
            <p:ph type="sldNum" sz="quarter" idx="12"/>
          </p:nvPr>
        </p:nvSpPr>
        <p:spPr/>
        <p:txBody>
          <a:bodyPr/>
          <a:lstStyle/>
          <a:p>
            <a:pPr algn="l" rtl="0"/>
            <a:fld id="{4FAB73BC-B049-4115-A692-8D63A059BFB8}" type="slidenum">
              <a:rPr lang="en-US" smtClean="0"/>
              <a:pPr algn="l" rtl="0"/>
              <a:t>63</a:t>
            </a:fld>
            <a:endParaRPr lang="en-US" dirty="0"/>
          </a:p>
        </p:txBody>
      </p:sp>
      <p:pic>
        <p:nvPicPr>
          <p:cNvPr id="4" name="Obrázek 3">
            <a:extLst>
              <a:ext uri="{FF2B5EF4-FFF2-40B4-BE49-F238E27FC236}">
                <a16:creationId xmlns:a16="http://schemas.microsoft.com/office/drawing/2014/main" id="{6588B4EF-B509-A2B2-B3FB-10250EFB9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82" y="2780928"/>
            <a:ext cx="5656012" cy="3940547"/>
          </a:xfrm>
          <a:prstGeom prst="rect">
            <a:avLst/>
          </a:prstGeom>
        </p:spPr>
      </p:pic>
      <p:sp>
        <p:nvSpPr>
          <p:cNvPr id="5" name="TextovéPole 4">
            <a:extLst>
              <a:ext uri="{FF2B5EF4-FFF2-40B4-BE49-F238E27FC236}">
                <a16:creationId xmlns:a16="http://schemas.microsoft.com/office/drawing/2014/main" id="{FF530082-2E1F-06FF-A380-9E48C63743E3}"/>
              </a:ext>
            </a:extLst>
          </p:cNvPr>
          <p:cNvSpPr txBox="1"/>
          <p:nvPr/>
        </p:nvSpPr>
        <p:spPr>
          <a:xfrm>
            <a:off x="1055440" y="404664"/>
            <a:ext cx="10441160" cy="2462213"/>
          </a:xfrm>
          <a:prstGeom prst="rect">
            <a:avLst/>
          </a:prstGeom>
          <a:noFill/>
        </p:spPr>
        <p:txBody>
          <a:bodyPr wrap="square" rtlCol="0">
            <a:spAutoFit/>
          </a:bodyPr>
          <a:lstStyle/>
          <a:p>
            <a:pPr algn="ctr" rtl="0"/>
            <a:r>
              <a:rPr lang="cs-CZ" sz="2800" dirty="0">
                <a:solidFill>
                  <a:srgbClr val="FF0000"/>
                </a:solidFill>
              </a:rPr>
              <a:t>Ekologinis ūkininkavimas a</a:t>
            </a:r>
            <a:r>
              <a:rPr lang="cs-CZ" sz="2800" dirty="0" err="1">
                <a:solidFill>
                  <a:srgbClr val="FF0000"/>
                </a:solidFill>
                <a:latin typeface="Source Sans Pro" panose="020B0503030403020204" pitchFamily="34" charset="0"/>
              </a:rPr>
              <a:t>w</a:t>
            </a:r>
            <a:r>
              <a:rPr lang="cs-CZ" sz="2800" b="0" i="0" dirty="0" err="1">
                <a:solidFill>
                  <a:srgbClr val="FF0000"/>
                </a:solidFill>
                <a:effectLst/>
                <a:latin typeface="Source Sans Pro" panose="020B0503030403020204" pitchFamily="34" charset="0"/>
              </a:rPr>
              <a:t>elfare</a:t>
            </a:r>
            <a:r>
              <a:rPr lang="cs-CZ" sz="2800" b="0" i="0" dirty="0">
                <a:solidFill>
                  <a:srgbClr val="FF0000"/>
                </a:solidFill>
                <a:effectLst/>
                <a:latin typeface="Source Sans Pro" panose="020B0503030403020204" pitchFamily="34" charset="0"/>
              </a:rPr>
              <a:t>x vilkas</a:t>
            </a:r>
            <a:endParaRPr lang="cs-CZ" sz="2800" dirty="0">
              <a:solidFill>
                <a:srgbClr val="FF0000"/>
              </a:solidFill>
            </a:endParaRPr>
          </a:p>
          <a:p>
            <a:pPr algn="l" rtl="0"/>
            <a:endParaRPr lang="cs-CZ" dirty="0"/>
          </a:p>
          <a:p>
            <a:pPr algn="l" rtl="0"/>
            <a:r>
              <a:rPr lang="cs-CZ" dirty="0"/>
              <a:t>Ekologinis ūkininkavimas sudaro 16,22 % viso Čekijos žemės ūkio paskirties žemės fondo ploto.</a:t>
            </a:r>
          </a:p>
          <a:p>
            <a:pPr algn="l" rtl="0"/>
            <a:endParaRPr lang="cs-CZ" dirty="0"/>
          </a:p>
          <a:p>
            <a:pPr algn="l" rtl="0"/>
            <a:r>
              <a:rPr lang="cs-CZ" b="0" i="0" dirty="0" err="1">
                <a:solidFill>
                  <a:srgbClr val="000000"/>
                </a:solidFill>
                <a:effectLst/>
                <a:latin typeface="Source Sans Pro" panose="020B0503030403020204" pitchFamily="34" charset="0"/>
              </a:rPr>
              <a:t>Gerovė</a:t>
            </a:r>
            <a:r>
              <a:rPr lang="cs-CZ" b="0" i="0" dirty="0">
                <a:solidFill>
                  <a:srgbClr val="000000"/>
                </a:solidFill>
                <a:effectLst/>
                <a:latin typeface="Source Sans Pro" panose="020B0503030403020204" pitchFamily="34" charset="0"/>
              </a:rPr>
              <a:t>, arba-</a:t>
            </a:r>
            <a:r>
              <a:rPr lang="cs-CZ" b="0" i="0" dirty="0" err="1">
                <a:solidFill>
                  <a:srgbClr val="000000"/>
                </a:solidFill>
                <a:effectLst/>
                <a:latin typeface="Source Sans Pro" panose="020B0503030403020204" pitchFamily="34" charset="0"/>
              </a:rPr>
              <a:t>jeigu</a:t>
            </a:r>
            <a:r>
              <a:rPr lang="cs-CZ" b="0" i="0" dirty="0">
                <a:solidFill>
                  <a:srgbClr val="000000"/>
                </a:solidFill>
                <a:effectLst/>
                <a:latin typeface="Source Sans Pro" panose="020B0503030403020204" pitchFamily="34" charset="0"/>
              </a:rPr>
              <a:t>gyvūnų gerovė apskritai reiškia tobulos fizinės ir psichologinės sveikatos būklę, kai gyvūnas gyvena harmonijoje su aplinka. Gyvūno savijautą lemia jo gebėjimas išvengti sunkumų ir palaikyti fizinę bei psichinę formą.</a:t>
            </a:r>
          </a:p>
          <a:p>
            <a:pPr algn="ctr" rtl="0"/>
            <a:r>
              <a:rPr lang="cs-CZ" b="1" i="0" dirty="0">
                <a:solidFill>
                  <a:srgbClr val="FF0000"/>
                </a:solidFill>
                <a:effectLst/>
                <a:latin typeface="Source Sans Pro" panose="020B0503030403020204" pitchFamily="34" charset="0"/>
              </a:rPr>
              <a:t>Tai daugeliu atvejų prieštarauja gyvūnų apsaugai nuo vilkų antpuolių.</a:t>
            </a:r>
            <a:endParaRPr lang="cs-CZ" b="1" dirty="0">
              <a:solidFill>
                <a:srgbClr val="FF0000"/>
              </a:solidFill>
            </a:endParaRPr>
          </a:p>
        </p:txBody>
      </p:sp>
      <p:sp>
        <p:nvSpPr>
          <p:cNvPr id="6" name="TextovéPole 5">
            <a:extLst>
              <a:ext uri="{FF2B5EF4-FFF2-40B4-BE49-F238E27FC236}">
                <a16:creationId xmlns:a16="http://schemas.microsoft.com/office/drawing/2014/main" id="{54873616-89E2-E89C-7986-4339B18CF514}"/>
              </a:ext>
            </a:extLst>
          </p:cNvPr>
          <p:cNvSpPr txBox="1"/>
          <p:nvPr/>
        </p:nvSpPr>
        <p:spPr>
          <a:xfrm>
            <a:off x="6528048" y="3115885"/>
            <a:ext cx="5328592" cy="3323987"/>
          </a:xfrm>
          <a:prstGeom prst="rect">
            <a:avLst/>
          </a:prstGeom>
          <a:noFill/>
        </p:spPr>
        <p:txBody>
          <a:bodyPr wrap="square" rtlCol="0">
            <a:spAutoFit/>
          </a:bodyPr>
          <a:lstStyle/>
          <a:p>
            <a:pPr algn="l" rtl="0" fontAlgn="base"/>
            <a:r>
              <a:rPr lang="cs-CZ" sz="2400" b="1" i="0" dirty="0" err="1">
                <a:solidFill>
                  <a:srgbClr val="0070C0"/>
                </a:solidFill>
                <a:effectLst/>
                <a:latin typeface="inherit"/>
              </a:rPr>
              <a:t>Gerovė</a:t>
            </a:r>
            <a:r>
              <a:rPr lang="cs-CZ" sz="2400" b="1" i="0" dirty="0">
                <a:solidFill>
                  <a:srgbClr val="0070C0"/>
                </a:solidFill>
                <a:effectLst/>
                <a:latin typeface="inherit"/>
              </a:rPr>
              <a:t>- penkių laisvių įstatymas:</a:t>
            </a:r>
          </a:p>
          <a:p>
            <a:pPr algn="l" rtl="0" fontAlgn="base"/>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laisvė nuo alkio, troškulio ir prastos mitybos</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laisvė nuo diskomforto</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laisvė nuo skausmo, traumų ir ligų</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laisvė rodyti natūralų elgesį</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laisvė nuo streso, baimės ir nerimo</a:t>
            </a:r>
            <a:endParaRPr lang="cs-CZ" sz="2400" b="0" i="0" dirty="0">
              <a:solidFill>
                <a:srgbClr val="000000"/>
              </a:solidFill>
              <a:effectLst/>
              <a:latin typeface="Source Sans Pro" panose="020B0503030403020204" pitchFamily="34" charset="0"/>
            </a:endParaRPr>
          </a:p>
          <a:p>
            <a:pPr algn="l" rtl="0"/>
            <a:endParaRPr lang="cs-CZ" dirty="0"/>
          </a:p>
        </p:txBody>
      </p:sp>
    </p:spTree>
    <p:extLst>
      <p:ext uri="{BB962C8B-B14F-4D97-AF65-F5344CB8AC3E}">
        <p14:creationId xmlns:p14="http://schemas.microsoft.com/office/powerpoint/2010/main" val="2925523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6942DEB-75EE-4417-8C84-FBC2D1AECA86}"/>
              </a:ext>
            </a:extLst>
          </p:cNvPr>
          <p:cNvSpPr>
            <a:spLocks noGrp="1"/>
          </p:cNvSpPr>
          <p:nvPr>
            <p:ph type="sldNum" sz="quarter" idx="12"/>
          </p:nvPr>
        </p:nvSpPr>
        <p:spPr/>
        <p:txBody>
          <a:bodyPr/>
          <a:lstStyle/>
          <a:p>
            <a:pPr algn="l" rtl="0"/>
            <a:fld id="{4FAB73BC-B049-4115-A692-8D63A059BFB8}" type="slidenum">
              <a:rPr lang="en-US" smtClean="0"/>
              <a:pPr algn="l" rtl="0"/>
              <a:t>64</a:t>
            </a:fld>
            <a:endParaRPr lang="en-US" dirty="0"/>
          </a:p>
        </p:txBody>
      </p:sp>
      <p:sp>
        <p:nvSpPr>
          <p:cNvPr id="3" name="TextovéPole 2">
            <a:extLst>
              <a:ext uri="{FF2B5EF4-FFF2-40B4-BE49-F238E27FC236}">
                <a16:creationId xmlns:a16="http://schemas.microsoft.com/office/drawing/2014/main" id="{76A70562-F1AF-4739-B941-ECC72D49A4A2}"/>
              </a:ext>
            </a:extLst>
          </p:cNvPr>
          <p:cNvSpPr txBox="1"/>
          <p:nvPr/>
        </p:nvSpPr>
        <p:spPr>
          <a:xfrm>
            <a:off x="0" y="189428"/>
            <a:ext cx="12072664" cy="1569660"/>
          </a:xfrm>
          <a:prstGeom prst="rect">
            <a:avLst/>
          </a:prstGeom>
          <a:noFill/>
        </p:spPr>
        <p:txBody>
          <a:bodyPr wrap="square" rtlCol="0">
            <a:spAutoFit/>
          </a:bodyPr>
          <a:lstStyle/>
          <a:p>
            <a:pPr algn="ctr" rtl="0"/>
            <a:r>
              <a:rPr lang="cs-CZ" sz="2000" b="1" dirty="0">
                <a:solidFill>
                  <a:srgbClr val="FF0000"/>
                </a:solidFill>
              </a:rPr>
              <a:t>Ekologinių verslininkų registro (REV) duomenimis, 2022-12-31 ekologiškai ūkininkavo 5050</a:t>
            </a:r>
            <a:r>
              <a:rPr lang="cs-CZ" sz="2000" b="1" dirty="0" err="1">
                <a:solidFill>
                  <a:srgbClr val="FF0000"/>
                </a:solidFill>
              </a:rPr>
              <a:t>ekologiniai ūkininkai</a:t>
            </a:r>
            <a:r>
              <a:rPr lang="cs-CZ" sz="2000" b="1" dirty="0">
                <a:solidFill>
                  <a:srgbClr val="FF0000"/>
                </a:solidFill>
              </a:rPr>
              <a:t>, 575464 ha plote (ŽSIS duomenimis). Dominuoja daugiametės pievos (TTP) – 457 015 ha,</a:t>
            </a:r>
            <a:r>
              <a:rPr lang="cs-CZ" sz="2000" b="1" dirty="0">
                <a:solidFill>
                  <a:srgbClr val="FF0000"/>
                </a:solidFill>
                <a:cs typeface="Times New Roman" panose="02020603050405020304" pitchFamily="18" charset="0"/>
              </a:rPr>
              <a:t> </a:t>
            </a:r>
            <a:r>
              <a:rPr lang="cs-CZ" sz="2000" b="1" dirty="0">
                <a:solidFill>
                  <a:srgbClr val="FF0000"/>
                </a:solidFill>
                <a:effectLst/>
                <a:ea typeface="Calibri" panose="020F0502020204030204" pitchFamily="34" charset="0"/>
                <a:cs typeface="Times New Roman" panose="02020603050405020304" pitchFamily="18" charset="0"/>
              </a:rPr>
              <a:t>kurie iš prigimties yra susiję su ganomais gyvuliais. 2022 metais ekologiniuose ūkiuose iš viso buvo 438 gyvuliai</a:t>
            </a:r>
            <a:r>
              <a:rPr lang="cs-CZ" sz="2000" b="1" dirty="0">
                <a:solidFill>
                  <a:srgbClr val="FF0000"/>
                </a:solidFill>
                <a:ea typeface="Calibri" panose="020F0502020204030204" pitchFamily="34" charset="0"/>
                <a:cs typeface="Times New Roman" panose="02020603050405020304" pitchFamily="18" charset="0"/>
              </a:rPr>
              <a:t>4</a:t>
            </a:r>
            <a:r>
              <a:rPr lang="cs-CZ" sz="2000" b="1" dirty="0">
                <a:solidFill>
                  <a:srgbClr val="FF0000"/>
                </a:solidFill>
                <a:effectLst/>
                <a:ea typeface="Calibri" panose="020F0502020204030204" pitchFamily="34" charset="0"/>
                <a:cs typeface="Times New Roman" panose="02020603050405020304" pitchFamily="18" charset="0"/>
              </a:rPr>
              <a:t>21 vnt.</a:t>
            </a:r>
          </a:p>
          <a:p>
            <a:pPr algn="l" rtl="0"/>
            <a:endParaRPr lang="cs-CZ"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pic>
        <p:nvPicPr>
          <p:cNvPr id="5" name="Obrázek 4">
            <a:extLst>
              <a:ext uri="{FF2B5EF4-FFF2-40B4-BE49-F238E27FC236}">
                <a16:creationId xmlns:a16="http://schemas.microsoft.com/office/drawing/2014/main" id="{2E0FB635-8D57-4E98-B70D-50EEDEC0B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3716" y="2124409"/>
            <a:ext cx="4404568" cy="2609182"/>
          </a:xfrm>
          <a:prstGeom prst="rect">
            <a:avLst/>
          </a:prstGeom>
        </p:spPr>
      </p:pic>
      <p:sp>
        <p:nvSpPr>
          <p:cNvPr id="6" name="TextovéPole 5">
            <a:extLst>
              <a:ext uri="{FF2B5EF4-FFF2-40B4-BE49-F238E27FC236}">
                <a16:creationId xmlns:a16="http://schemas.microsoft.com/office/drawing/2014/main" id="{C4A06C83-D97D-4F9A-B7FC-301E482728BE}"/>
              </a:ext>
            </a:extLst>
          </p:cNvPr>
          <p:cNvSpPr txBox="1"/>
          <p:nvPr/>
        </p:nvSpPr>
        <p:spPr>
          <a:xfrm>
            <a:off x="0" y="4941168"/>
            <a:ext cx="12192000" cy="646331"/>
          </a:xfrm>
          <a:prstGeom prst="rect">
            <a:avLst/>
          </a:prstGeom>
          <a:noFill/>
        </p:spPr>
        <p:txBody>
          <a:bodyPr wrap="square" rtlCol="0">
            <a:spAutoFit/>
          </a:bodyPr>
          <a:lstStyle/>
          <a:p>
            <a:pPr algn="ctr" rtl="0"/>
            <a:r>
              <a:rPr lang="cs-CZ" sz="3600" b="1" i="0" dirty="0">
                <a:solidFill>
                  <a:schemeClr val="tx1">
                    <a:lumMod val="95000"/>
                    <a:lumOff val="5000"/>
                  </a:schemeClr>
                </a:solidFill>
                <a:effectLst/>
                <a:latin typeface="Georgia" panose="02040502050405020303" pitchFamily="18" charset="0"/>
              </a:rPr>
              <a:t>AR TAI TURIME AUKOKTI DĖL KELIŲ ŠIMTŲ VILKŲ?</a:t>
            </a:r>
            <a:endParaRPr lang="cs-CZ" sz="3600" b="1" dirty="0">
              <a:solidFill>
                <a:schemeClr val="tx1">
                  <a:lumMod val="95000"/>
                  <a:lumOff val="5000"/>
                </a:schemeClr>
              </a:solidFill>
            </a:endParaRPr>
          </a:p>
        </p:txBody>
      </p:sp>
      <p:sp>
        <p:nvSpPr>
          <p:cNvPr id="7" name="TextovéPole 6">
            <a:extLst>
              <a:ext uri="{FF2B5EF4-FFF2-40B4-BE49-F238E27FC236}">
                <a16:creationId xmlns:a16="http://schemas.microsoft.com/office/drawing/2014/main" id="{26B097B7-12EE-D944-58ED-82DD080D4B55}"/>
              </a:ext>
            </a:extLst>
          </p:cNvPr>
          <p:cNvSpPr txBox="1"/>
          <p:nvPr/>
        </p:nvSpPr>
        <p:spPr>
          <a:xfrm>
            <a:off x="1487488" y="6283473"/>
            <a:ext cx="9793088" cy="338554"/>
          </a:xfrm>
          <a:prstGeom prst="rect">
            <a:avLst/>
          </a:prstGeom>
          <a:noFill/>
        </p:spPr>
        <p:txBody>
          <a:bodyPr wrap="square" rtlCol="0">
            <a:spAutoFit/>
          </a:bodyPr>
          <a:lstStyle/>
          <a:p>
            <a:pPr algn="l" rtl="0"/>
            <a:r>
              <a:rPr lang="cs-CZ" sz="800" dirty="0">
                <a:hlinkClick r:id="rId3"/>
              </a:rPr>
              <a:t>https://eagri.cz/public/portal/mze/zemedelstvi/ekologicke-zemedelstvi/dokumenty-statistiky-formulare/statistika-a-pruzkumy</a:t>
            </a:r>
            <a:endParaRPr lang="cs-CZ" sz="800" dirty="0"/>
          </a:p>
          <a:p>
            <a:pPr algn="l" rtl="0"/>
            <a:endParaRPr lang="cs-CZ" sz="800" dirty="0"/>
          </a:p>
        </p:txBody>
      </p:sp>
    </p:spTree>
    <p:extLst>
      <p:ext uri="{BB962C8B-B14F-4D97-AF65-F5344CB8AC3E}">
        <p14:creationId xmlns:p14="http://schemas.microsoft.com/office/powerpoint/2010/main" val="4202676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F357EE5-822A-4F1E-8767-1EB333052D62}"/>
              </a:ext>
            </a:extLst>
          </p:cNvPr>
          <p:cNvSpPr>
            <a:spLocks noGrp="1"/>
          </p:cNvSpPr>
          <p:nvPr>
            <p:ph type="sldNum" sz="quarter" idx="12"/>
          </p:nvPr>
        </p:nvSpPr>
        <p:spPr/>
        <p:txBody>
          <a:bodyPr/>
          <a:lstStyle/>
          <a:p>
            <a:pPr algn="l" rtl="0"/>
            <a:fld id="{4FAB73BC-B049-4115-A692-8D63A059BFB8}" type="slidenum">
              <a:rPr lang="en-US" smtClean="0"/>
              <a:pPr algn="l" rtl="0"/>
              <a:t>65</a:t>
            </a:fld>
            <a:endParaRPr lang="en-US" dirty="0"/>
          </a:p>
        </p:txBody>
      </p:sp>
      <p:sp>
        <p:nvSpPr>
          <p:cNvPr id="5" name="TextovéPole 4">
            <a:extLst>
              <a:ext uri="{FF2B5EF4-FFF2-40B4-BE49-F238E27FC236}">
                <a16:creationId xmlns:a16="http://schemas.microsoft.com/office/drawing/2014/main" id="{01ED0C2D-DD8A-4FB7-865A-8962ECE4DE7C}"/>
              </a:ext>
            </a:extLst>
          </p:cNvPr>
          <p:cNvSpPr txBox="1"/>
          <p:nvPr/>
        </p:nvSpPr>
        <p:spPr>
          <a:xfrm>
            <a:off x="7680176" y="578785"/>
            <a:ext cx="4464496" cy="2031325"/>
          </a:xfrm>
          <a:prstGeom prst="rect">
            <a:avLst/>
          </a:prstGeom>
          <a:noFill/>
        </p:spPr>
        <p:txBody>
          <a:bodyPr wrap="square" rtlCol="0">
            <a:spAutoFit/>
          </a:bodyPr>
          <a:lstStyle/>
          <a:p>
            <a:pPr algn="l" rtl="0"/>
            <a:r>
              <a:rPr lang="cs-CZ" sz="1200" b="1" i="0" dirty="0">
                <a:solidFill>
                  <a:srgbClr val="555555"/>
                </a:solidFill>
                <a:effectLst/>
                <a:latin typeface="Ubuntu" panose="020B0504030602030204" pitchFamily="34" charset="0"/>
              </a:rPr>
              <a:t>2022 m. – 691 auka (52 galvijai ir arklys) ir 263 išpuoliai</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2021 m. – 500 aukų (65 galvijai ir arkliai) ir 190 išpuolių</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2020 metai – 737 aukos (46 galvijai ir arklys) ir 238 pranešimai</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2019 metai – 427 aukos (41 galvijai) ir 146 pranešimai</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2018 m. – 305 aukos (19 galvijų)</a:t>
            </a:r>
          </a:p>
          <a:p>
            <a:pPr algn="l" rtl="0"/>
            <a:endParaRPr lang="cs-CZ" dirty="0"/>
          </a:p>
        </p:txBody>
      </p:sp>
      <p:sp>
        <p:nvSpPr>
          <p:cNvPr id="6" name="TextovéPole 5">
            <a:extLst>
              <a:ext uri="{FF2B5EF4-FFF2-40B4-BE49-F238E27FC236}">
                <a16:creationId xmlns:a16="http://schemas.microsoft.com/office/drawing/2014/main" id="{A3D2A0D2-3FCE-4581-836A-401B54E97AFC}"/>
              </a:ext>
            </a:extLst>
          </p:cNvPr>
          <p:cNvSpPr txBox="1"/>
          <p:nvPr/>
        </p:nvSpPr>
        <p:spPr>
          <a:xfrm>
            <a:off x="781819" y="6478541"/>
            <a:ext cx="2558714" cy="184666"/>
          </a:xfrm>
          <a:prstGeom prst="rect">
            <a:avLst/>
          </a:prstGeom>
          <a:noFill/>
        </p:spPr>
        <p:txBody>
          <a:bodyPr wrap="none" rtlCol="0">
            <a:spAutoFit/>
          </a:bodyPr>
          <a:lstStyle/>
          <a:p>
            <a:pPr algn="l" rtl="0"/>
            <a:r>
              <a:rPr lang="cs-CZ" sz="600" dirty="0">
                <a:solidFill>
                  <a:srgbClr val="0070C0"/>
                </a:solidFill>
              </a:rPr>
              <a:t>https://www.navratvlku.cz/skodni-udalosti-prehled-skodnich-udalosti-2021/</a:t>
            </a:r>
          </a:p>
        </p:txBody>
      </p:sp>
      <p:sp>
        <p:nvSpPr>
          <p:cNvPr id="7" name="TextovéPole 6">
            <a:extLst>
              <a:ext uri="{FF2B5EF4-FFF2-40B4-BE49-F238E27FC236}">
                <a16:creationId xmlns:a16="http://schemas.microsoft.com/office/drawing/2014/main" id="{95A4A434-CC1C-4F32-A542-F5C670FB6F11}"/>
              </a:ext>
            </a:extLst>
          </p:cNvPr>
          <p:cNvSpPr txBox="1"/>
          <p:nvPr/>
        </p:nvSpPr>
        <p:spPr>
          <a:xfrm>
            <a:off x="1631504" y="4961335"/>
            <a:ext cx="9217024" cy="1200329"/>
          </a:xfrm>
          <a:prstGeom prst="rect">
            <a:avLst/>
          </a:prstGeom>
          <a:noFill/>
        </p:spPr>
        <p:txBody>
          <a:bodyPr wrap="square" rtlCol="0">
            <a:spAutoFit/>
          </a:bodyPr>
          <a:lstStyle/>
          <a:p>
            <a:pPr algn="l" rtl="0"/>
            <a:r>
              <a:rPr lang="cs-CZ" sz="2400" kern="50" dirty="0">
                <a:latin typeface="Times New Roman" panose="02020603050405020304" pitchFamily="18" charset="0"/>
                <a:ea typeface="SimSun" panose="02010600030101010101" pitchFamily="2" charset="-122"/>
                <a:cs typeface="Mangal" panose="02040503050203030202" pitchFamily="18" charset="0"/>
              </a:rPr>
              <a:t>IN</a:t>
            </a:r>
            <a:r>
              <a:rPr lang="cs-CZ" sz="2400" kern="50" dirty="0">
                <a:effectLst/>
                <a:latin typeface="Times New Roman" panose="02020603050405020304" pitchFamily="18" charset="0"/>
                <a:ea typeface="SimSun" panose="02010600030101010101" pitchFamily="2" charset="-122"/>
                <a:cs typeface="Mangal" panose="02040503050203030202" pitchFamily="18" charset="0"/>
              </a:rPr>
              <a:t>2020 metais Čekijoje kiekvienas vilkas papjovė 7–9 naminius gyvūnus.</a:t>
            </a:r>
          </a:p>
          <a:p>
            <a:pPr algn="l" rtl="0"/>
            <a:r>
              <a:rPr lang="cs-CZ" sz="2400" kern="50" dirty="0">
                <a:effectLst/>
                <a:latin typeface="Times New Roman" panose="02020603050405020304" pitchFamily="18" charset="0"/>
                <a:ea typeface="SimSun" panose="02010600030101010101" pitchFamily="2" charset="-122"/>
                <a:cs typeface="Mangal" panose="02040503050203030202" pitchFamily="18" charset="0"/>
              </a:rPr>
              <a:t> </a:t>
            </a:r>
          </a:p>
          <a:p>
            <a:pPr algn="l" rtl="0"/>
            <a:r>
              <a:rPr lang="cs-CZ" sz="2400" kern="50" dirty="0">
                <a:effectLst/>
                <a:latin typeface="Times New Roman" panose="02020603050405020304" pitchFamily="18" charset="0"/>
                <a:ea typeface="SimSun" panose="02010600030101010101" pitchFamily="2" charset="-122"/>
                <a:cs typeface="Mangal" panose="02040503050203030202" pitchFamily="18" charset="0"/>
              </a:rPr>
              <a:t>2019–2022 m. atakų skaičius išaugo 80 proc.</a:t>
            </a:r>
            <a:endParaRPr lang="cs-CZ" sz="2400" dirty="0"/>
          </a:p>
        </p:txBody>
      </p:sp>
      <p:pic>
        <p:nvPicPr>
          <p:cNvPr id="9" name="Obrázek 8">
            <a:extLst>
              <a:ext uri="{FF2B5EF4-FFF2-40B4-BE49-F238E27FC236}">
                <a16:creationId xmlns:a16="http://schemas.microsoft.com/office/drawing/2014/main" id="{9225E5EC-4162-84D6-DB3D-F1E76889A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63" y="116632"/>
            <a:ext cx="7559077" cy="4555581"/>
          </a:xfrm>
          <a:prstGeom prst="rect">
            <a:avLst/>
          </a:prstGeom>
        </p:spPr>
      </p:pic>
      <p:sp>
        <p:nvSpPr>
          <p:cNvPr id="3" name="TextovéPole 2">
            <a:extLst>
              <a:ext uri="{FF2B5EF4-FFF2-40B4-BE49-F238E27FC236}">
                <a16:creationId xmlns:a16="http://schemas.microsoft.com/office/drawing/2014/main" id="{DD99E03A-1B7C-DDBE-99EA-F865A666A77A}"/>
              </a:ext>
            </a:extLst>
          </p:cNvPr>
          <p:cNvSpPr txBox="1"/>
          <p:nvPr/>
        </p:nvSpPr>
        <p:spPr>
          <a:xfrm>
            <a:off x="7950206" y="3592523"/>
            <a:ext cx="3924436" cy="400110"/>
          </a:xfrm>
          <a:prstGeom prst="rect">
            <a:avLst/>
          </a:prstGeom>
          <a:noFill/>
        </p:spPr>
        <p:txBody>
          <a:bodyPr wrap="square" rtlCol="0">
            <a:spAutoFit/>
          </a:bodyPr>
          <a:lstStyle/>
          <a:p>
            <a:pPr algn="l" rtl="0"/>
            <a:r>
              <a:rPr lang="cs-CZ" sz="2000" b="1" dirty="0">
                <a:solidFill>
                  <a:srgbClr val="FF0000"/>
                </a:solidFill>
              </a:rPr>
              <a:t>Apie tam tikrą žalą nepranešama</a:t>
            </a:r>
          </a:p>
        </p:txBody>
      </p:sp>
    </p:spTree>
    <p:extLst>
      <p:ext uri="{BB962C8B-B14F-4D97-AF65-F5344CB8AC3E}">
        <p14:creationId xmlns:p14="http://schemas.microsoft.com/office/powerpoint/2010/main" val="756871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D8DC4C4-B7A6-97EA-E319-C42190E53F5A}"/>
              </a:ext>
            </a:extLst>
          </p:cNvPr>
          <p:cNvSpPr>
            <a:spLocks noGrp="1"/>
          </p:cNvSpPr>
          <p:nvPr>
            <p:ph type="sldNum" sz="quarter" idx="12"/>
          </p:nvPr>
        </p:nvSpPr>
        <p:spPr/>
        <p:txBody>
          <a:bodyPr/>
          <a:lstStyle/>
          <a:p>
            <a:pPr algn="l" rtl="0"/>
            <a:fld id="{4FAB73BC-B049-4115-A692-8D63A059BFB8}" type="slidenum">
              <a:rPr lang="en-US" smtClean="0"/>
              <a:pPr algn="l" rtl="0"/>
              <a:t>66</a:t>
            </a:fld>
            <a:endParaRPr lang="en-US" dirty="0"/>
          </a:p>
        </p:txBody>
      </p:sp>
      <p:pic>
        <p:nvPicPr>
          <p:cNvPr id="4" name="Obrázek 3">
            <a:extLst>
              <a:ext uri="{FF2B5EF4-FFF2-40B4-BE49-F238E27FC236}">
                <a16:creationId xmlns:a16="http://schemas.microsoft.com/office/drawing/2014/main" id="{F8ADBD33-2D5E-B873-4C11-5AEE72534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704" y="692696"/>
            <a:ext cx="9044592" cy="5217619"/>
          </a:xfrm>
          <a:prstGeom prst="rect">
            <a:avLst/>
          </a:prstGeom>
        </p:spPr>
      </p:pic>
    </p:spTree>
    <p:extLst>
      <p:ext uri="{BB962C8B-B14F-4D97-AF65-F5344CB8AC3E}">
        <p14:creationId xmlns:p14="http://schemas.microsoft.com/office/powerpoint/2010/main" val="567674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554F2-289D-9A6E-970F-E4F68B982DB1}"/>
              </a:ext>
            </a:extLst>
          </p:cNvPr>
          <p:cNvSpPr>
            <a:spLocks noGrp="1"/>
          </p:cNvSpPr>
          <p:nvPr>
            <p:ph type="sldNum" sz="quarter" idx="12"/>
          </p:nvPr>
        </p:nvSpPr>
        <p:spPr/>
        <p:txBody>
          <a:bodyPr/>
          <a:lstStyle/>
          <a:p>
            <a:pPr algn="l" rtl="0"/>
            <a:fld id="{4FAB73BC-B049-4115-A692-8D63A059BFB8}" type="slidenum">
              <a:rPr lang="en-US" smtClean="0"/>
              <a:pPr algn="l" rtl="0"/>
              <a:t>67</a:t>
            </a:fld>
            <a:endParaRPr lang="en-US" dirty="0"/>
          </a:p>
        </p:txBody>
      </p:sp>
      <p:pic>
        <p:nvPicPr>
          <p:cNvPr id="4" name="Obrázek 3">
            <a:extLst>
              <a:ext uri="{FF2B5EF4-FFF2-40B4-BE49-F238E27FC236}">
                <a16:creationId xmlns:a16="http://schemas.microsoft.com/office/drawing/2014/main" id="{DFC87E37-BE17-77CF-BD26-F9E26DC2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2" y="1268760"/>
            <a:ext cx="8745924" cy="3670090"/>
          </a:xfrm>
          <a:prstGeom prst="rect">
            <a:avLst/>
          </a:prstGeom>
        </p:spPr>
      </p:pic>
      <p:cxnSp>
        <p:nvCxnSpPr>
          <p:cNvPr id="6" name="Přímá spojnice se šipkou 5">
            <a:extLst>
              <a:ext uri="{FF2B5EF4-FFF2-40B4-BE49-F238E27FC236}">
                <a16:creationId xmlns:a16="http://schemas.microsoft.com/office/drawing/2014/main" id="{F7241EC4-BC07-C203-F0FA-6D6FF9876F9D}"/>
              </a:ext>
            </a:extLst>
          </p:cNvPr>
          <p:cNvCxnSpPr/>
          <p:nvPr/>
        </p:nvCxnSpPr>
        <p:spPr>
          <a:xfrm>
            <a:off x="2135560" y="2060848"/>
            <a:ext cx="1296144"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88A75C24-CF05-4B74-A7E8-65DF63BA4E51}"/>
              </a:ext>
            </a:extLst>
          </p:cNvPr>
          <p:cNvCxnSpPr/>
          <p:nvPr/>
        </p:nvCxnSpPr>
        <p:spPr>
          <a:xfrm>
            <a:off x="2135560" y="3356992"/>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66E52BF2-2F40-583C-31C5-C194A640BAAF}"/>
              </a:ext>
            </a:extLst>
          </p:cNvPr>
          <p:cNvCxnSpPr/>
          <p:nvPr/>
        </p:nvCxnSpPr>
        <p:spPr>
          <a:xfrm>
            <a:off x="2135560" y="4149080"/>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37AB67DE-A104-5552-BCE7-3AFECF993D2F}"/>
              </a:ext>
            </a:extLst>
          </p:cNvPr>
          <p:cNvSpPr txBox="1"/>
          <p:nvPr/>
        </p:nvSpPr>
        <p:spPr>
          <a:xfrm>
            <a:off x="1559496" y="1876182"/>
            <a:ext cx="720080" cy="369332"/>
          </a:xfrm>
          <a:prstGeom prst="rect">
            <a:avLst/>
          </a:prstGeom>
          <a:noFill/>
        </p:spPr>
        <p:txBody>
          <a:bodyPr wrap="square" rtlCol="0">
            <a:spAutoFit/>
          </a:bodyPr>
          <a:lstStyle/>
          <a:p>
            <a:pPr algn="l" rtl="0"/>
            <a:r>
              <a:rPr lang="cs-CZ" dirty="0"/>
              <a:t>46 %</a:t>
            </a:r>
          </a:p>
        </p:txBody>
      </p:sp>
      <p:sp>
        <p:nvSpPr>
          <p:cNvPr id="12" name="TextovéPole 11">
            <a:extLst>
              <a:ext uri="{FF2B5EF4-FFF2-40B4-BE49-F238E27FC236}">
                <a16:creationId xmlns:a16="http://schemas.microsoft.com/office/drawing/2014/main" id="{089EC3D4-9394-B70C-A8F7-C8E769A287EC}"/>
              </a:ext>
            </a:extLst>
          </p:cNvPr>
          <p:cNvSpPr txBox="1"/>
          <p:nvPr/>
        </p:nvSpPr>
        <p:spPr>
          <a:xfrm>
            <a:off x="1559496" y="3186846"/>
            <a:ext cx="720080" cy="369332"/>
          </a:xfrm>
          <a:prstGeom prst="rect">
            <a:avLst/>
          </a:prstGeom>
          <a:noFill/>
        </p:spPr>
        <p:txBody>
          <a:bodyPr wrap="square" rtlCol="0">
            <a:spAutoFit/>
          </a:bodyPr>
          <a:lstStyle/>
          <a:p>
            <a:pPr algn="l" rtl="0"/>
            <a:r>
              <a:rPr lang="cs-CZ" dirty="0"/>
              <a:t>43 %</a:t>
            </a:r>
          </a:p>
        </p:txBody>
      </p:sp>
      <p:sp>
        <p:nvSpPr>
          <p:cNvPr id="13" name="TextovéPole 12">
            <a:extLst>
              <a:ext uri="{FF2B5EF4-FFF2-40B4-BE49-F238E27FC236}">
                <a16:creationId xmlns:a16="http://schemas.microsoft.com/office/drawing/2014/main" id="{A6791BE8-59D7-46B8-A4BC-A6939A360D99}"/>
              </a:ext>
            </a:extLst>
          </p:cNvPr>
          <p:cNvSpPr txBox="1"/>
          <p:nvPr/>
        </p:nvSpPr>
        <p:spPr>
          <a:xfrm>
            <a:off x="1415480" y="3964414"/>
            <a:ext cx="792088" cy="369332"/>
          </a:xfrm>
          <a:prstGeom prst="rect">
            <a:avLst/>
          </a:prstGeom>
          <a:noFill/>
        </p:spPr>
        <p:txBody>
          <a:bodyPr wrap="square" rtlCol="0">
            <a:spAutoFit/>
          </a:bodyPr>
          <a:lstStyle/>
          <a:p>
            <a:pPr algn="l" rtl="0"/>
            <a:r>
              <a:rPr lang="cs-CZ" dirty="0"/>
              <a:t>100 %</a:t>
            </a:r>
          </a:p>
        </p:txBody>
      </p:sp>
      <p:cxnSp>
        <p:nvCxnSpPr>
          <p:cNvPr id="15" name="Přímá spojnice se šipkou 14">
            <a:extLst>
              <a:ext uri="{FF2B5EF4-FFF2-40B4-BE49-F238E27FC236}">
                <a16:creationId xmlns:a16="http://schemas.microsoft.com/office/drawing/2014/main" id="{FDA13B72-93D6-2103-C312-3FF3DB61B5DB}"/>
              </a:ext>
            </a:extLst>
          </p:cNvPr>
          <p:cNvCxnSpPr>
            <a:cxnSpLocks/>
          </p:cNvCxnSpPr>
          <p:nvPr/>
        </p:nvCxnSpPr>
        <p:spPr>
          <a:xfrm flipV="1">
            <a:off x="2135560" y="4581128"/>
            <a:ext cx="1296144" cy="105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70F42285-7520-D414-BE91-0E8152569337}"/>
              </a:ext>
            </a:extLst>
          </p:cNvPr>
          <p:cNvSpPr txBox="1"/>
          <p:nvPr/>
        </p:nvSpPr>
        <p:spPr>
          <a:xfrm>
            <a:off x="1487488" y="4497510"/>
            <a:ext cx="648072" cy="369332"/>
          </a:xfrm>
          <a:prstGeom prst="rect">
            <a:avLst/>
          </a:prstGeom>
          <a:noFill/>
        </p:spPr>
        <p:txBody>
          <a:bodyPr wrap="square" rtlCol="0">
            <a:spAutoFit/>
          </a:bodyPr>
          <a:lstStyle/>
          <a:p>
            <a:pPr algn="l" rtl="0"/>
            <a:r>
              <a:rPr lang="cs-CZ" dirty="0"/>
              <a:t>23 %</a:t>
            </a:r>
          </a:p>
        </p:txBody>
      </p:sp>
      <p:sp>
        <p:nvSpPr>
          <p:cNvPr id="18" name="TextovéPole 17">
            <a:extLst>
              <a:ext uri="{FF2B5EF4-FFF2-40B4-BE49-F238E27FC236}">
                <a16:creationId xmlns:a16="http://schemas.microsoft.com/office/drawing/2014/main" id="{83A86600-4EF5-D03E-06CA-2DA7A455647A}"/>
              </a:ext>
            </a:extLst>
          </p:cNvPr>
          <p:cNvSpPr txBox="1"/>
          <p:nvPr/>
        </p:nvSpPr>
        <p:spPr>
          <a:xfrm>
            <a:off x="1995425" y="224934"/>
            <a:ext cx="8208912" cy="584775"/>
          </a:xfrm>
          <a:prstGeom prst="rect">
            <a:avLst/>
          </a:prstGeom>
          <a:noFill/>
        </p:spPr>
        <p:txBody>
          <a:bodyPr wrap="square" rtlCol="0">
            <a:spAutoFit/>
          </a:bodyPr>
          <a:lstStyle/>
          <a:p>
            <a:pPr algn="l" rtl="0"/>
            <a:r>
              <a:rPr lang="cs-CZ" sz="3200" dirty="0"/>
              <a:t>Galvijų procentas toliau auga – 2023-06-30</a:t>
            </a:r>
          </a:p>
        </p:txBody>
      </p:sp>
    </p:spTree>
    <p:extLst>
      <p:ext uri="{BB962C8B-B14F-4D97-AF65-F5344CB8AC3E}">
        <p14:creationId xmlns:p14="http://schemas.microsoft.com/office/powerpoint/2010/main" val="2863812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F1AB40C-A691-4999-BF44-AE0336F2AE8F}"/>
              </a:ext>
            </a:extLst>
          </p:cNvPr>
          <p:cNvSpPr>
            <a:spLocks noGrp="1"/>
          </p:cNvSpPr>
          <p:nvPr>
            <p:ph type="sldNum" sz="quarter" idx="12"/>
          </p:nvPr>
        </p:nvSpPr>
        <p:spPr/>
        <p:txBody>
          <a:bodyPr/>
          <a:lstStyle/>
          <a:p>
            <a:pPr algn="l" rtl="0"/>
            <a:fld id="{4FAB73BC-B049-4115-A692-8D63A059BFB8}" type="slidenum">
              <a:rPr lang="en-US" smtClean="0"/>
              <a:pPr algn="l" rtl="0"/>
              <a:t>68</a:t>
            </a:fld>
            <a:endParaRPr lang="en-US" dirty="0"/>
          </a:p>
        </p:txBody>
      </p:sp>
      <p:pic>
        <p:nvPicPr>
          <p:cNvPr id="4" name="Obrázek 3">
            <a:extLst>
              <a:ext uri="{FF2B5EF4-FFF2-40B4-BE49-F238E27FC236}">
                <a16:creationId xmlns:a16="http://schemas.microsoft.com/office/drawing/2014/main" id="{FDD82CE0-F133-4F06-A782-E02DA55B1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124744"/>
            <a:ext cx="9525000" cy="3924300"/>
          </a:xfrm>
          <a:prstGeom prst="rect">
            <a:avLst/>
          </a:prstGeom>
        </p:spPr>
      </p:pic>
      <p:sp>
        <p:nvSpPr>
          <p:cNvPr id="5" name="TextovéPole 4">
            <a:extLst>
              <a:ext uri="{FF2B5EF4-FFF2-40B4-BE49-F238E27FC236}">
                <a16:creationId xmlns:a16="http://schemas.microsoft.com/office/drawing/2014/main" id="{B1EEE122-BD0F-4C65-B545-87DB843FC30A}"/>
              </a:ext>
            </a:extLst>
          </p:cNvPr>
          <p:cNvSpPr txBox="1"/>
          <p:nvPr/>
        </p:nvSpPr>
        <p:spPr>
          <a:xfrm>
            <a:off x="695400" y="620688"/>
            <a:ext cx="10801200" cy="369332"/>
          </a:xfrm>
          <a:prstGeom prst="rect">
            <a:avLst/>
          </a:prstGeom>
          <a:noFill/>
        </p:spPr>
        <p:txBody>
          <a:bodyPr wrap="square" rtlCol="0">
            <a:spAutoFit/>
          </a:bodyPr>
          <a:lstStyle/>
          <a:p>
            <a:pPr algn="ctr" rtl="0"/>
            <a:r>
              <a:rPr lang="cs-CZ" b="1" i="0" dirty="0">
                <a:solidFill>
                  <a:srgbClr val="000000"/>
                </a:solidFill>
                <a:effectLst/>
                <a:latin typeface="Roboto" panose="02000000000000000000" pitchFamily="2" charset="0"/>
              </a:rPr>
              <a:t>Vilkų nužudytų gyvūnų skaičius pagal gautus protokolus ir pagal atskirus regionus 2021 m</a:t>
            </a:r>
            <a:endParaRPr lang="cs-CZ" dirty="0"/>
          </a:p>
        </p:txBody>
      </p:sp>
      <p:sp>
        <p:nvSpPr>
          <p:cNvPr id="7" name="TextovéPole 6">
            <a:extLst>
              <a:ext uri="{FF2B5EF4-FFF2-40B4-BE49-F238E27FC236}">
                <a16:creationId xmlns:a16="http://schemas.microsoft.com/office/drawing/2014/main" id="{83899606-6523-456F-898A-AC816B34E811}"/>
              </a:ext>
            </a:extLst>
          </p:cNvPr>
          <p:cNvSpPr txBox="1"/>
          <p:nvPr/>
        </p:nvSpPr>
        <p:spPr>
          <a:xfrm>
            <a:off x="1415480" y="5208597"/>
            <a:ext cx="9443020" cy="1446550"/>
          </a:xfrm>
          <a:prstGeom prst="rect">
            <a:avLst/>
          </a:prstGeom>
          <a:noFill/>
        </p:spPr>
        <p:txBody>
          <a:bodyPr wrap="square" rtlCol="0">
            <a:spAutoFit/>
          </a:bodyPr>
          <a:lstStyle/>
          <a:p>
            <a:pPr algn="ctr" rtl="0"/>
            <a:r>
              <a:rPr lang="cs-CZ" sz="2800" b="1" dirty="0">
                <a:solidFill>
                  <a:srgbClr val="FF0000"/>
                </a:solidFill>
              </a:rPr>
              <a:t>Galvijų išpuolių daugėja.</a:t>
            </a:r>
          </a:p>
          <a:p>
            <a:pPr algn="ctr" rtl="0"/>
            <a:r>
              <a:rPr lang="cs-CZ" sz="2800" b="1" dirty="0">
                <a:solidFill>
                  <a:srgbClr val="FF0000"/>
                </a:solidFill>
              </a:rPr>
              <a:t>2021 metais visoje Čekijoje 12,5% aukų yra galvijai.</a:t>
            </a:r>
          </a:p>
          <a:p>
            <a:pPr algn="ctr" rtl="0"/>
            <a:r>
              <a:rPr lang="cs-CZ" sz="3200" b="1" dirty="0">
                <a:solidFill>
                  <a:srgbClr val="0070C0"/>
                </a:solidFill>
              </a:rPr>
              <a:t>Mūsų regione galvijai sudarė 35% aukų!</a:t>
            </a:r>
          </a:p>
        </p:txBody>
      </p:sp>
      <p:grpSp>
        <p:nvGrpSpPr>
          <p:cNvPr id="15" name="Skupina 14">
            <a:extLst>
              <a:ext uri="{FF2B5EF4-FFF2-40B4-BE49-F238E27FC236}">
                <a16:creationId xmlns:a16="http://schemas.microsoft.com/office/drawing/2014/main" id="{943BF7B7-7368-7261-CD18-AC4036182F6A}"/>
              </a:ext>
            </a:extLst>
          </p:cNvPr>
          <p:cNvGrpSpPr/>
          <p:nvPr/>
        </p:nvGrpSpPr>
        <p:grpSpPr>
          <a:xfrm>
            <a:off x="4764760" y="5993840"/>
            <a:ext cx="360" cy="360"/>
            <a:chOff x="4764760" y="5993840"/>
            <a:chExt cx="360" cy="360"/>
          </a:xfrm>
        </p:grpSpPr>
        <mc:AlternateContent xmlns:mc="http://schemas.openxmlformats.org/markup-compatibility/2006" xmlns:p14="http://schemas.microsoft.com/office/powerpoint/2010/main">
          <mc:Choice Requires="p14">
            <p:contentPart p14:bwMode="auto" r:id="rId3">
              <p14:nvContentPartPr>
                <p14:cNvPr id="12" name="Rukopis 11">
                  <a:extLst>
                    <a:ext uri="{FF2B5EF4-FFF2-40B4-BE49-F238E27FC236}">
                      <a16:creationId xmlns:a16="http://schemas.microsoft.com/office/drawing/2014/main" id="{76387403-28F7-9BF2-D6F4-203F41386DD0}"/>
                    </a:ext>
                  </a:extLst>
                </p14:cNvPr>
                <p14:cNvContentPartPr/>
                <p14:nvPr/>
              </p14:nvContentPartPr>
              <p14:xfrm>
                <a:off x="4764760" y="5993840"/>
                <a:ext cx="360" cy="360"/>
              </p14:xfrm>
            </p:contentPart>
          </mc:Choice>
          <mc:Fallback xmlns="">
            <p:pic>
              <p:nvPicPr>
                <p:cNvPr id="12" name="Rukopis 11">
                  <a:extLst>
                    <a:ext uri="{FF2B5EF4-FFF2-40B4-BE49-F238E27FC236}">
                      <a16:creationId xmlns:a16="http://schemas.microsoft.com/office/drawing/2014/main" id="{76387403-28F7-9BF2-D6F4-203F41386DD0}"/>
                    </a:ext>
                  </a:extLst>
                </p:cNvPr>
                <p:cNvPicPr/>
                <p:nvPr/>
              </p:nvPicPr>
              <p:blipFill>
                <a:blip r:embed="rId4"/>
                <a:stretch>
                  <a:fillRect/>
                </a:stretch>
              </p:blipFill>
              <p:spPr>
                <a:xfrm>
                  <a:off x="4756120" y="59848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Rukopis 12">
                  <a:extLst>
                    <a:ext uri="{FF2B5EF4-FFF2-40B4-BE49-F238E27FC236}">
                      <a16:creationId xmlns:a16="http://schemas.microsoft.com/office/drawing/2014/main" id="{8E0D7C17-867A-8C26-ED9E-467BF393021E}"/>
                    </a:ext>
                  </a:extLst>
                </p14:cNvPr>
                <p14:cNvContentPartPr/>
                <p14:nvPr/>
              </p14:nvContentPartPr>
              <p14:xfrm>
                <a:off x="4764760" y="5993840"/>
                <a:ext cx="360" cy="360"/>
              </p14:xfrm>
            </p:contentPart>
          </mc:Choice>
          <mc:Fallback xmlns="">
            <p:pic>
              <p:nvPicPr>
                <p:cNvPr id="13" name="Rukopis 12">
                  <a:extLst>
                    <a:ext uri="{FF2B5EF4-FFF2-40B4-BE49-F238E27FC236}">
                      <a16:creationId xmlns:a16="http://schemas.microsoft.com/office/drawing/2014/main" id="{8E0D7C17-867A-8C26-ED9E-467BF393021E}"/>
                    </a:ext>
                  </a:extLst>
                </p:cNvPr>
                <p:cNvPicPr/>
                <p:nvPr/>
              </p:nvPicPr>
              <p:blipFill>
                <a:blip r:embed="rId4"/>
                <a:stretch>
                  <a:fillRect/>
                </a:stretch>
              </p:blipFill>
              <p:spPr>
                <a:xfrm>
                  <a:off x="4756120" y="5984840"/>
                  <a:ext cx="18000" cy="18000"/>
                </a:xfrm>
                <a:prstGeom prst="rect">
                  <a:avLst/>
                </a:prstGeom>
              </p:spPr>
            </p:pic>
          </mc:Fallback>
        </mc:AlternateContent>
      </p:grpSp>
      <p:sp>
        <p:nvSpPr>
          <p:cNvPr id="16" name="Šipka: doprava 15">
            <a:extLst>
              <a:ext uri="{FF2B5EF4-FFF2-40B4-BE49-F238E27FC236}">
                <a16:creationId xmlns:a16="http://schemas.microsoft.com/office/drawing/2014/main" id="{F35FC38F-A078-01B2-1491-A4F3A7F1A646}"/>
              </a:ext>
            </a:extLst>
          </p:cNvPr>
          <p:cNvSpPr/>
          <p:nvPr/>
        </p:nvSpPr>
        <p:spPr>
          <a:xfrm rot="19674351">
            <a:off x="8121395" y="508391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mc:AlternateContent xmlns:mc="http://schemas.openxmlformats.org/markup-compatibility/2006" xmlns:p14="http://schemas.microsoft.com/office/powerpoint/2010/main">
        <mc:Choice Requires="p14">
          <p:contentPart p14:bwMode="auto" r:id="rId6">
            <p14:nvContentPartPr>
              <p14:cNvPr id="3" name="Rukopis 2">
                <a:extLst>
                  <a:ext uri="{FF2B5EF4-FFF2-40B4-BE49-F238E27FC236}">
                    <a16:creationId xmlns:a16="http://schemas.microsoft.com/office/drawing/2014/main" id="{2BC33ECC-BD9F-2F92-4CE7-E278FAFC1139}"/>
                  </a:ext>
                </a:extLst>
              </p14:cNvPr>
              <p14:cNvContentPartPr/>
              <p14:nvPr/>
            </p14:nvContentPartPr>
            <p14:xfrm>
              <a:off x="1463985" y="2449901"/>
              <a:ext cx="1463760" cy="43560"/>
            </p14:xfrm>
          </p:contentPart>
        </mc:Choice>
        <mc:Fallback xmlns="">
          <p:pic>
            <p:nvPicPr>
              <p:cNvPr id="3" name="Rukopis 2">
                <a:extLst>
                  <a:ext uri="{FF2B5EF4-FFF2-40B4-BE49-F238E27FC236}">
                    <a16:creationId xmlns:a16="http://schemas.microsoft.com/office/drawing/2014/main" id="{2BC33ECC-BD9F-2F92-4CE7-E278FAFC1139}"/>
                  </a:ext>
                </a:extLst>
              </p:cNvPr>
              <p:cNvPicPr/>
              <p:nvPr/>
            </p:nvPicPr>
            <p:blipFill>
              <a:blip r:embed="rId7"/>
              <a:stretch>
                <a:fillRect/>
              </a:stretch>
            </p:blipFill>
            <p:spPr>
              <a:xfrm>
                <a:off x="1374345" y="2270261"/>
                <a:ext cx="1643400" cy="403200"/>
              </a:xfrm>
              <a:prstGeom prst="rect">
                <a:avLst/>
              </a:prstGeom>
            </p:spPr>
          </p:pic>
        </mc:Fallback>
      </mc:AlternateContent>
    </p:spTree>
    <p:extLst>
      <p:ext uri="{BB962C8B-B14F-4D97-AF65-F5344CB8AC3E}">
        <p14:creationId xmlns:p14="http://schemas.microsoft.com/office/powerpoint/2010/main" val="3366648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CAA937D-C126-AF3C-EEC1-B66827A5E84D}"/>
              </a:ext>
            </a:extLst>
          </p:cNvPr>
          <p:cNvSpPr>
            <a:spLocks noGrp="1"/>
          </p:cNvSpPr>
          <p:nvPr>
            <p:ph type="sldNum" sz="quarter" idx="12"/>
          </p:nvPr>
        </p:nvSpPr>
        <p:spPr/>
        <p:txBody>
          <a:bodyPr/>
          <a:lstStyle/>
          <a:p>
            <a:pPr algn="l" rtl="0"/>
            <a:fld id="{4FAB73BC-B049-4115-A692-8D63A059BFB8}" type="slidenum">
              <a:rPr lang="en-US" smtClean="0"/>
              <a:pPr algn="l" rtl="0"/>
              <a:t>69</a:t>
            </a:fld>
            <a:endParaRPr lang="en-US" dirty="0"/>
          </a:p>
        </p:txBody>
      </p:sp>
      <p:pic>
        <p:nvPicPr>
          <p:cNvPr id="4" name="Obrázek 3">
            <a:extLst>
              <a:ext uri="{FF2B5EF4-FFF2-40B4-BE49-F238E27FC236}">
                <a16:creationId xmlns:a16="http://schemas.microsoft.com/office/drawing/2014/main" id="{187F5992-E147-DE21-F07C-E7A511518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412776"/>
            <a:ext cx="10297144" cy="3168352"/>
          </a:xfrm>
          <a:prstGeom prst="rect">
            <a:avLst/>
          </a:prstGeom>
        </p:spPr>
      </p:pic>
      <p:sp>
        <p:nvSpPr>
          <p:cNvPr id="5" name="TextovéPole 4">
            <a:extLst>
              <a:ext uri="{FF2B5EF4-FFF2-40B4-BE49-F238E27FC236}">
                <a16:creationId xmlns:a16="http://schemas.microsoft.com/office/drawing/2014/main" id="{08628E22-19C4-03A5-7FF9-11BEFA074D4A}"/>
              </a:ext>
            </a:extLst>
          </p:cNvPr>
          <p:cNvSpPr txBox="1"/>
          <p:nvPr/>
        </p:nvSpPr>
        <p:spPr>
          <a:xfrm>
            <a:off x="623392" y="404664"/>
            <a:ext cx="11089232" cy="646331"/>
          </a:xfrm>
          <a:prstGeom prst="rect">
            <a:avLst/>
          </a:prstGeom>
          <a:noFill/>
        </p:spPr>
        <p:txBody>
          <a:bodyPr wrap="square" rtlCol="0">
            <a:spAutoFit/>
          </a:bodyPr>
          <a:lstStyle/>
          <a:p>
            <a:pPr algn="l" rtl="0"/>
            <a:r>
              <a:rPr lang="cs-CZ" b="0" i="0" dirty="0">
                <a:solidFill>
                  <a:srgbClr val="000000"/>
                </a:solidFill>
                <a:effectLst/>
                <a:latin typeface="Roboto" panose="02000000000000000000" pitchFamily="2" charset="0"/>
              </a:rPr>
              <a:t>Nuo paprasto vilko užpuolimo nukentėjusių ūkinių gyvūnų skaičiai 2023 m. (Paprastojo vilko užpuolimo nukentėjusių ūkinių gyvūnų skaičiai 2023 m. (2023-09-30);</a:t>
            </a:r>
            <a:r>
              <a:rPr lang="cs-CZ" b="1" i="0" dirty="0">
                <a:solidFill>
                  <a:srgbClr val="000000"/>
                </a:solidFill>
                <a:effectLst/>
                <a:latin typeface="Roboto" panose="02000000000000000000" pitchFamily="2" charset="0"/>
              </a:rPr>
              <a:t>šaltinis</a:t>
            </a:r>
            <a:r>
              <a:rPr lang="cs-CZ" b="0" i="0" dirty="0">
                <a:solidFill>
                  <a:srgbClr val="000000"/>
                </a:solidFill>
                <a:effectLst/>
                <a:latin typeface="Roboto" panose="02000000000000000000" pitchFamily="2" charset="0"/>
              </a:rPr>
              <a:t>: AOPK CR);</a:t>
            </a:r>
            <a:r>
              <a:rPr lang="cs-CZ" b="1" i="0" dirty="0">
                <a:solidFill>
                  <a:srgbClr val="000000"/>
                </a:solidFill>
                <a:effectLst/>
                <a:latin typeface="Roboto" panose="02000000000000000000" pitchFamily="2" charset="0"/>
              </a:rPr>
              <a:t>šaltinis</a:t>
            </a:r>
            <a:r>
              <a:rPr lang="cs-CZ" b="0" i="0" dirty="0">
                <a:solidFill>
                  <a:srgbClr val="000000"/>
                </a:solidFill>
                <a:effectLst/>
                <a:latin typeface="Roboto" panose="02000000000000000000" pitchFamily="2" charset="0"/>
              </a:rPr>
              <a:t>: AOPK CR</a:t>
            </a:r>
            <a:endParaRPr lang="cs-CZ" dirty="0"/>
          </a:p>
        </p:txBody>
      </p:sp>
      <p:sp>
        <p:nvSpPr>
          <p:cNvPr id="6" name="TextovéPole 5">
            <a:extLst>
              <a:ext uri="{FF2B5EF4-FFF2-40B4-BE49-F238E27FC236}">
                <a16:creationId xmlns:a16="http://schemas.microsoft.com/office/drawing/2014/main" id="{5D3084EE-1DCC-E365-D527-5841CB51244F}"/>
              </a:ext>
            </a:extLst>
          </p:cNvPr>
          <p:cNvSpPr txBox="1"/>
          <p:nvPr/>
        </p:nvSpPr>
        <p:spPr>
          <a:xfrm>
            <a:off x="587388" y="5260558"/>
            <a:ext cx="10657184" cy="923330"/>
          </a:xfrm>
          <a:prstGeom prst="rect">
            <a:avLst/>
          </a:prstGeom>
          <a:noFill/>
        </p:spPr>
        <p:txBody>
          <a:bodyPr wrap="square" rtlCol="0">
            <a:spAutoFit/>
          </a:bodyPr>
          <a:lstStyle/>
          <a:p>
            <a:pPr algn="ctr" rtl="0"/>
            <a:r>
              <a:rPr lang="cs-CZ" b="0" i="0" dirty="0">
                <a:solidFill>
                  <a:srgbClr val="000000"/>
                </a:solidFill>
                <a:effectLst/>
                <a:latin typeface="Roboto" panose="02000000000000000000" pitchFamily="2" charset="0"/>
              </a:rPr>
              <a:t>2023-09-30 nukentėjo 482 avys ir ožkos (85 proc.), 77 galvijai ir arkliai (14 proc.), 3 šunys – iš viso 568</a:t>
            </a:r>
          </a:p>
          <a:p>
            <a:pPr algn="ctr" rtl="0"/>
            <a:endParaRPr lang="cs-CZ" dirty="0">
              <a:solidFill>
                <a:srgbClr val="000000"/>
              </a:solidFill>
              <a:latin typeface="Roboto" panose="02000000000000000000" pitchFamily="2" charset="0"/>
            </a:endParaRPr>
          </a:p>
          <a:p>
            <a:pPr algn="ctr" rtl="0"/>
            <a:r>
              <a:rPr lang="cs-CZ" dirty="0">
                <a:solidFill>
                  <a:srgbClr val="000000"/>
                </a:solidFill>
                <a:latin typeface="Roboto" panose="02000000000000000000" pitchFamily="2" charset="0"/>
              </a:rPr>
              <a:t>Tai jau 14% daugiau nei per visus 2021 metus (500 tūkst.)</a:t>
            </a:r>
            <a:endParaRPr lang="cs-CZ" dirty="0"/>
          </a:p>
        </p:txBody>
      </p:sp>
      <p:pic>
        <p:nvPicPr>
          <p:cNvPr id="8" name="Obrázek 7">
            <a:extLst>
              <a:ext uri="{FF2B5EF4-FFF2-40B4-BE49-F238E27FC236}">
                <a16:creationId xmlns:a16="http://schemas.microsoft.com/office/drawing/2014/main" id="{13C4965A-97D0-A20A-49E5-E8313BE7F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4651601"/>
            <a:ext cx="517599" cy="344439"/>
          </a:xfrm>
          <a:prstGeom prst="rect">
            <a:avLst/>
          </a:prstGeom>
        </p:spPr>
      </p:pic>
      <p:pic>
        <p:nvPicPr>
          <p:cNvPr id="9" name="Obrázek 8">
            <a:extLst>
              <a:ext uri="{FF2B5EF4-FFF2-40B4-BE49-F238E27FC236}">
                <a16:creationId xmlns:a16="http://schemas.microsoft.com/office/drawing/2014/main" id="{B76A9293-3DB8-BCEB-FF73-BD1E63542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312" y="4626270"/>
            <a:ext cx="517599" cy="344439"/>
          </a:xfrm>
          <a:prstGeom prst="rect">
            <a:avLst/>
          </a:prstGeom>
        </p:spPr>
      </p:pic>
      <p:sp>
        <p:nvSpPr>
          <p:cNvPr id="10" name="TextovéPole 9">
            <a:extLst>
              <a:ext uri="{FF2B5EF4-FFF2-40B4-BE49-F238E27FC236}">
                <a16:creationId xmlns:a16="http://schemas.microsoft.com/office/drawing/2014/main" id="{7DC0FCDF-2ABF-B4AD-B58D-E7287B036510}"/>
              </a:ext>
            </a:extLst>
          </p:cNvPr>
          <p:cNvSpPr txBox="1"/>
          <p:nvPr/>
        </p:nvSpPr>
        <p:spPr>
          <a:xfrm>
            <a:off x="1446352" y="6481158"/>
            <a:ext cx="8352928" cy="338554"/>
          </a:xfrm>
          <a:prstGeom prst="rect">
            <a:avLst/>
          </a:prstGeom>
          <a:noFill/>
        </p:spPr>
        <p:txBody>
          <a:bodyPr wrap="square" rtlCol="0">
            <a:spAutoFit/>
          </a:bodyPr>
          <a:lstStyle/>
          <a:p>
            <a:pPr algn="l" rtl="0"/>
            <a:r>
              <a:rPr lang="cs-CZ" sz="800" dirty="0">
                <a:hlinkClick r:id="rId4"/>
              </a:rPr>
              <a:t>https://www.navratvlku.cz/skodni-udalost-prehled-skodnich-udalosti-2023/</a:t>
            </a:r>
            <a:endParaRPr lang="cs-CZ" sz="800" dirty="0"/>
          </a:p>
          <a:p>
            <a:pPr algn="l" rtl="0"/>
            <a:endParaRPr lang="cs-CZ" sz="800" dirty="0"/>
          </a:p>
        </p:txBody>
      </p:sp>
    </p:spTree>
    <p:extLst>
      <p:ext uri="{BB962C8B-B14F-4D97-AF65-F5344CB8AC3E}">
        <p14:creationId xmlns:p14="http://schemas.microsoft.com/office/powerpoint/2010/main" val="2729511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672C541-5F52-2D18-71E2-AC6D7C4198F8}"/>
              </a:ext>
            </a:extLst>
          </p:cNvPr>
          <p:cNvSpPr>
            <a:spLocks noGrp="1"/>
          </p:cNvSpPr>
          <p:nvPr>
            <p:ph type="sldNum" sz="quarter" idx="12"/>
          </p:nvPr>
        </p:nvSpPr>
        <p:spPr/>
        <p:txBody>
          <a:bodyPr/>
          <a:lstStyle/>
          <a:p>
            <a:fld id="{4FAB73BC-B049-4115-A692-8D63A059BFB8}" type="slidenum">
              <a:rPr lang="en-US" smtClean="0"/>
              <a:pPr algn="l" rtl="0"/>
              <a:t>7</a:t>
            </a:fld>
            <a:endParaRPr lang="en-US" dirty="0"/>
          </a:p>
        </p:txBody>
      </p:sp>
      <p:pic>
        <p:nvPicPr>
          <p:cNvPr id="4" name="Obrázek 3">
            <a:extLst>
              <a:ext uri="{FF2B5EF4-FFF2-40B4-BE49-F238E27FC236}">
                <a16:creationId xmlns:a16="http://schemas.microsoft.com/office/drawing/2014/main" id="{3418B3FC-5D18-7C02-4041-836536087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404664"/>
            <a:ext cx="6871126" cy="4035423"/>
          </a:xfrm>
          <a:prstGeom prst="rect">
            <a:avLst/>
          </a:prstGeom>
        </p:spPr>
      </p:pic>
      <p:pic>
        <p:nvPicPr>
          <p:cNvPr id="6" name="Obrázek 5">
            <a:extLst>
              <a:ext uri="{FF2B5EF4-FFF2-40B4-BE49-F238E27FC236}">
                <a16:creationId xmlns:a16="http://schemas.microsoft.com/office/drawing/2014/main" id="{0AB0C798-FA1C-6F2B-C47C-AFC2A1098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6" y="136525"/>
            <a:ext cx="1388262" cy="981292"/>
          </a:xfrm>
          <a:prstGeom prst="rect">
            <a:avLst/>
          </a:prstGeom>
        </p:spPr>
      </p:pic>
      <p:pic>
        <p:nvPicPr>
          <p:cNvPr id="8" name="Obrázek 7">
            <a:extLst>
              <a:ext uri="{FF2B5EF4-FFF2-40B4-BE49-F238E27FC236}">
                <a16:creationId xmlns:a16="http://schemas.microsoft.com/office/drawing/2014/main" id="{DC1D9949-2BCA-DBB6-AF56-7ECC673A1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693338"/>
            <a:ext cx="5967341" cy="1792109"/>
          </a:xfrm>
          <a:prstGeom prst="rect">
            <a:avLst/>
          </a:prstGeom>
        </p:spPr>
      </p:pic>
      <p:sp>
        <p:nvSpPr>
          <p:cNvPr id="9" name="TextovéPole 8">
            <a:extLst>
              <a:ext uri="{FF2B5EF4-FFF2-40B4-BE49-F238E27FC236}">
                <a16:creationId xmlns:a16="http://schemas.microsoft.com/office/drawing/2014/main" id="{5B93DE53-B901-B25A-E8A3-329A09C8475E}"/>
              </a:ext>
            </a:extLst>
          </p:cNvPr>
          <p:cNvSpPr txBox="1"/>
          <p:nvPr/>
        </p:nvSpPr>
        <p:spPr>
          <a:xfrm>
            <a:off x="7114386" y="1166842"/>
            <a:ext cx="4794170" cy="5847755"/>
          </a:xfrm>
          <a:prstGeom prst="rect">
            <a:avLst/>
          </a:prstGeom>
          <a:noFill/>
        </p:spPr>
        <p:txBody>
          <a:bodyPr wrap="square" rtlCol="0">
            <a:spAutoFit/>
          </a:bodyPr>
          <a:lstStyle/>
          <a:p>
            <a:pPr algn="l" rtl="0"/>
            <a:r>
              <a:rPr lang="cs-CZ" b="1" i="0" dirty="0">
                <a:solidFill>
                  <a:srgbClr val="555555"/>
                </a:solidFill>
                <a:effectLst/>
                <a:latin typeface="Ubuntu" panose="020B0504030602030204" pitchFamily="34" charset="0"/>
              </a:rPr>
              <a:t>Aukų skaičius 2021–2022 metais Saksonijoje išaugo rekordiškai 2,1 karto!</a:t>
            </a:r>
          </a:p>
          <a:p>
            <a:pPr algn="l" rtl="0"/>
            <a:r>
              <a:rPr lang="cs-CZ" b="1" i="0" dirty="0">
                <a:solidFill>
                  <a:srgbClr val="555555"/>
                </a:solidFill>
                <a:effectLst/>
                <a:latin typeface="Ubuntu" panose="020B0504030602030204" pitchFamily="34" charset="0"/>
              </a:rPr>
              <a:t>Nuo 383 aukų 2021 m. iki 803 aukų 2022 m., palyginti su per metus, išaugo 210 proc.</a:t>
            </a:r>
          </a:p>
          <a:p>
            <a:pPr algn="l" rtl="0"/>
            <a:endParaRPr lang="cs-CZ" b="1" dirty="0">
              <a:solidFill>
                <a:srgbClr val="555555"/>
              </a:solidFill>
              <a:latin typeface="Ubuntu" panose="020B0504030602030204" pitchFamily="34" charset="0"/>
            </a:endParaRPr>
          </a:p>
          <a:p>
            <a:pPr algn="l" rtl="0"/>
            <a:r>
              <a:rPr lang="cs-CZ" b="1" i="0" dirty="0">
                <a:solidFill>
                  <a:srgbClr val="555555"/>
                </a:solidFill>
                <a:effectLst/>
                <a:latin typeface="Ubuntu" panose="020B0504030602030204" pitchFamily="34" charset="0"/>
              </a:rPr>
              <a:t>Daugiau nei 20 metų patirtis saugant bandas, milijoninės išlaidos, „galimų aukų“ skaičiaus mažinimas ir nenuilstamas jų rėmėjų skatinamas vilkų auginimas.</a:t>
            </a:r>
          </a:p>
          <a:p>
            <a:pPr algn="l" rtl="0"/>
            <a:endParaRPr lang="cs-CZ" b="1" i="0" dirty="0">
              <a:solidFill>
                <a:srgbClr val="555555"/>
              </a:solidFill>
              <a:effectLst/>
              <a:latin typeface="Ubuntu" panose="020B0504030602030204" pitchFamily="34" charset="0"/>
            </a:endParaRPr>
          </a:p>
          <a:p>
            <a:pPr algn="ctr" rtl="0"/>
            <a:r>
              <a:rPr lang="cs-CZ" sz="2000" b="1" i="0" dirty="0">
                <a:solidFill>
                  <a:srgbClr val="FF0000"/>
                </a:solidFill>
                <a:effectLst/>
                <a:latin typeface="Ubuntu" panose="020B0504030602030204" pitchFamily="34" charset="0"/>
              </a:rPr>
              <a:t>Tai pražūtingas rezultatas</a:t>
            </a:r>
            <a:r>
              <a:rPr lang="cs-CZ" sz="2000" b="1" i="0" dirty="0" err="1">
                <a:solidFill>
                  <a:srgbClr val="FF0000"/>
                </a:solidFill>
                <a:effectLst/>
                <a:latin typeface="Ubuntu" panose="020B0504030602030204" pitchFamily="34" charset="0"/>
              </a:rPr>
              <a:t>praeis pro šalį</a:t>
            </a:r>
            <a:r>
              <a:rPr lang="cs-CZ" sz="2000" b="1" i="0" dirty="0">
                <a:solidFill>
                  <a:srgbClr val="FF0000"/>
                </a:solidFill>
                <a:effectLst/>
                <a:latin typeface="Ubuntu" panose="020B0504030602030204" pitchFamily="34" charset="0"/>
              </a:rPr>
              <a:t>politika Saksonijoje, kurią jie pateikia kaip geros praktikos pavyzdį kaimo žmonių ir vilkų sambūviui.</a:t>
            </a:r>
          </a:p>
          <a:p>
            <a:pPr algn="l" rtl="0"/>
            <a:endParaRPr lang="cs-CZ" b="1" i="0" dirty="0">
              <a:solidFill>
                <a:srgbClr val="555555"/>
              </a:solidFill>
              <a:effectLst/>
              <a:latin typeface="Ubuntu" panose="020B0504030602030204" pitchFamily="34" charset="0"/>
            </a:endParaRPr>
          </a:p>
          <a:p>
            <a:pPr algn="ctr" rtl="0"/>
            <a:r>
              <a:rPr lang="cs-CZ" sz="2000" b="1" i="0" dirty="0">
                <a:solidFill>
                  <a:srgbClr val="0070C0"/>
                </a:solidFill>
                <a:effectLst/>
                <a:latin typeface="Ubuntu" panose="020B0504030602030204" pitchFamily="34" charset="0"/>
              </a:rPr>
              <a:t>2023 m., rugpjūčio 31 d., jau buvo pranešta apie 436 aukas, o tai neapima blogiausių mėnesių.</a:t>
            </a:r>
          </a:p>
          <a:p>
            <a:pPr algn="l" rtl="0"/>
            <a:endParaRPr lang="cs-CZ" dirty="0"/>
          </a:p>
        </p:txBody>
      </p:sp>
      <p:sp>
        <p:nvSpPr>
          <p:cNvPr id="10" name="TextovéPole 9">
            <a:extLst>
              <a:ext uri="{FF2B5EF4-FFF2-40B4-BE49-F238E27FC236}">
                <a16:creationId xmlns:a16="http://schemas.microsoft.com/office/drawing/2014/main" id="{6E0ADEBF-8717-1D5A-8043-4668B2990BE4}"/>
              </a:ext>
            </a:extLst>
          </p:cNvPr>
          <p:cNvSpPr txBox="1"/>
          <p:nvPr/>
        </p:nvSpPr>
        <p:spPr>
          <a:xfrm>
            <a:off x="4691844" y="6445210"/>
            <a:ext cx="2808312" cy="338554"/>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https://www.wolf.sachsen.de/schadensstatistik-4169.html</a:t>
            </a:r>
            <a:endParaRPr lang="cs-CZ" sz="800" dirty="0"/>
          </a:p>
        </p:txBody>
      </p:sp>
      <p:pic>
        <p:nvPicPr>
          <p:cNvPr id="5" name="Obrázek 4">
            <a:extLst>
              <a:ext uri="{FF2B5EF4-FFF2-40B4-BE49-F238E27FC236}">
                <a16:creationId xmlns:a16="http://schemas.microsoft.com/office/drawing/2014/main" id="{38CCFDCE-9EBD-3ABD-300A-A864F5DBF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0612" y="131637"/>
            <a:ext cx="1643633" cy="986180"/>
          </a:xfrm>
          <a:prstGeom prst="rect">
            <a:avLst/>
          </a:prstGeom>
        </p:spPr>
      </p:pic>
    </p:spTree>
    <p:extLst>
      <p:ext uri="{BB962C8B-B14F-4D97-AF65-F5344CB8AC3E}">
        <p14:creationId xmlns:p14="http://schemas.microsoft.com/office/powerpoint/2010/main" val="839583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39DEBFD-55BD-FA79-70BB-3F44945C94C8}"/>
              </a:ext>
            </a:extLst>
          </p:cNvPr>
          <p:cNvSpPr>
            <a:spLocks noGrp="1"/>
          </p:cNvSpPr>
          <p:nvPr>
            <p:ph type="sldNum" sz="quarter" idx="12"/>
          </p:nvPr>
        </p:nvSpPr>
        <p:spPr/>
        <p:txBody>
          <a:bodyPr/>
          <a:lstStyle/>
          <a:p>
            <a:pPr algn="l" rtl="0"/>
            <a:fld id="{4FAB73BC-B049-4115-A692-8D63A059BFB8}" type="slidenum">
              <a:rPr lang="en-US" smtClean="0"/>
              <a:pPr algn="l" rtl="0"/>
              <a:t>70</a:t>
            </a:fld>
            <a:endParaRPr lang="en-US" dirty="0"/>
          </a:p>
        </p:txBody>
      </p:sp>
      <p:sp>
        <p:nvSpPr>
          <p:cNvPr id="5" name="TextovéPole 4">
            <a:extLst>
              <a:ext uri="{FF2B5EF4-FFF2-40B4-BE49-F238E27FC236}">
                <a16:creationId xmlns:a16="http://schemas.microsoft.com/office/drawing/2014/main" id="{DACC8AD0-FD04-83B2-5BFF-F8B22A22ECF8}"/>
              </a:ext>
            </a:extLst>
          </p:cNvPr>
          <p:cNvSpPr txBox="1"/>
          <p:nvPr/>
        </p:nvSpPr>
        <p:spPr>
          <a:xfrm>
            <a:off x="9548789" y="342593"/>
            <a:ext cx="2519064" cy="461665"/>
          </a:xfrm>
          <a:prstGeom prst="rect">
            <a:avLst/>
          </a:prstGeom>
          <a:noFill/>
        </p:spPr>
        <p:txBody>
          <a:bodyPr wrap="square" rtlCol="0">
            <a:spAutoFit/>
          </a:bodyPr>
          <a:lstStyle/>
          <a:p>
            <a:pPr algn="ctr" rtl="0"/>
            <a:r>
              <a:rPr lang="cs-CZ" sz="2400" b="1" dirty="0">
                <a:solidFill>
                  <a:schemeClr val="accent6">
                    <a:lumMod val="75000"/>
                  </a:schemeClr>
                </a:solidFill>
              </a:rPr>
              <a:t>Vilkų išpuolių vietos</a:t>
            </a:r>
          </a:p>
        </p:txBody>
      </p:sp>
      <p:sp>
        <p:nvSpPr>
          <p:cNvPr id="6" name="TextovéPole 5">
            <a:extLst>
              <a:ext uri="{FF2B5EF4-FFF2-40B4-BE49-F238E27FC236}">
                <a16:creationId xmlns:a16="http://schemas.microsoft.com/office/drawing/2014/main" id="{C230D661-D786-C89D-07C3-B0CCF147E2A3}"/>
              </a:ext>
            </a:extLst>
          </p:cNvPr>
          <p:cNvSpPr txBox="1"/>
          <p:nvPr/>
        </p:nvSpPr>
        <p:spPr>
          <a:xfrm>
            <a:off x="9552384" y="1146850"/>
            <a:ext cx="2639616" cy="5047536"/>
          </a:xfrm>
          <a:prstGeom prst="rect">
            <a:avLst/>
          </a:prstGeom>
          <a:noFill/>
        </p:spPr>
        <p:txBody>
          <a:bodyPr wrap="square" rtlCol="0">
            <a:spAutoFit/>
          </a:bodyPr>
          <a:lstStyle/>
          <a:p>
            <a:pPr algn="ctr" rtl="0"/>
            <a:r>
              <a:rPr lang="cs-CZ" sz="3200" b="1" dirty="0">
                <a:solidFill>
                  <a:srgbClr val="FF0000"/>
                </a:solidFill>
              </a:rPr>
              <a:t>Nesakykite, kad tai normali situacija ir kad kalti užpultų gyvūnų savininkai</a:t>
            </a:r>
          </a:p>
          <a:p>
            <a:pPr algn="l" rtl="0"/>
            <a:endParaRPr lang="cs-CZ" sz="2400" b="1" dirty="0"/>
          </a:p>
          <a:p>
            <a:pPr algn="ctr" rtl="0"/>
            <a:r>
              <a:rPr lang="cs-CZ" sz="1400" b="1" dirty="0"/>
              <a:t>Vilkai vis dažniau puola vidiniuose kaimelių miestuose, tarp namų, dėl šunų lojimo</a:t>
            </a:r>
          </a:p>
        </p:txBody>
      </p:sp>
      <p:pic>
        <p:nvPicPr>
          <p:cNvPr id="7" name="Obrázek 6">
            <a:extLst>
              <a:ext uri="{FF2B5EF4-FFF2-40B4-BE49-F238E27FC236}">
                <a16:creationId xmlns:a16="http://schemas.microsoft.com/office/drawing/2014/main" id="{F8175B1C-5904-C535-DCBB-8C937C588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552384" cy="68580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1611769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22377A2-7049-0ED0-EC71-049AB8395DC5}"/>
              </a:ext>
            </a:extLst>
          </p:cNvPr>
          <p:cNvSpPr>
            <a:spLocks noGrp="1"/>
          </p:cNvSpPr>
          <p:nvPr>
            <p:ph type="sldNum" sz="quarter" idx="12"/>
          </p:nvPr>
        </p:nvSpPr>
        <p:spPr/>
        <p:txBody>
          <a:bodyPr/>
          <a:lstStyle/>
          <a:p>
            <a:pPr algn="l" rtl="0"/>
            <a:fld id="{4FAB73BC-B049-4115-A692-8D63A059BFB8}" type="slidenum">
              <a:rPr lang="en-US" smtClean="0"/>
              <a:pPr algn="l" rtl="0"/>
              <a:t>71</a:t>
            </a:fld>
            <a:endParaRPr lang="en-US" dirty="0"/>
          </a:p>
        </p:txBody>
      </p:sp>
      <p:sp>
        <p:nvSpPr>
          <p:cNvPr id="5" name="TextovéPole 4">
            <a:extLst>
              <a:ext uri="{FF2B5EF4-FFF2-40B4-BE49-F238E27FC236}">
                <a16:creationId xmlns:a16="http://schemas.microsoft.com/office/drawing/2014/main" id="{25757401-A266-4167-12B3-C118B13E9DE8}"/>
              </a:ext>
            </a:extLst>
          </p:cNvPr>
          <p:cNvSpPr txBox="1"/>
          <p:nvPr/>
        </p:nvSpPr>
        <p:spPr>
          <a:xfrm>
            <a:off x="1199456" y="6536809"/>
            <a:ext cx="7704856" cy="369332"/>
          </a:xfrm>
          <a:prstGeom prst="rect">
            <a:avLst/>
          </a:prstGeom>
          <a:noFill/>
        </p:spPr>
        <p:txBody>
          <a:bodyPr wrap="square" rtlCol="0">
            <a:spAutoFit/>
          </a:bodyPr>
          <a:lstStyle/>
          <a:p>
            <a:pPr algn="l" rtl="0"/>
            <a:r>
              <a:rPr lang="cs-CZ" dirty="0">
                <a:hlinkClick r:id="rId2"/>
              </a:rPr>
              <a:t>Vilko žala – redagavimas (arcgis.com)</a:t>
            </a:r>
            <a:endParaRPr lang="cs-CZ" dirty="0"/>
          </a:p>
        </p:txBody>
      </p:sp>
      <p:sp>
        <p:nvSpPr>
          <p:cNvPr id="6" name="TextovéPole 5">
            <a:extLst>
              <a:ext uri="{FF2B5EF4-FFF2-40B4-BE49-F238E27FC236}">
                <a16:creationId xmlns:a16="http://schemas.microsoft.com/office/drawing/2014/main" id="{6324CF2C-9DC4-EF58-2A86-EBE0BB2F70FB}"/>
              </a:ext>
            </a:extLst>
          </p:cNvPr>
          <p:cNvSpPr txBox="1"/>
          <p:nvPr/>
        </p:nvSpPr>
        <p:spPr>
          <a:xfrm>
            <a:off x="9621437" y="260648"/>
            <a:ext cx="2160240" cy="369332"/>
          </a:xfrm>
          <a:prstGeom prst="rect">
            <a:avLst/>
          </a:prstGeom>
          <a:noFill/>
        </p:spPr>
        <p:txBody>
          <a:bodyPr wrap="square" rtlCol="0">
            <a:spAutoFit/>
          </a:bodyPr>
          <a:lstStyle/>
          <a:p>
            <a:pPr algn="l" rtl="0"/>
            <a:r>
              <a:rPr lang="cs-CZ" b="1" dirty="0">
                <a:solidFill>
                  <a:srgbClr val="FF0000"/>
                </a:solidFill>
              </a:rPr>
              <a:t>Vilkų išpuolių vietos</a:t>
            </a:r>
          </a:p>
        </p:txBody>
      </p:sp>
      <p:sp>
        <p:nvSpPr>
          <p:cNvPr id="3" name="TextovéPole 2">
            <a:extLst>
              <a:ext uri="{FF2B5EF4-FFF2-40B4-BE49-F238E27FC236}">
                <a16:creationId xmlns:a16="http://schemas.microsoft.com/office/drawing/2014/main" id="{D1060EA7-AB1C-A284-B55B-2F64028D71D4}"/>
              </a:ext>
            </a:extLst>
          </p:cNvPr>
          <p:cNvSpPr txBox="1"/>
          <p:nvPr/>
        </p:nvSpPr>
        <p:spPr>
          <a:xfrm>
            <a:off x="9405413" y="1124744"/>
            <a:ext cx="2592288" cy="4985980"/>
          </a:xfrm>
          <a:prstGeom prst="rect">
            <a:avLst/>
          </a:prstGeom>
          <a:noFill/>
        </p:spPr>
        <p:txBody>
          <a:bodyPr wrap="square" rtlCol="0">
            <a:spAutoFit/>
          </a:bodyPr>
          <a:lstStyle/>
          <a:p>
            <a:pPr algn="ctr" rtl="0"/>
            <a:r>
              <a:rPr lang="cs-CZ" b="1" dirty="0"/>
              <a:t>Vilko šalininkų teigimu, nerimauti dėl tolimesnių įvykių nėra pagrindo.</a:t>
            </a:r>
          </a:p>
          <a:p>
            <a:pPr algn="ctr" rtl="0"/>
            <a:r>
              <a:rPr lang="cs-CZ" b="1" dirty="0"/>
              <a:t> </a:t>
            </a:r>
          </a:p>
          <a:p>
            <a:pPr algn="ctr" rtl="0"/>
            <a:r>
              <a:rPr lang="cs-CZ" b="1" dirty="0"/>
              <a:t>Jų požiūriu, svarbus tolesnis vilkų stebėjimas, aukštesnės tvoros ir vilkų būrių struktūros sutrikdymo dėl brakonieriavimo prevencija.</a:t>
            </a:r>
          </a:p>
          <a:p>
            <a:pPr algn="ctr" rtl="0"/>
            <a:endParaRPr lang="cs-CZ" b="1" dirty="0"/>
          </a:p>
          <a:p>
            <a:pPr algn="ctr" rtl="0"/>
            <a:r>
              <a:rPr lang="cs-CZ" sz="2400" b="1" dirty="0">
                <a:solidFill>
                  <a:srgbClr val="FF0000"/>
                </a:solidFill>
              </a:rPr>
              <a:t>Galiausiai sužinome, kad pagrindinė vilkų atakų priežastis yra pati avininkystė</a:t>
            </a:r>
          </a:p>
        </p:txBody>
      </p:sp>
      <p:pic>
        <p:nvPicPr>
          <p:cNvPr id="8" name="Obrázek 7">
            <a:extLst>
              <a:ext uri="{FF2B5EF4-FFF2-40B4-BE49-F238E27FC236}">
                <a16:creationId xmlns:a16="http://schemas.microsoft.com/office/drawing/2014/main" id="{B9CE2813-AFD6-8F11-366D-27BE6C020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0"/>
            <a:ext cx="9371565" cy="6858000"/>
          </a:xfrm>
          <a:prstGeom prst="rect">
            <a:avLst/>
          </a:prstGeom>
        </p:spPr>
      </p:pic>
    </p:spTree>
    <p:extLst>
      <p:ext uri="{BB962C8B-B14F-4D97-AF65-F5344CB8AC3E}">
        <p14:creationId xmlns:p14="http://schemas.microsoft.com/office/powerpoint/2010/main" val="13297698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90936" y="188640"/>
            <a:ext cx="10515600" cy="1325563"/>
          </a:xfrm>
        </p:spPr>
        <p:txBody>
          <a:bodyPr>
            <a:normAutofit/>
          </a:bodyPr>
          <a:lstStyle/>
          <a:p>
            <a:pPr algn="ctr" rtl="0"/>
            <a:r>
              <a:rPr lang="cs-CZ" sz="3200" b="1" dirty="0"/>
              <a:t>Dangus žemėje, kaip įsivaizduoja LCIE</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72</a:t>
            </a:fld>
            <a:endParaRPr lang="en-US" dirty="0"/>
          </a:p>
        </p:txBody>
      </p:sp>
      <p:sp>
        <p:nvSpPr>
          <p:cNvPr id="3" name="TextovéPole 2"/>
          <p:cNvSpPr txBox="1"/>
          <p:nvPr/>
        </p:nvSpPr>
        <p:spPr>
          <a:xfrm>
            <a:off x="0" y="1763296"/>
            <a:ext cx="14090055" cy="338554"/>
          </a:xfrm>
          <a:prstGeom prst="rect">
            <a:avLst/>
          </a:prstGeom>
          <a:noFill/>
        </p:spPr>
        <p:txBody>
          <a:bodyPr wrap="square" rtlCol="0">
            <a:spAutoFit/>
          </a:bodyPr>
          <a:lstStyle/>
          <a:p>
            <a:pPr algn="l" rtl="0"/>
            <a:r>
              <a:rPr lang="cs-CZ" sz="1600" b="1" dirty="0"/>
              <a:t>“</a:t>
            </a:r>
            <a:r>
              <a:rPr lang="cs-CZ" sz="1600" b="1" dirty="0" err="1"/>
              <a:t>Didelis</a:t>
            </a:r>
            <a:r>
              <a:rPr lang="cs-CZ" sz="1600" b="1" dirty="0"/>
              <a:t> </a:t>
            </a:r>
            <a:r>
              <a:rPr lang="cs-CZ" sz="1600" b="1" dirty="0" err="1"/>
              <a:t>Mėsėdis</a:t>
            </a:r>
            <a:r>
              <a:rPr lang="cs-CZ" sz="1600" b="1" dirty="0"/>
              <a:t> </a:t>
            </a:r>
            <a:r>
              <a:rPr lang="cs-CZ" sz="1600" b="1" dirty="0" err="1"/>
              <a:t>Iniciatyva</a:t>
            </a:r>
            <a:r>
              <a:rPr lang="cs-CZ" sz="1600" b="1" dirty="0"/>
              <a:t> </a:t>
            </a:r>
            <a:r>
              <a:rPr lang="cs-CZ" sz="1600" b="1" dirty="0" err="1"/>
              <a:t>dėl</a:t>
            </a:r>
            <a:r>
              <a:rPr lang="cs-CZ" sz="1600" b="1" dirty="0"/>
              <a:t> </a:t>
            </a:r>
            <a:r>
              <a:rPr lang="cs-CZ" sz="1600" b="1" dirty="0" err="1"/>
              <a:t>Europa</a:t>
            </a:r>
            <a:r>
              <a:rPr lang="cs-CZ" sz="1600" b="1" dirty="0"/>
              <a:t>“</a:t>
            </a:r>
          </a:p>
        </p:txBody>
      </p:sp>
      <p:sp>
        <p:nvSpPr>
          <p:cNvPr id="7" name="TextovéPole 6"/>
          <p:cNvSpPr txBox="1"/>
          <p:nvPr/>
        </p:nvSpPr>
        <p:spPr>
          <a:xfrm>
            <a:off x="11300917" y="6669360"/>
            <a:ext cx="987771" cy="200055"/>
          </a:xfrm>
          <a:prstGeom prst="rect">
            <a:avLst/>
          </a:prstGeom>
          <a:noFill/>
        </p:spPr>
        <p:txBody>
          <a:bodyPr wrap="none" rtlCol="0">
            <a:spAutoFit/>
          </a:bodyPr>
          <a:lstStyle/>
          <a:p>
            <a:pPr algn="l" rtl="0"/>
            <a:r>
              <a:rPr lang="cs-CZ" sz="700" dirty="0"/>
              <a:t>https://www.lcie.org/</a:t>
            </a:r>
          </a:p>
        </p:txBody>
      </p:sp>
      <p:pic>
        <p:nvPicPr>
          <p:cNvPr id="5" name="Zástupný symbol pro obsah 4" descr="LCIE Evropská iniciativa pro velké šelmy.png"/>
          <p:cNvPicPr>
            <a:picLocks noGrp="1" noChangeAspect="1"/>
          </p:cNvPicPr>
          <p:nvPr>
            <p:ph idx="1"/>
          </p:nvPr>
        </p:nvPicPr>
        <p:blipFill>
          <a:blip r:embed="rId3" cstate="print"/>
          <a:stretch>
            <a:fillRect/>
          </a:stretch>
        </p:blipFill>
        <p:spPr>
          <a:xfrm>
            <a:off x="1559496" y="2105472"/>
            <a:ext cx="9258681" cy="4752528"/>
          </a:xfrm>
        </p:spPr>
      </p:pic>
      <p:pic>
        <p:nvPicPr>
          <p:cNvPr id="11" name="Obrázek 10" descr="th (18).jpg"/>
          <p:cNvPicPr>
            <a:picLocks noChangeAspect="1"/>
          </p:cNvPicPr>
          <p:nvPr/>
        </p:nvPicPr>
        <p:blipFill>
          <a:blip r:embed="rId4" cstate="print"/>
          <a:stretch>
            <a:fillRect/>
          </a:stretch>
        </p:blipFill>
        <p:spPr>
          <a:xfrm>
            <a:off x="9734827" y="23247"/>
            <a:ext cx="2743200" cy="1600200"/>
          </a:xfrm>
          <a:prstGeom prst="rect">
            <a:avLst/>
          </a:prstGeom>
        </p:spPr>
      </p:pic>
      <p:pic>
        <p:nvPicPr>
          <p:cNvPr id="12" name="Obrázek 11" descr="th (19).jpg"/>
          <p:cNvPicPr>
            <a:picLocks noChangeAspect="1"/>
          </p:cNvPicPr>
          <p:nvPr/>
        </p:nvPicPr>
        <p:blipFill>
          <a:blip r:embed="rId5" cstate="print"/>
          <a:stretch>
            <a:fillRect/>
          </a:stretch>
        </p:blipFill>
        <p:spPr>
          <a:xfrm>
            <a:off x="119336" y="188640"/>
            <a:ext cx="2743200" cy="16002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26179"/>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6"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73</a:t>
            </a:fld>
            <a:endParaRPr lang="en-US" dirty="0"/>
          </a:p>
        </p:txBody>
      </p:sp>
      <p:pic>
        <p:nvPicPr>
          <p:cNvPr id="3" name="Obrázek 2" descr="EU 3.png"/>
          <p:cNvPicPr>
            <a:picLocks noChangeAspect="1"/>
          </p:cNvPicPr>
          <p:nvPr/>
        </p:nvPicPr>
        <p:blipFill>
          <a:blip r:embed="rId2" cstate="print"/>
          <a:stretch>
            <a:fillRect/>
          </a:stretch>
        </p:blipFill>
        <p:spPr>
          <a:xfrm>
            <a:off x="188113" y="260648"/>
            <a:ext cx="11815774" cy="4680519"/>
          </a:xfrm>
          <a:prstGeom prst="rect">
            <a:avLst/>
          </a:prstGeom>
        </p:spPr>
      </p:pic>
      <p:sp>
        <p:nvSpPr>
          <p:cNvPr id="6" name="TextovéPole 5"/>
          <p:cNvSpPr txBox="1"/>
          <p:nvPr/>
        </p:nvSpPr>
        <p:spPr>
          <a:xfrm>
            <a:off x="2207568" y="6381328"/>
            <a:ext cx="6912768" cy="215444"/>
          </a:xfrm>
          <a:prstGeom prst="rect">
            <a:avLst/>
          </a:prstGeom>
          <a:noFill/>
        </p:spPr>
        <p:txBody>
          <a:bodyPr wrap="square" rtlCol="0">
            <a:spAutoFit/>
          </a:bodyPr>
          <a:lstStyle/>
          <a:p>
            <a:pPr algn="l" rtl="0"/>
            <a:r>
              <a:rPr lang="cs-CZ" sz="800" dirty="0">
                <a:hlinkClick r:id="rId3"/>
              </a:rPr>
              <a:t>https://ec.europa.eu/environment/nature/conservation/species/carnivores/promoting_management.htm</a:t>
            </a:r>
            <a:endParaRPr lang="cs-CZ" sz="800" dirty="0"/>
          </a:p>
        </p:txBody>
      </p:sp>
      <p:sp>
        <p:nvSpPr>
          <p:cNvPr id="7" name="TextovéPole 6"/>
          <p:cNvSpPr txBox="1"/>
          <p:nvPr/>
        </p:nvSpPr>
        <p:spPr>
          <a:xfrm>
            <a:off x="335360" y="5229200"/>
            <a:ext cx="11377264" cy="830997"/>
          </a:xfrm>
          <a:prstGeom prst="rect">
            <a:avLst/>
          </a:prstGeom>
          <a:noFill/>
        </p:spPr>
        <p:txBody>
          <a:bodyPr wrap="square" rtlCol="0">
            <a:spAutoFit/>
          </a:bodyPr>
          <a:lstStyle/>
          <a:p>
            <a:pPr algn="ctr" rtl="0"/>
            <a:r>
              <a:rPr lang="cs-CZ" sz="2400" b="1" dirty="0">
                <a:solidFill>
                  <a:srgbClr val="FF0000"/>
                </a:solidFill>
              </a:rPr>
              <a:t>NVO LCIE pasiekė puikų lobistinį rezultatą. Europos Komisijos pinigais – nedalyvaujant daugumai susijusių veikėjų – ji galėjo apginti savo interesus.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74</a:t>
            </a:fld>
            <a:endParaRPr lang="en-US" dirty="0"/>
          </a:p>
        </p:txBody>
      </p:sp>
      <p:pic>
        <p:nvPicPr>
          <p:cNvPr id="3" name="Obrázek 2" descr="EU1.png"/>
          <p:cNvPicPr>
            <a:picLocks noChangeAspect="1"/>
          </p:cNvPicPr>
          <p:nvPr/>
        </p:nvPicPr>
        <p:blipFill>
          <a:blip r:embed="rId2" cstate="print"/>
          <a:stretch>
            <a:fillRect/>
          </a:stretch>
        </p:blipFill>
        <p:spPr>
          <a:xfrm>
            <a:off x="335360" y="18667"/>
            <a:ext cx="4968552" cy="6839333"/>
          </a:xfrm>
          <a:prstGeom prst="rect">
            <a:avLst/>
          </a:prstGeom>
        </p:spPr>
      </p:pic>
      <p:pic>
        <p:nvPicPr>
          <p:cNvPr id="4" name="Obrázek 3" descr="EU2.png"/>
          <p:cNvPicPr>
            <a:picLocks noChangeAspect="1"/>
          </p:cNvPicPr>
          <p:nvPr/>
        </p:nvPicPr>
        <p:blipFill>
          <a:blip r:embed="rId3" cstate="print"/>
          <a:stretch>
            <a:fillRect/>
          </a:stretch>
        </p:blipFill>
        <p:spPr>
          <a:xfrm>
            <a:off x="6744072" y="0"/>
            <a:ext cx="5077707" cy="6858000"/>
          </a:xfrm>
          <a:prstGeom prst="rect">
            <a:avLst/>
          </a:prstGeom>
        </p:spPr>
      </p:pic>
      <p:sp>
        <p:nvSpPr>
          <p:cNvPr id="5" name="TextovéPole 4"/>
          <p:cNvSpPr txBox="1"/>
          <p:nvPr/>
        </p:nvSpPr>
        <p:spPr>
          <a:xfrm>
            <a:off x="1055440" y="1916832"/>
            <a:ext cx="3528392" cy="646331"/>
          </a:xfrm>
          <a:prstGeom prst="rect">
            <a:avLst/>
          </a:prstGeom>
          <a:noFill/>
        </p:spPr>
        <p:txBody>
          <a:bodyPr wrap="square" rtlCol="0">
            <a:spAutoFit/>
          </a:bodyPr>
          <a:lstStyle/>
          <a:p>
            <a:pPr algn="ctr" rtl="0"/>
            <a:r>
              <a:rPr lang="cs-CZ" b="1" i="1" dirty="0">
                <a:solidFill>
                  <a:srgbClr val="FF0000"/>
                </a:solidFill>
              </a:rPr>
              <a:t>Instrukcijos, skirtos</a:t>
            </a:r>
            <a:r>
              <a:rPr lang="cs-CZ" b="1" i="1" dirty="0" err="1">
                <a:solidFill>
                  <a:srgbClr val="FF0000"/>
                </a:solidFill>
              </a:rPr>
              <a:t>vadybinis</a:t>
            </a:r>
            <a:r>
              <a:rPr lang="cs-CZ" b="1" i="1" dirty="0">
                <a:solidFill>
                  <a:srgbClr val="FF0000"/>
                </a:solidFill>
              </a:rPr>
              <a:t>stambių mėsėdžių planų populiacijos lygiu</a:t>
            </a:r>
            <a:endParaRPr lang="cs-CZ" i="1" dirty="0">
              <a:solidFill>
                <a:srgbClr val="FF0000"/>
              </a:solidFill>
            </a:endParaRPr>
          </a:p>
        </p:txBody>
      </p:sp>
      <p:sp>
        <p:nvSpPr>
          <p:cNvPr id="6" name="TextovéPole 5"/>
          <p:cNvSpPr txBox="1"/>
          <p:nvPr/>
        </p:nvSpPr>
        <p:spPr>
          <a:xfrm>
            <a:off x="7680176" y="4221088"/>
            <a:ext cx="3528392" cy="369332"/>
          </a:xfrm>
          <a:prstGeom prst="rect">
            <a:avLst/>
          </a:prstGeom>
          <a:noFill/>
        </p:spPr>
        <p:txBody>
          <a:bodyPr wrap="square" rtlCol="0">
            <a:spAutoFit/>
          </a:bodyPr>
          <a:lstStyle/>
          <a:p>
            <a:pPr algn="ctr" rtl="0"/>
            <a:r>
              <a:rPr lang="cs-CZ" i="1" dirty="0">
                <a:solidFill>
                  <a:srgbClr val="FF0000"/>
                </a:solidFill>
              </a:rPr>
              <a:t>Finansuoja Europos Komisija</a:t>
            </a:r>
          </a:p>
        </p:txBody>
      </p:sp>
      <p:sp>
        <p:nvSpPr>
          <p:cNvPr id="7" name="TextovéPole 6"/>
          <p:cNvSpPr txBox="1"/>
          <p:nvPr/>
        </p:nvSpPr>
        <p:spPr>
          <a:xfrm>
            <a:off x="263352" y="6597352"/>
            <a:ext cx="6048672" cy="215444"/>
          </a:xfrm>
          <a:prstGeom prst="rect">
            <a:avLst/>
          </a:prstGeom>
          <a:noFill/>
        </p:spPr>
        <p:txBody>
          <a:bodyPr wrap="square" rtlCol="0">
            <a:spAutoFit/>
          </a:bodyPr>
          <a:lstStyle/>
          <a:p>
            <a:pPr algn="l" rtl="0"/>
            <a:r>
              <a:rPr lang="cs-CZ" sz="800" dirty="0">
                <a:hlinkClick r:id="rId4"/>
              </a:rPr>
              <a:t>https://ec.europa.eu/environment/nature/conservation/species/carnivores/pdf/guidelines_for_population_level_management.pdf</a:t>
            </a:r>
            <a:endParaRPr lang="cs-CZ" sz="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75</a:t>
            </a:fld>
            <a:endParaRPr lang="en-US" dirty="0"/>
          </a:p>
        </p:txBody>
      </p:sp>
      <p:pic>
        <p:nvPicPr>
          <p:cNvPr id="3" name="Zástupný symbol pro obsah 3" descr="Finsko p.png">
            <a:extLst>
              <a:ext uri="{FF2B5EF4-FFF2-40B4-BE49-F238E27FC236}">
                <a16:creationId xmlns:a16="http://schemas.microsoft.com/office/drawing/2014/main" id="{486EA3A7-A829-4C91-9FEB-A06085988241}"/>
              </a:ext>
            </a:extLst>
          </p:cNvPr>
          <p:cNvPicPr>
            <a:picLocks noChangeAspect="1"/>
          </p:cNvPicPr>
          <p:nvPr/>
        </p:nvPicPr>
        <p:blipFill>
          <a:blip r:embed="rId2" cstate="print"/>
          <a:stretch>
            <a:fillRect/>
          </a:stretch>
        </p:blipFill>
        <p:spPr>
          <a:xfrm>
            <a:off x="0" y="0"/>
            <a:ext cx="2291602" cy="3171768"/>
          </a:xfrm>
          <a:prstGeom prst="rect">
            <a:avLst/>
          </a:prstGeom>
        </p:spPr>
      </p:pic>
      <p:pic>
        <p:nvPicPr>
          <p:cNvPr id="4" name="Obrázek 3" descr="Švédsko Plán.png"/>
          <p:cNvPicPr>
            <a:picLocks noChangeAspect="1"/>
          </p:cNvPicPr>
          <p:nvPr/>
        </p:nvPicPr>
        <p:blipFill>
          <a:blip r:embed="rId3" cstate="print"/>
          <a:stretch>
            <a:fillRect/>
          </a:stretch>
        </p:blipFill>
        <p:spPr>
          <a:xfrm>
            <a:off x="9834959" y="188640"/>
            <a:ext cx="2357041" cy="3240360"/>
          </a:xfrm>
          <a:prstGeom prst="rect">
            <a:avLst/>
          </a:prstGeom>
        </p:spPr>
      </p:pic>
      <p:pic>
        <p:nvPicPr>
          <p:cNvPr id="5" name="Obrázek 4" descr="Švýcarsko curych plán.png"/>
          <p:cNvPicPr>
            <a:picLocks noChangeAspect="1"/>
          </p:cNvPicPr>
          <p:nvPr/>
        </p:nvPicPr>
        <p:blipFill>
          <a:blip r:embed="rId4" cstate="print"/>
          <a:stretch>
            <a:fillRect/>
          </a:stretch>
        </p:blipFill>
        <p:spPr>
          <a:xfrm>
            <a:off x="4763852" y="332656"/>
            <a:ext cx="2664296" cy="2886612"/>
          </a:xfrm>
          <a:prstGeom prst="rect">
            <a:avLst/>
          </a:prstGeom>
        </p:spPr>
      </p:pic>
      <p:pic>
        <p:nvPicPr>
          <p:cNvPr id="6" name="Zástupný symbol pro obsah 3" descr="Francie plán.png"/>
          <p:cNvPicPr>
            <a:picLocks noChangeAspect="1"/>
          </p:cNvPicPr>
          <p:nvPr/>
        </p:nvPicPr>
        <p:blipFill>
          <a:blip r:embed="rId5" cstate="print"/>
          <a:stretch>
            <a:fillRect/>
          </a:stretch>
        </p:blipFill>
        <p:spPr>
          <a:xfrm>
            <a:off x="0" y="3212976"/>
            <a:ext cx="2372466" cy="3558080"/>
          </a:xfrm>
          <a:prstGeom prst="rect">
            <a:avLst/>
          </a:prstGeom>
        </p:spPr>
      </p:pic>
      <p:pic>
        <p:nvPicPr>
          <p:cNvPr id="7" name="Obrázek 6" descr="itálie.png"/>
          <p:cNvPicPr>
            <a:picLocks noChangeAspect="1"/>
          </p:cNvPicPr>
          <p:nvPr/>
        </p:nvPicPr>
        <p:blipFill>
          <a:blip r:embed="rId6" cstate="print"/>
          <a:stretch>
            <a:fillRect/>
          </a:stretch>
        </p:blipFill>
        <p:spPr>
          <a:xfrm>
            <a:off x="9527299" y="3907403"/>
            <a:ext cx="2664701" cy="2950597"/>
          </a:xfrm>
          <a:prstGeom prst="rect">
            <a:avLst/>
          </a:prstGeom>
        </p:spPr>
      </p:pic>
      <p:pic>
        <p:nvPicPr>
          <p:cNvPr id="8" name="Obrázek 7" descr="švýcar.png"/>
          <p:cNvPicPr>
            <a:picLocks noChangeAspect="1"/>
          </p:cNvPicPr>
          <p:nvPr/>
        </p:nvPicPr>
        <p:blipFill>
          <a:blip r:embed="rId7" cstate="print"/>
          <a:stretch>
            <a:fillRect/>
          </a:stretch>
        </p:blipFill>
        <p:spPr>
          <a:xfrm>
            <a:off x="4759419" y="3334075"/>
            <a:ext cx="2673162" cy="352392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255" y="532325"/>
            <a:ext cx="9649072" cy="785603"/>
          </a:xfrm>
        </p:spPr>
        <p:txBody>
          <a:bodyPr>
            <a:normAutofit fontScale="90000"/>
          </a:bodyPr>
          <a:lstStyle/>
          <a:p>
            <a:pPr algn="ctr" rtl="0"/>
            <a:r>
              <a:rPr lang="cs-CZ" b="1" dirty="0"/>
              <a:t>Realybė pagal nuomonę</a:t>
            </a:r>
            <a:r>
              <a:rPr lang="cs-CZ" b="1" dirty="0" err="1"/>
              <a:t>Oho</a:t>
            </a:r>
            <a:r>
              <a:rPr lang="cs-CZ" b="1" dirty="0"/>
              <a:t>-</a:t>
            </a:r>
            <a:r>
              <a:rPr lang="cs-CZ" b="1" dirty="0" err="1"/>
              <a:t>Cogeca</a:t>
            </a:r>
            <a:br>
              <a:rPr lang="cs-CZ" b="1" dirty="0"/>
            </a:br>
            <a:endParaRPr lang="cs-CZ" dirty="0"/>
          </a:p>
        </p:txBody>
      </p:sp>
      <p:sp>
        <p:nvSpPr>
          <p:cNvPr id="3" name="Zástupný symbol pro obsah 2"/>
          <p:cNvSpPr>
            <a:spLocks noGrp="1"/>
          </p:cNvSpPr>
          <p:nvPr>
            <p:ph idx="1"/>
          </p:nvPr>
        </p:nvSpPr>
        <p:spPr>
          <a:xfrm>
            <a:off x="838200" y="1052736"/>
            <a:ext cx="10515600" cy="4351338"/>
          </a:xfrm>
        </p:spPr>
        <p:txBody>
          <a:bodyPr>
            <a:normAutofit lnSpcReduction="10000"/>
          </a:bodyPr>
          <a:lstStyle/>
          <a:p>
            <a:pPr algn="l" rtl="0"/>
            <a:endParaRPr lang="cs-CZ" dirty="0"/>
          </a:p>
          <a:p>
            <a:pPr algn="l" rtl="0"/>
            <a:r>
              <a:rPr lang="cs-CZ" dirty="0"/>
              <a:t>Sušaukta daugybė ES platformos susitikimų</a:t>
            </a:r>
            <a:r>
              <a:rPr lang="cs-CZ" i="1" dirty="0"/>
              <a:t>„Vyrai ir didieji žvėrys“</a:t>
            </a:r>
          </a:p>
          <a:p>
            <a:pPr algn="l" rtl="0"/>
            <a:r>
              <a:rPr lang="cs-CZ" b="1" dirty="0">
                <a:solidFill>
                  <a:srgbClr val="FF0000"/>
                </a:solidFill>
              </a:rPr>
              <a:t>Daugelyje Europos regionų stambiųjų mėsėdžių spaudimas baigia ganymą ir veisimąsi, o apleistos ganyklos apželdinamos mišku.</a:t>
            </a:r>
          </a:p>
          <a:p>
            <a:pPr algn="l" rtl="0"/>
            <a:r>
              <a:rPr lang="cs-CZ" dirty="0"/>
              <a:t>Žemės ūkyje krypstama į nemokamą būstą, kuris net privalomas ekologiniam ūkininkavimui. Nuolatiniai stambių gyvūnų išpuoliai yra nuolatinė rizika, todėl gyvūnų laikymas lauke ištisus metus,</a:t>
            </a:r>
            <a:br>
              <a:rPr lang="cs-CZ" dirty="0"/>
            </a:br>
            <a:r>
              <a:rPr lang="cs-CZ" dirty="0"/>
              <a:t>nors ir būtų tikslinga ir pageidautina, tai neįmanoma.</a:t>
            </a:r>
          </a:p>
          <a:p>
            <a:pPr algn="l" rtl="0"/>
            <a:r>
              <a:rPr lang="cs-CZ" b="1" dirty="0">
                <a:solidFill>
                  <a:srgbClr val="FF0000"/>
                </a:solidFill>
              </a:rPr>
              <a:t>Dialogas su gamtosaugininkais nevyksta konstruktyviai, vyravo tik jų interesai, todėl</a:t>
            </a:r>
            <a:r>
              <a:rPr lang="cs-CZ" b="1" dirty="0" err="1">
                <a:solidFill>
                  <a:srgbClr val="FF0000"/>
                </a:solidFill>
              </a:rPr>
              <a:t>Oho</a:t>
            </a:r>
            <a:r>
              <a:rPr lang="cs-CZ" b="1" dirty="0">
                <a:solidFill>
                  <a:srgbClr val="FF0000"/>
                </a:solidFill>
              </a:rPr>
              <a:t>-</a:t>
            </a:r>
            <a:r>
              <a:rPr lang="cs-CZ" b="1" dirty="0" err="1">
                <a:solidFill>
                  <a:srgbClr val="FF0000"/>
                </a:solidFill>
              </a:rPr>
              <a:t>Cogeca</a:t>
            </a:r>
            <a:r>
              <a:rPr lang="cs-CZ" b="1" dirty="0">
                <a:solidFill>
                  <a:srgbClr val="FF0000"/>
                </a:solidFill>
              </a:rPr>
              <a:t>sustabdė dalyvavimą šioje platformoje</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76</a:t>
            </a:fld>
            <a:endParaRPr lang="en-US" dirty="0"/>
          </a:p>
        </p:txBody>
      </p:sp>
      <p:sp>
        <p:nvSpPr>
          <p:cNvPr id="8" name="Obdélník 7">
            <a:extLst>
              <a:ext uri="{FF2B5EF4-FFF2-40B4-BE49-F238E27FC236}">
                <a16:creationId xmlns:a16="http://schemas.microsoft.com/office/drawing/2014/main" id="{77D6D555-85F7-485B-AE45-D55DE8160D0D}"/>
              </a:ext>
            </a:extLst>
          </p:cNvPr>
          <p:cNvSpPr/>
          <p:nvPr/>
        </p:nvSpPr>
        <p:spPr>
          <a:xfrm>
            <a:off x="5584526" y="6630218"/>
            <a:ext cx="1303562" cy="200055"/>
          </a:xfrm>
          <a:prstGeom prst="rect">
            <a:avLst/>
          </a:prstGeom>
        </p:spPr>
        <p:txBody>
          <a:bodyPr wrap="none">
            <a:spAutoFit/>
          </a:bodyPr>
          <a:lstStyle/>
          <a:p>
            <a:pPr lvl="0" algn="l" defTabSz="457200" rtl="0">
              <a:defRPr/>
            </a:pPr>
            <a:r>
              <a:rPr kumimoji="0" lang="cs-CZ" sz="700" b="0" i="0" u="none" strike="noStrike" kern="1200" cap="none" spc="0" normalizeH="0" baseline="0" noProof="0" dirty="0">
                <a:ln>
                  <a:noFill/>
                </a:ln>
                <a:solidFill>
                  <a:prstClr val="black"/>
                </a:solidFill>
                <a:effectLst/>
                <a:uLnTx/>
                <a:uFillTx/>
                <a:latin typeface="Calibri" panose="020F0502020204030204"/>
                <a:ea typeface="+mn-ea"/>
                <a:cs typeface="+mn-cs"/>
              </a:rPr>
              <a:t>Vaizdo šaltinis:</a:t>
            </a:r>
            <a:r>
              <a:rPr lang="cs-CZ" sz="700" dirty="0">
                <a:solidFill>
                  <a:prstClr val="black"/>
                </a:solidFill>
              </a:rPr>
              <a:t>copa-cogeca.eu</a:t>
            </a:r>
            <a:endParaRPr kumimoji="0" lang="cs-CZ" sz="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ovéPole 11"/>
          <p:cNvSpPr txBox="1"/>
          <p:nvPr/>
        </p:nvSpPr>
        <p:spPr>
          <a:xfrm>
            <a:off x="10235519" y="6231135"/>
            <a:ext cx="1956481" cy="307777"/>
          </a:xfrm>
          <a:prstGeom prst="rect">
            <a:avLst/>
          </a:prstGeom>
          <a:noFill/>
        </p:spPr>
        <p:txBody>
          <a:bodyPr wrap="square" rtlCol="0">
            <a:spAutoFit/>
          </a:bodyPr>
          <a:lstStyle/>
          <a:p>
            <a:pPr algn="l" rtl="0"/>
            <a:r>
              <a:rPr lang="cs-CZ" sz="600" dirty="0"/>
              <a:t>http://www.</a:t>
            </a:r>
            <a:r>
              <a:rPr lang="cs-CZ" sz="600" dirty="0" err="1"/>
              <a:t>agris.cz</a:t>
            </a:r>
            <a:r>
              <a:rPr lang="cs-CZ" sz="600" dirty="0"/>
              <a:t>/</a:t>
            </a:r>
            <a:r>
              <a:rPr lang="cs-CZ" sz="600" dirty="0" err="1"/>
              <a:t>Žemdirbystė</a:t>
            </a:r>
            <a:r>
              <a:rPr lang="cs-CZ" sz="600" dirty="0"/>
              <a:t>/</a:t>
            </a:r>
            <a:r>
              <a:rPr lang="cs-CZ" sz="700" dirty="0"/>
              <a:t>padėtis -</a:t>
            </a:r>
            <a:r>
              <a:rPr lang="cs-CZ" sz="700" dirty="0" err="1"/>
              <a:t>policininkas</a:t>
            </a:r>
            <a:r>
              <a:rPr lang="cs-CZ" sz="700" dirty="0"/>
              <a:t>-</a:t>
            </a:r>
            <a:r>
              <a:rPr lang="cs-CZ" sz="700" dirty="0" err="1"/>
              <a:t>cogeca</a:t>
            </a:r>
            <a:r>
              <a:rPr lang="cs-CZ" sz="700" dirty="0"/>
              <a:t>- pagal situaciją -</a:t>
            </a:r>
            <a:r>
              <a:rPr lang="cs-CZ" sz="700" dirty="0" err="1"/>
              <a:t>didieji</a:t>
            </a:r>
            <a:r>
              <a:rPr lang="cs-CZ" sz="700" dirty="0"/>
              <a:t>-</a:t>
            </a:r>
            <a:r>
              <a:rPr lang="cs-CZ" sz="700" dirty="0" err="1"/>
              <a:t>plėšrūnas</a:t>
            </a:r>
            <a:r>
              <a:rPr lang="cs-CZ" sz="600" dirty="0"/>
              <a:t>?id_a=200008</a:t>
            </a:r>
          </a:p>
        </p:txBody>
      </p:sp>
      <p:pic>
        <p:nvPicPr>
          <p:cNvPr id="14" name="Obrázek 13" descr="th (16).jpg"/>
          <p:cNvPicPr>
            <a:picLocks noChangeAspect="1"/>
          </p:cNvPicPr>
          <p:nvPr/>
        </p:nvPicPr>
        <p:blipFill>
          <a:blip r:embed="rId2" cstate="print"/>
          <a:stretch>
            <a:fillRect/>
          </a:stretch>
        </p:blipFill>
        <p:spPr>
          <a:xfrm>
            <a:off x="9300455" y="58641"/>
            <a:ext cx="2695290" cy="1453926"/>
          </a:xfrm>
          <a:prstGeom prst="rect">
            <a:avLst/>
          </a:prstGeom>
        </p:spPr>
      </p:pic>
      <p:pic>
        <p:nvPicPr>
          <p:cNvPr id="15" name="Obrázek 14" descr="th (21).jpg"/>
          <p:cNvPicPr>
            <a:picLocks noChangeAspect="1"/>
          </p:cNvPicPr>
          <p:nvPr/>
        </p:nvPicPr>
        <p:blipFill>
          <a:blip r:embed="rId3" cstate="print"/>
          <a:stretch>
            <a:fillRect/>
          </a:stretch>
        </p:blipFill>
        <p:spPr>
          <a:xfrm>
            <a:off x="4748758" y="5279613"/>
            <a:ext cx="2826045" cy="1354633"/>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77</a:t>
            </a:fld>
            <a:endParaRPr lang="en-US" dirty="0"/>
          </a:p>
        </p:txBody>
      </p:sp>
      <p:pic>
        <p:nvPicPr>
          <p:cNvPr id="3" name="Obrázek 2" descr="life.png"/>
          <p:cNvPicPr>
            <a:picLocks noChangeAspect="1"/>
          </p:cNvPicPr>
          <p:nvPr/>
        </p:nvPicPr>
        <p:blipFill>
          <a:blip r:embed="rId2" cstate="print"/>
          <a:stretch>
            <a:fillRect/>
          </a:stretch>
        </p:blipFill>
        <p:spPr>
          <a:xfrm>
            <a:off x="0" y="260648"/>
            <a:ext cx="12192000" cy="3312368"/>
          </a:xfrm>
          <a:prstGeom prst="rect">
            <a:avLst/>
          </a:prstGeom>
        </p:spPr>
      </p:pic>
      <p:sp>
        <p:nvSpPr>
          <p:cNvPr id="4" name="TextovéPole 3"/>
          <p:cNvSpPr txBox="1"/>
          <p:nvPr/>
        </p:nvSpPr>
        <p:spPr>
          <a:xfrm>
            <a:off x="947428" y="4005064"/>
            <a:ext cx="10621180" cy="954107"/>
          </a:xfrm>
          <a:prstGeom prst="rect">
            <a:avLst/>
          </a:prstGeom>
          <a:noFill/>
        </p:spPr>
        <p:txBody>
          <a:bodyPr wrap="square" rtlCol="0">
            <a:spAutoFit/>
          </a:bodyPr>
          <a:lstStyle/>
          <a:p>
            <a:pPr algn="ctr" rtl="0"/>
            <a:r>
              <a:rPr lang="cs-CZ" sz="2800" b="1" dirty="0">
                <a:solidFill>
                  <a:srgbClr val="FF0000"/>
                </a:solidFill>
              </a:rPr>
              <a:t>Iš 87 milijardų kronų praeityje ir 135 milijardų kronų dabartiniu planavimo laikotarpiu, didelė dalis skirta su vilkais susijusiems projektams</a:t>
            </a:r>
          </a:p>
        </p:txBody>
      </p:sp>
      <p:pic>
        <p:nvPicPr>
          <p:cNvPr id="5" name="Obrázek 4" descr="life.jpg"/>
          <p:cNvPicPr>
            <a:picLocks noChangeAspect="1"/>
          </p:cNvPicPr>
          <p:nvPr/>
        </p:nvPicPr>
        <p:blipFill>
          <a:blip r:embed="rId3" cstate="print"/>
          <a:stretch>
            <a:fillRect/>
          </a:stretch>
        </p:blipFill>
        <p:spPr>
          <a:xfrm>
            <a:off x="3886200" y="4949527"/>
            <a:ext cx="4419600" cy="1647825"/>
          </a:xfrm>
          <a:prstGeom prst="rect">
            <a:avLst/>
          </a:prstGeom>
        </p:spPr>
      </p:pic>
      <p:sp>
        <p:nvSpPr>
          <p:cNvPr id="6" name="TextovéPole 5">
            <a:extLst>
              <a:ext uri="{FF2B5EF4-FFF2-40B4-BE49-F238E27FC236}">
                <a16:creationId xmlns:a16="http://schemas.microsoft.com/office/drawing/2014/main" id="{04F60C82-4BF1-7256-0B01-DC7FC09EF8BB}"/>
              </a:ext>
            </a:extLst>
          </p:cNvPr>
          <p:cNvSpPr txBox="1"/>
          <p:nvPr/>
        </p:nvSpPr>
        <p:spPr>
          <a:xfrm>
            <a:off x="7176120" y="2260306"/>
            <a:ext cx="2520280" cy="1477328"/>
          </a:xfrm>
          <a:prstGeom prst="rect">
            <a:avLst/>
          </a:prstGeom>
          <a:noFill/>
        </p:spPr>
        <p:txBody>
          <a:bodyPr wrap="square" rtlCol="0">
            <a:spAutoFit/>
          </a:bodyPr>
          <a:lstStyle/>
          <a:p>
            <a:pPr algn="l" rtl="0"/>
            <a:r>
              <a:rPr lang="cs-CZ" dirty="0">
                <a:solidFill>
                  <a:schemeClr val="bg1"/>
                </a:solidFill>
                <a:latin typeface="Noto Sans" panose="020B0502040504020204" pitchFamily="34" charset="0"/>
              </a:rPr>
              <a:t>IN</a:t>
            </a:r>
            <a:r>
              <a:rPr lang="cs-CZ" b="0" i="0" dirty="0">
                <a:solidFill>
                  <a:schemeClr val="bg1"/>
                </a:solidFill>
                <a:effectLst/>
                <a:latin typeface="Noto Sans" panose="020B0502040504020204" pitchFamily="34" charset="0"/>
              </a:rPr>
              <a:t>2021–2027 m. programos laikotarpio vertė – 5,4 mlrd.</a:t>
            </a:r>
          </a:p>
          <a:p>
            <a:pPr algn="l" rtl="0"/>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20F67BF-AE54-4C09-BF7F-4F3536C4BF2B}"/>
              </a:ext>
            </a:extLst>
          </p:cNvPr>
          <p:cNvSpPr>
            <a:spLocks noGrp="1"/>
          </p:cNvSpPr>
          <p:nvPr>
            <p:ph type="sldNum" sz="quarter" idx="12"/>
          </p:nvPr>
        </p:nvSpPr>
        <p:spPr/>
        <p:txBody>
          <a:bodyPr/>
          <a:lstStyle/>
          <a:p>
            <a:pPr algn="l" rtl="0"/>
            <a:fld id="{4FAB73BC-B049-4115-A692-8D63A059BFB8}" type="slidenum">
              <a:rPr lang="en-US" smtClean="0"/>
              <a:pPr algn="l" rtl="0"/>
              <a:t>78</a:t>
            </a:fld>
            <a:endParaRPr lang="en-US" dirty="0"/>
          </a:p>
        </p:txBody>
      </p:sp>
      <p:sp>
        <p:nvSpPr>
          <p:cNvPr id="3" name="TextovéPole 2">
            <a:extLst>
              <a:ext uri="{FF2B5EF4-FFF2-40B4-BE49-F238E27FC236}">
                <a16:creationId xmlns:a16="http://schemas.microsoft.com/office/drawing/2014/main" id="{F138A864-A8AC-42F7-A0B8-158443B71C8E}"/>
              </a:ext>
            </a:extLst>
          </p:cNvPr>
          <p:cNvSpPr txBox="1"/>
          <p:nvPr/>
        </p:nvSpPr>
        <p:spPr>
          <a:xfrm>
            <a:off x="208356" y="229890"/>
            <a:ext cx="11775286" cy="584775"/>
          </a:xfrm>
          <a:prstGeom prst="rect">
            <a:avLst/>
          </a:prstGeom>
          <a:noFill/>
        </p:spPr>
        <p:txBody>
          <a:bodyPr wrap="square" rtlCol="0">
            <a:spAutoFit/>
          </a:bodyPr>
          <a:lstStyle/>
          <a:p>
            <a:pPr algn="ctr" rtl="0"/>
            <a:r>
              <a:rPr lang="cs-CZ" sz="3200" b="1" dirty="0">
                <a:solidFill>
                  <a:srgbClr val="00B0F0"/>
                </a:solidFill>
              </a:rPr>
              <a:t>Vilkai yra puikus prekybos objektas tam tikroms aktyvistų grupėms</a:t>
            </a:r>
          </a:p>
        </p:txBody>
      </p:sp>
      <p:sp>
        <p:nvSpPr>
          <p:cNvPr id="4" name="TextovéPole 3">
            <a:extLst>
              <a:ext uri="{FF2B5EF4-FFF2-40B4-BE49-F238E27FC236}">
                <a16:creationId xmlns:a16="http://schemas.microsoft.com/office/drawing/2014/main" id="{5AF87152-D40D-465B-89E0-7B9D3A8DA139}"/>
              </a:ext>
            </a:extLst>
          </p:cNvPr>
          <p:cNvSpPr txBox="1"/>
          <p:nvPr/>
        </p:nvSpPr>
        <p:spPr>
          <a:xfrm>
            <a:off x="0" y="977958"/>
            <a:ext cx="12191999" cy="5906810"/>
          </a:xfrm>
          <a:prstGeom prst="rect">
            <a:avLst/>
          </a:prstGeom>
          <a:noFill/>
        </p:spPr>
        <p:txBody>
          <a:bodyPr wrap="square" rtlCol="0">
            <a:spAutoFit/>
          </a:bodyPr>
          <a:lstStyle/>
          <a:p>
            <a:pPr algn="ctr" rtl="0">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Žodžiu, daugiau nei dešimtys tūkstančių lavonų, neišmatuojamos gyvūnų ir žmonių kančios ir nepakeičiamų buveinių naikinimas, jie propaguoja savo ideologinį požiūrį į sambūvį su vilkais.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7000"/>
              </a:lnSpc>
              <a:spcAft>
                <a:spcPts val="800"/>
              </a:spcAft>
            </a:pPr>
            <a:r>
              <a:rPr lang="cs-CZ"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Absurdiška, kad Vokietija priklauso didžiausio vilkų tankumo šalims</a:t>
            </a:r>
            <a:r>
              <a:rPr lang="cs-CZ"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įjungta</a:t>
            </a:r>
            <a:r>
              <a:rPr lang="cs-CZ"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pasaulyje, ir vis dėlto, pasak gamtosaugininkų, nepasiekia palankios populiacijos būklės.</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Visoje Vokietijoje be apgyvendintų vietovių tankumas yra 0,33 vilko 100 km.</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šiaurinėje Vokietijos pusėje 100 km² tenka 0,87 vilko,</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Brandenburge net 1,33 vilko 100 km².</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Aliaskoje 100 km² yra nuo 0,40 iki 0,46 vilko.</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Europoje daugiausia vilkų dėl apsaugos Rumunijoje – net 1,17 vilko 100 km².</a:t>
            </a:r>
          </a:p>
          <a:p>
            <a:pPr algn="ctr" rtl="0">
              <a:lnSpc>
                <a:spcPct val="107000"/>
              </a:lnSpc>
              <a:spcAft>
                <a:spcPts val="800"/>
              </a:spcAft>
            </a:pPr>
            <a:r>
              <a:rPr lang="cs-CZ"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Aliaska –</a:t>
            </a:r>
            <a:r>
              <a:rPr lang="cs-CZ" sz="2000" b="1" i="0" dirty="0">
                <a:solidFill>
                  <a:srgbClr val="FF0000"/>
                </a:solidFill>
                <a:effectLst/>
                <a:latin typeface="Arial" panose="020B0604020202020204" pitchFamily="34" charset="0"/>
              </a:rPr>
              <a:t>0,49 gyv./km²</a:t>
            </a:r>
            <a:r>
              <a:rPr lang="cs-CZ" sz="2000" b="1" i="0" dirty="0">
                <a:solidFill>
                  <a:srgbClr val="FF0000"/>
                </a:solidFill>
                <a:latin typeface="Calibri" panose="020F0502020204030204" pitchFamily="34" charset="0"/>
                <a:cs typeface="Times New Roman" panose="02020603050405020304" pitchFamily="18" charset="0"/>
              </a:rPr>
              <a:t> </a:t>
            </a:r>
          </a:p>
          <a:p>
            <a:pPr algn="ctr" rtl="0">
              <a:lnSpc>
                <a:spcPct val="107000"/>
              </a:lnSpc>
              <a:spcAft>
                <a:spcPts val="800"/>
              </a:spcAft>
            </a:pPr>
            <a:r>
              <a:rPr lang="cs-CZ" sz="2800" b="1" i="0" dirty="0">
                <a:solidFill>
                  <a:srgbClr val="92D050"/>
                </a:solidFill>
                <a:effectLst/>
                <a:latin typeface="Arial" panose="020B0604020202020204" pitchFamily="34" charset="0"/>
              </a:rPr>
              <a:t>Rumunija - 82 gyv./km²</a:t>
            </a:r>
            <a:r>
              <a:rPr lang="cs-CZ" b="0" i="0" dirty="0">
                <a:solidFill>
                  <a:srgbClr val="202122"/>
                </a:solidFill>
                <a:effectLst/>
                <a:latin typeface="Arial" panose="020B0604020202020204" pitchFamily="34" charset="0"/>
              </a:rPr>
              <a:t> </a:t>
            </a:r>
          </a:p>
          <a:p>
            <a:pPr algn="ctr" rtl="0">
              <a:lnSpc>
                <a:spcPct val="107000"/>
              </a:lnSpc>
              <a:spcAft>
                <a:spcPts val="800"/>
              </a:spcAft>
            </a:pPr>
            <a:r>
              <a:rPr lang="cs-CZ" sz="3600" b="1" i="0" dirty="0">
                <a:solidFill>
                  <a:srgbClr val="00B0F0"/>
                </a:solidFill>
                <a:latin typeface="Calibri" panose="020F0502020204030204" pitchFamily="34" charset="0"/>
                <a:cs typeface="Times New Roman" panose="02020603050405020304" pitchFamily="18" charset="0"/>
              </a:rPr>
              <a:t>Vokietija -</a:t>
            </a:r>
            <a:r>
              <a:rPr lang="cs-CZ" sz="3600" b="1" i="0" dirty="0">
                <a:solidFill>
                  <a:srgbClr val="00B0F0"/>
                </a:solidFill>
                <a:effectLst/>
                <a:latin typeface="Arial" panose="020B0604020202020204" pitchFamily="34" charset="0"/>
              </a:rPr>
              <a:t>227 gyv./km²</a:t>
            </a:r>
            <a:endParaRPr lang="cs-CZ" sz="3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46965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5CFC11E-A1F3-4E58-8924-BAE60B8B2F27}"/>
              </a:ext>
            </a:extLst>
          </p:cNvPr>
          <p:cNvSpPr>
            <a:spLocks noGrp="1"/>
          </p:cNvSpPr>
          <p:nvPr>
            <p:ph type="sldNum" sz="quarter" idx="12"/>
          </p:nvPr>
        </p:nvSpPr>
        <p:spPr/>
        <p:txBody>
          <a:bodyPr/>
          <a:lstStyle/>
          <a:p>
            <a:pPr algn="l" rtl="0"/>
            <a:r>
              <a:rPr lang="en-US" sz="600" dirty="0">
                <a:solidFill>
                  <a:schemeClr val="accent1"/>
                </a:solidFill>
              </a:rPr>
              <a:t>https://multimedia.europarl.europa.eu/webstreaming/committee-on-agriculture-and-rural-development_20220110-1545-COMMITTEE-AGRI</a:t>
            </a:r>
            <a:fld id="{4FAB73BC-B049-4115-A692-8D63A059BFB8}" type="slidenum">
              <a:rPr lang="en-US" sz="600" smtClean="0">
                <a:solidFill>
                  <a:schemeClr val="accent1"/>
                </a:solidFill>
              </a:rPr>
              <a:pPr algn="l" rtl="0"/>
              <a:t>79</a:t>
            </a:fld>
            <a:endParaRPr lang="en-US" sz="600" dirty="0">
              <a:solidFill>
                <a:schemeClr val="accent1"/>
              </a:solidFill>
            </a:endParaRPr>
          </a:p>
        </p:txBody>
      </p:sp>
      <p:pic>
        <p:nvPicPr>
          <p:cNvPr id="4" name="Obrázek 3">
            <a:extLst>
              <a:ext uri="{FF2B5EF4-FFF2-40B4-BE49-F238E27FC236}">
                <a16:creationId xmlns:a16="http://schemas.microsoft.com/office/drawing/2014/main" id="{33D5B498-B2C7-4ECC-8F33-6094A5385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3961" cy="6858000"/>
          </a:xfrm>
          <a:prstGeom prst="rect">
            <a:avLst/>
          </a:prstGeom>
        </p:spPr>
      </p:pic>
      <p:sp>
        <p:nvSpPr>
          <p:cNvPr id="5" name="TextovéPole 4">
            <a:extLst>
              <a:ext uri="{FF2B5EF4-FFF2-40B4-BE49-F238E27FC236}">
                <a16:creationId xmlns:a16="http://schemas.microsoft.com/office/drawing/2014/main" id="{A0470D2E-E0E7-4444-A865-02953388D457}"/>
              </a:ext>
            </a:extLst>
          </p:cNvPr>
          <p:cNvSpPr txBox="1"/>
          <p:nvPr/>
        </p:nvSpPr>
        <p:spPr>
          <a:xfrm>
            <a:off x="7248128" y="404664"/>
            <a:ext cx="4608512" cy="5416868"/>
          </a:xfrm>
          <a:prstGeom prst="rect">
            <a:avLst/>
          </a:prstGeom>
          <a:noFill/>
        </p:spPr>
        <p:txBody>
          <a:bodyPr wrap="square" rtlCol="0">
            <a:spAutoFit/>
          </a:bodyPr>
          <a:lstStyle/>
          <a:p>
            <a:pPr algn="l" rtl="0"/>
            <a:r>
              <a:rPr lang="cs-CZ" dirty="0"/>
              <a:t>2022 metų sausio 10 dieną Briuselyje posėdžiavo EP Žemės ūkio ir kaimo plėtros komitetas, kuriam pirmininkavo Vokietijos parlamentaras Norbertas LINS. 9 punkte aptarta situacija su vilkais ir ganomų gyvulių apsauga.</a:t>
            </a:r>
          </a:p>
          <a:p>
            <a:pPr algn="l" rtl="0"/>
            <a:endParaRPr lang="cs-CZ" dirty="0"/>
          </a:p>
          <a:p>
            <a:pPr algn="l" rtl="0"/>
            <a:r>
              <a:rPr lang="cs-CZ" sz="2000" b="1" dirty="0">
                <a:solidFill>
                  <a:srgbClr val="FF0000"/>
                </a:solidFill>
              </a:rPr>
              <a:t>Siūloma peržiūrėti 1992 m. Buveinių direktyvą dėl skirtingo statuso, palyginti su priėmimo laiku. Tai daugiausia susiję su vilkais. Bus siūlomos teritorijos be vilkų, mažinti jų apsaugą ir supaprastinti leidimus šaudyti.</a:t>
            </a:r>
          </a:p>
          <a:p>
            <a:pPr algn="l" rtl="0"/>
            <a:endParaRPr lang="cs-CZ" sz="2000" dirty="0"/>
          </a:p>
          <a:p>
            <a:pPr algn="l" rtl="0"/>
            <a:r>
              <a:rPr lang="cs-CZ" sz="2000" b="1" dirty="0">
                <a:solidFill>
                  <a:srgbClr val="00B050"/>
                </a:solidFill>
              </a:rPr>
              <a:t>– Vilkai nebėra nykstanti rūšis, priešingai – jie kelia grėsmę kitiems gyvūnams.</a:t>
            </a:r>
          </a:p>
          <a:p>
            <a:pPr algn="l" rtl="0"/>
            <a:endParaRPr lang="cs-CZ" dirty="0"/>
          </a:p>
          <a:p>
            <a:pPr algn="l" rtl="0"/>
            <a:r>
              <a:rPr lang="cs-CZ" sz="2000" b="1" dirty="0">
                <a:solidFill>
                  <a:srgbClr val="FF0000"/>
                </a:solidFill>
              </a:rPr>
              <a:t>– Gamtosaugininkai su vilkų problemomis elgiasi taip, lyg jie gyventų kitoje planetoje.</a:t>
            </a:r>
          </a:p>
        </p:txBody>
      </p:sp>
    </p:spTree>
    <p:extLst>
      <p:ext uri="{BB962C8B-B14F-4D97-AF65-F5344CB8AC3E}">
        <p14:creationId xmlns:p14="http://schemas.microsoft.com/office/powerpoint/2010/main" val="72345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C02A014-7717-4FAE-BFF5-78B5E63017D4}"/>
              </a:ext>
            </a:extLst>
          </p:cNvPr>
          <p:cNvSpPr>
            <a:spLocks noGrp="1"/>
          </p:cNvSpPr>
          <p:nvPr>
            <p:ph type="sldNum" sz="quarter" idx="12"/>
          </p:nvPr>
        </p:nvSpPr>
        <p:spPr/>
        <p:txBody>
          <a:bodyPr/>
          <a:lstStyle/>
          <a:p>
            <a:fld id="{4FAB73BC-B049-4115-A692-8D63A059BFB8}" type="slidenum">
              <a:rPr lang="en-US" smtClean="0"/>
              <a:pPr algn="l" rtl="0"/>
              <a:t>8</a:t>
            </a:fld>
            <a:endParaRPr lang="en-US" dirty="0"/>
          </a:p>
        </p:txBody>
      </p:sp>
      <p:pic>
        <p:nvPicPr>
          <p:cNvPr id="4" name="Obrázek 3">
            <a:extLst>
              <a:ext uri="{FF2B5EF4-FFF2-40B4-BE49-F238E27FC236}">
                <a16:creationId xmlns:a16="http://schemas.microsoft.com/office/drawing/2014/main" id="{097ED3DF-ACC6-4603-8939-A50C23805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612417"/>
            <a:ext cx="7362676" cy="6048514"/>
          </a:xfrm>
          <a:prstGeom prst="rect">
            <a:avLst/>
          </a:prstGeom>
        </p:spPr>
      </p:pic>
      <p:sp>
        <p:nvSpPr>
          <p:cNvPr id="5" name="TextovéPole 4">
            <a:extLst>
              <a:ext uri="{FF2B5EF4-FFF2-40B4-BE49-F238E27FC236}">
                <a16:creationId xmlns:a16="http://schemas.microsoft.com/office/drawing/2014/main" id="{6EEC1BC7-A7BC-4C75-A827-CD548914A0F8}"/>
              </a:ext>
            </a:extLst>
          </p:cNvPr>
          <p:cNvSpPr txBox="1"/>
          <p:nvPr/>
        </p:nvSpPr>
        <p:spPr>
          <a:xfrm>
            <a:off x="8256240" y="908720"/>
            <a:ext cx="3600400" cy="3385542"/>
          </a:xfrm>
          <a:prstGeom prst="rect">
            <a:avLst/>
          </a:prstGeom>
          <a:noFill/>
        </p:spPr>
        <p:txBody>
          <a:bodyPr wrap="square" rtlCol="0">
            <a:spAutoFit/>
          </a:bodyPr>
          <a:lstStyle/>
          <a:p>
            <a:pPr algn="ctr" rtl="0"/>
            <a:r>
              <a:rPr lang="cs-CZ" sz="4400" dirty="0"/>
              <a:t>OWAD</a:t>
            </a:r>
            <a:r>
              <a:rPr lang="cs-CZ" dirty="0"/>
              <a:t> </a:t>
            </a:r>
          </a:p>
          <a:p>
            <a:pPr algn="ctr" rtl="0"/>
            <a:r>
              <a:rPr lang="cs-CZ" b="1" i="0" dirty="0">
                <a:solidFill>
                  <a:srgbClr val="212529"/>
                </a:solidFill>
                <a:effectLst/>
                <a:latin typeface="etelka_textregular"/>
              </a:rPr>
              <a:t>Projekto pavadinimas:</a:t>
            </a:r>
          </a:p>
          <a:p>
            <a:pPr algn="l" rtl="0"/>
            <a:endParaRPr lang="cs-CZ" sz="2400" b="1" i="0" dirty="0">
              <a:solidFill>
                <a:srgbClr val="FF0000"/>
              </a:solidFill>
              <a:effectLst/>
              <a:latin typeface="etelka_textregular"/>
            </a:endParaRPr>
          </a:p>
          <a:p>
            <a:pPr algn="ctr" rtl="0"/>
            <a:r>
              <a:rPr lang="cs-CZ" sz="2400" b="1" i="0" dirty="0">
                <a:solidFill>
                  <a:srgbClr val="FF0000"/>
                </a:solidFill>
                <a:effectLst/>
                <a:latin typeface="etelka_textregular"/>
              </a:rPr>
              <a:t>Objektyvus vilko priėmimas žmogaus pakeistame tarpvalstybiniame kraštovaizdyje</a:t>
            </a:r>
          </a:p>
          <a:p>
            <a:pPr algn="l" rtl="0"/>
            <a:endParaRPr lang="cs-CZ" sz="2400" b="1" dirty="0">
              <a:solidFill>
                <a:srgbClr val="FF0000"/>
              </a:solidFill>
              <a:latin typeface="etelka_textregular"/>
            </a:endParaRPr>
          </a:p>
          <a:p>
            <a:pPr algn="ctr" rtl="0"/>
            <a:r>
              <a:rPr lang="cs-CZ" sz="3200" b="1" dirty="0">
                <a:solidFill>
                  <a:srgbClr val="FF0000"/>
                </a:solidFill>
              </a:rPr>
              <a:t>22 milijonai kronų</a:t>
            </a:r>
          </a:p>
        </p:txBody>
      </p:sp>
      <p:sp>
        <p:nvSpPr>
          <p:cNvPr id="6" name="TextovéPole 5">
            <a:extLst>
              <a:ext uri="{FF2B5EF4-FFF2-40B4-BE49-F238E27FC236}">
                <a16:creationId xmlns:a16="http://schemas.microsoft.com/office/drawing/2014/main" id="{620A3DD9-8475-4B56-A950-11C693E3F7C8}"/>
              </a:ext>
            </a:extLst>
          </p:cNvPr>
          <p:cNvSpPr txBox="1"/>
          <p:nvPr/>
        </p:nvSpPr>
        <p:spPr>
          <a:xfrm>
            <a:off x="8256240" y="4765572"/>
            <a:ext cx="3528392" cy="1323439"/>
          </a:xfrm>
          <a:prstGeom prst="rect">
            <a:avLst/>
          </a:prstGeom>
          <a:noFill/>
        </p:spPr>
        <p:txBody>
          <a:bodyPr wrap="square" rtlCol="0">
            <a:spAutoFit/>
          </a:bodyPr>
          <a:lstStyle/>
          <a:p>
            <a:pPr algn="ctr" rtl="0"/>
            <a:r>
              <a:rPr lang="cs-CZ"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APSAUGA ŠV</a:t>
            </a:r>
            <a:r>
              <a:rPr lang="cs-CZ"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SKELBIMAS NEGALIMA</a:t>
            </a:r>
            <a:endParaRPr lang="cs-CZ" sz="4000" dirty="0"/>
          </a:p>
        </p:txBody>
      </p:sp>
      <p:sp>
        <p:nvSpPr>
          <p:cNvPr id="3" name="TextovéPole 2">
            <a:extLst>
              <a:ext uri="{FF2B5EF4-FFF2-40B4-BE49-F238E27FC236}">
                <a16:creationId xmlns:a16="http://schemas.microsoft.com/office/drawing/2014/main" id="{3A6803DF-7431-22D4-2E06-778066107A30}"/>
              </a:ext>
            </a:extLst>
          </p:cNvPr>
          <p:cNvSpPr txBox="1"/>
          <p:nvPr/>
        </p:nvSpPr>
        <p:spPr>
          <a:xfrm>
            <a:off x="983432" y="164819"/>
            <a:ext cx="9793088" cy="738664"/>
          </a:xfrm>
          <a:prstGeom prst="rect">
            <a:avLst/>
          </a:prstGeom>
          <a:noFill/>
        </p:spPr>
        <p:txBody>
          <a:bodyPr wrap="square" rtlCol="0">
            <a:spAutoFit/>
          </a:bodyPr>
          <a:lstStyle/>
          <a:p>
            <a:pPr algn="ctr" rtl="0"/>
            <a:r>
              <a:rPr lang="cs-CZ"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Mūsų vilkų gynėjai pateikia mums Saksoniją kaip sambūvio su vilkais pavyzdį.</a:t>
            </a:r>
          </a:p>
          <a:p>
            <a:pPr algn="l" rtl="0"/>
            <a:endParaRPr lang="cs-CZ" dirty="0"/>
          </a:p>
        </p:txBody>
      </p:sp>
    </p:spTree>
    <p:extLst>
      <p:ext uri="{BB962C8B-B14F-4D97-AF65-F5344CB8AC3E}">
        <p14:creationId xmlns:p14="http://schemas.microsoft.com/office/powerpoint/2010/main" val="4274843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59A0028-A5A8-A14B-25D4-D61E063497D4}"/>
              </a:ext>
            </a:extLst>
          </p:cNvPr>
          <p:cNvSpPr>
            <a:spLocks noGrp="1"/>
          </p:cNvSpPr>
          <p:nvPr>
            <p:ph type="sldNum" sz="quarter" idx="12"/>
          </p:nvPr>
        </p:nvSpPr>
        <p:spPr/>
        <p:txBody>
          <a:bodyPr/>
          <a:lstStyle/>
          <a:p>
            <a:pPr algn="l" rtl="0"/>
            <a:fld id="{4FAB73BC-B049-4115-A692-8D63A059BFB8}" type="slidenum">
              <a:rPr lang="en-US" smtClean="0"/>
              <a:pPr algn="l" rtl="0"/>
              <a:t>80</a:t>
            </a:fld>
            <a:endParaRPr lang="en-US" dirty="0"/>
          </a:p>
        </p:txBody>
      </p:sp>
      <p:pic>
        <p:nvPicPr>
          <p:cNvPr id="4" name="Obrázek 3">
            <a:extLst>
              <a:ext uri="{FF2B5EF4-FFF2-40B4-BE49-F238E27FC236}">
                <a16:creationId xmlns:a16="http://schemas.microsoft.com/office/drawing/2014/main" id="{898846FF-4C98-58DE-DBD1-C60C00B0C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88640"/>
            <a:ext cx="5600963" cy="3526532"/>
          </a:xfrm>
          <a:prstGeom prst="rect">
            <a:avLst/>
          </a:prstGeom>
        </p:spPr>
      </p:pic>
      <p:pic>
        <p:nvPicPr>
          <p:cNvPr id="8" name="Obrázek 7">
            <a:extLst>
              <a:ext uri="{FF2B5EF4-FFF2-40B4-BE49-F238E27FC236}">
                <a16:creationId xmlns:a16="http://schemas.microsoft.com/office/drawing/2014/main" id="{01B54445-93DF-5797-D0A8-B02378FF7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89" y="4520888"/>
            <a:ext cx="944876" cy="924335"/>
          </a:xfrm>
          <a:prstGeom prst="rect">
            <a:avLst/>
          </a:prstGeom>
        </p:spPr>
      </p:pic>
      <p:sp>
        <p:nvSpPr>
          <p:cNvPr id="9" name="TextovéPole 8">
            <a:extLst>
              <a:ext uri="{FF2B5EF4-FFF2-40B4-BE49-F238E27FC236}">
                <a16:creationId xmlns:a16="http://schemas.microsoft.com/office/drawing/2014/main" id="{2AAD6643-F227-F03B-CBAD-541E24F36CAA}"/>
              </a:ext>
            </a:extLst>
          </p:cNvPr>
          <p:cNvSpPr txBox="1"/>
          <p:nvPr/>
        </p:nvSpPr>
        <p:spPr>
          <a:xfrm>
            <a:off x="191344" y="3892034"/>
            <a:ext cx="11665296" cy="2646878"/>
          </a:xfrm>
          <a:prstGeom prst="rect">
            <a:avLst/>
          </a:prstGeom>
          <a:noFill/>
        </p:spPr>
        <p:txBody>
          <a:bodyPr wrap="square" rtlCol="0">
            <a:spAutoFit/>
          </a:bodyPr>
          <a:lstStyle/>
          <a:p>
            <a:pPr algn="ctr" rtl="0"/>
            <a:r>
              <a:rPr lang="cs-CZ" sz="3200" b="1" i="0" dirty="0">
                <a:solidFill>
                  <a:srgbClr val="485D22"/>
                </a:solidFill>
                <a:effectLst/>
                <a:latin typeface="Ubuntu" panose="020B0504030602030204" pitchFamily="34" charset="0"/>
              </a:rPr>
              <a:t>2022-ųjų rugsėjį vilkas nužudė Ursulos fon der arklį</a:t>
            </a:r>
            <a:r>
              <a:rPr lang="cs-CZ" sz="3200" b="1" i="0" dirty="0" err="1">
                <a:solidFill>
                  <a:srgbClr val="485D22"/>
                </a:solidFill>
                <a:effectLst/>
                <a:latin typeface="Ubuntu" panose="020B0504030602030204" pitchFamily="34" charset="0"/>
              </a:rPr>
              <a:t>Lejenai</a:t>
            </a:r>
            <a:r>
              <a:rPr lang="cs-CZ" sz="3200" b="1" i="0" dirty="0">
                <a:solidFill>
                  <a:srgbClr val="485D22"/>
                </a:solidFill>
                <a:effectLst/>
                <a:latin typeface="Ubuntu" panose="020B0504030602030204" pitchFamily="34" charset="0"/>
              </a:rPr>
              <a:t>.</a:t>
            </a:r>
          </a:p>
          <a:p>
            <a:pPr algn="ctr" rtl="0"/>
            <a:endParaRPr lang="cs-CZ" b="1" i="0" dirty="0">
              <a:solidFill>
                <a:srgbClr val="485D22"/>
              </a:solidFill>
              <a:effectLst/>
              <a:latin typeface="Ubuntu" panose="020B0504030602030204" pitchFamily="34" charset="0"/>
            </a:endParaRPr>
          </a:p>
          <a:p>
            <a:pPr algn="ctr" rtl="0"/>
            <a:r>
              <a:rPr lang="cs-CZ" b="1" i="0" dirty="0">
                <a:solidFill>
                  <a:srgbClr val="485D22"/>
                </a:solidFill>
                <a:effectLst/>
                <a:latin typeface="Ubuntu" panose="020B0504030602030204" pitchFamily="34" charset="0"/>
              </a:rPr>
              <a:t>„Visą šeimą ši žinia siaubingai nuliūdino“, – sako atstovė spaudai Ursula von der</a:t>
            </a:r>
            <a:r>
              <a:rPr lang="cs-CZ" b="1" i="0" dirty="0" err="1">
                <a:solidFill>
                  <a:srgbClr val="485D22"/>
                </a:solidFill>
                <a:effectLst/>
                <a:latin typeface="Ubuntu" panose="020B0504030602030204" pitchFamily="34" charset="0"/>
              </a:rPr>
              <a:t>Lejenai</a:t>
            </a:r>
            <a:r>
              <a:rPr lang="cs-CZ" b="1" i="0" dirty="0">
                <a:solidFill>
                  <a:srgbClr val="485D22"/>
                </a:solidFill>
                <a:effectLst/>
                <a:latin typeface="Ubuntu" panose="020B0504030602030204" pitchFamily="34" charset="0"/>
              </a:rPr>
              <a:t>.</a:t>
            </a:r>
          </a:p>
          <a:p>
            <a:pPr algn="ctr" rtl="0"/>
            <a:endParaRPr lang="cs-CZ" b="1" i="0" dirty="0">
              <a:solidFill>
                <a:srgbClr val="FF0000"/>
              </a:solidFill>
              <a:effectLst/>
              <a:latin typeface="Ubuntu" panose="020B0504030602030204" pitchFamily="34" charset="0"/>
            </a:endParaRPr>
          </a:p>
          <a:p>
            <a:pPr algn="ctr" rtl="0"/>
            <a:r>
              <a:rPr lang="cs-CZ" b="1" i="0" dirty="0">
                <a:solidFill>
                  <a:srgbClr val="FF0000"/>
                </a:solidFill>
                <a:effectLst/>
                <a:latin typeface="Ubuntu" panose="020B0504030602030204" pitchFamily="34" charset="0"/>
              </a:rPr>
              <a:t>Europos Komisijos pirmininkas nori „perkainoti“ vilkų apsaugos statusą.</a:t>
            </a:r>
          </a:p>
          <a:p>
            <a:pPr algn="ctr" rtl="0"/>
            <a:r>
              <a:rPr lang="cs-CZ" b="1" i="0" dirty="0">
                <a:solidFill>
                  <a:srgbClr val="555555"/>
                </a:solidFill>
                <a:effectLst/>
                <a:latin typeface="Ubuntu" panose="020B0504030602030204" pitchFamily="34" charset="0"/>
              </a:rPr>
              <a:t>„Kita vertus, turi būti pusiausvyra tarp susidomėjimo vilkų apsauga ir biologine įvairove bei žemės ūkiu.</a:t>
            </a:r>
          </a:p>
          <a:p>
            <a:pPr algn="ctr" rtl="0"/>
            <a:r>
              <a:rPr lang="cs-CZ" b="1" i="0" dirty="0">
                <a:solidFill>
                  <a:srgbClr val="555555"/>
                </a:solidFill>
                <a:effectLst/>
                <a:latin typeface="Ubuntu" panose="020B0504030602030204" pitchFamily="34" charset="0"/>
              </a:rPr>
              <a:t>„Komisija nebetrukdys valstybių narių prašymams sunaikinti vilkus.</a:t>
            </a:r>
            <a:endParaRPr lang="cs-CZ" b="1" i="0" dirty="0">
              <a:solidFill>
                <a:srgbClr val="485D22"/>
              </a:solidFill>
              <a:effectLst/>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4"/>
              </a:rPr>
              <a:t>https://www.natuerlich-jagd.de/news/umdenken-der-eu-kommission-bei-wolfsentnahmen-schwedisches-wolfsmanagement-beispielhaft/</a:t>
            </a:r>
            <a:endParaRPr lang="cs-CZ" sz="800" dirty="0"/>
          </a:p>
        </p:txBody>
      </p:sp>
      <p:pic>
        <p:nvPicPr>
          <p:cNvPr id="11" name="Obrázek 10">
            <a:extLst>
              <a:ext uri="{FF2B5EF4-FFF2-40B4-BE49-F238E27FC236}">
                <a16:creationId xmlns:a16="http://schemas.microsoft.com/office/drawing/2014/main" id="{E851AE71-76B2-E2A1-C474-CA691FF39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056" y="-173109"/>
            <a:ext cx="4576994" cy="4065143"/>
          </a:xfrm>
          <a:prstGeom prst="rect">
            <a:avLst/>
          </a:prstGeom>
        </p:spPr>
      </p:pic>
    </p:spTree>
    <p:extLst>
      <p:ext uri="{BB962C8B-B14F-4D97-AF65-F5344CB8AC3E}">
        <p14:creationId xmlns:p14="http://schemas.microsoft.com/office/powerpoint/2010/main" val="2141903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A5BA7A1-A4CA-74B5-DB5C-E386778159C0}"/>
              </a:ext>
            </a:extLst>
          </p:cNvPr>
          <p:cNvSpPr>
            <a:spLocks noGrp="1"/>
          </p:cNvSpPr>
          <p:nvPr>
            <p:ph type="sldNum" sz="quarter" idx="12"/>
          </p:nvPr>
        </p:nvSpPr>
        <p:spPr/>
        <p:txBody>
          <a:bodyPr/>
          <a:lstStyle/>
          <a:p>
            <a:pPr algn="l" rtl="0"/>
            <a:fld id="{4FAB73BC-B049-4115-A692-8D63A059BFB8}" type="slidenum">
              <a:rPr lang="en-US" smtClean="0"/>
              <a:pPr algn="l" rtl="0"/>
              <a:t>81</a:t>
            </a:fld>
            <a:endParaRPr lang="en-US" dirty="0"/>
          </a:p>
        </p:txBody>
      </p:sp>
      <p:pic>
        <p:nvPicPr>
          <p:cNvPr id="4" name="Obrázek 3">
            <a:extLst>
              <a:ext uri="{FF2B5EF4-FFF2-40B4-BE49-F238E27FC236}">
                <a16:creationId xmlns:a16="http://schemas.microsoft.com/office/drawing/2014/main" id="{91450761-7148-ECF1-D0B3-19737B88B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116632"/>
            <a:ext cx="3960440" cy="3365348"/>
          </a:xfrm>
          <a:prstGeom prst="rect">
            <a:avLst/>
          </a:prstGeom>
        </p:spPr>
      </p:pic>
      <p:pic>
        <p:nvPicPr>
          <p:cNvPr id="6" name="Obrázek 5">
            <a:extLst>
              <a:ext uri="{FF2B5EF4-FFF2-40B4-BE49-F238E27FC236}">
                <a16:creationId xmlns:a16="http://schemas.microsoft.com/office/drawing/2014/main" id="{17A1FE09-D5EE-1F2D-DDA6-82E7FC689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398" y="3312368"/>
            <a:ext cx="3914348" cy="3429000"/>
          </a:xfrm>
          <a:prstGeom prst="rect">
            <a:avLst/>
          </a:prstGeom>
        </p:spPr>
      </p:pic>
      <p:sp>
        <p:nvSpPr>
          <p:cNvPr id="12" name="TextovéPole 11">
            <a:extLst>
              <a:ext uri="{FF2B5EF4-FFF2-40B4-BE49-F238E27FC236}">
                <a16:creationId xmlns:a16="http://schemas.microsoft.com/office/drawing/2014/main" id="{399DB401-713E-A478-9889-0E9E70E95CA5}"/>
              </a:ext>
            </a:extLst>
          </p:cNvPr>
          <p:cNvSpPr txBox="1"/>
          <p:nvPr/>
        </p:nvSpPr>
        <p:spPr>
          <a:xfrm>
            <a:off x="5375920" y="1628800"/>
            <a:ext cx="6408712" cy="4339650"/>
          </a:xfrm>
          <a:prstGeom prst="rect">
            <a:avLst/>
          </a:prstGeom>
          <a:noFill/>
        </p:spPr>
        <p:txBody>
          <a:bodyPr wrap="square" rtlCol="0">
            <a:spAutoFit/>
          </a:bodyPr>
          <a:lstStyle/>
          <a:p>
            <a:pPr algn="l" rtl="0"/>
            <a:r>
              <a:rPr lang="cs-CZ" dirty="0"/>
              <a:t>Atsigavus stambiųjų mėsėdžių populiacijai kilo labai rimtų problemų žemės ūkyje ir miškininkystėje, kurios kai kuriais atvejais baigdavosi žmonių sužalojimu ar net mirtimi.</a:t>
            </a:r>
          </a:p>
          <a:p>
            <a:pPr algn="l" rtl="0"/>
            <a:endParaRPr lang="cs-CZ" dirty="0"/>
          </a:p>
          <a:p>
            <a:pPr algn="l" rtl="0"/>
            <a:r>
              <a:rPr lang="cs-CZ" dirty="0"/>
              <a:t>Vilkų ir lokių daroma žala kasmet didėja, todėl nutrūksta žemės ūkio veikla, prisidedanti prie biologinės įvairovės išsaugojimo, ūkininkavimo kaime ir populiacijų išlaikymo kaimo vietovėse.</a:t>
            </a:r>
          </a:p>
          <a:p>
            <a:pPr algn="l" rtl="0"/>
            <a:endParaRPr lang="cs-CZ" dirty="0"/>
          </a:p>
          <a:p>
            <a:pPr algn="l" rtl="0"/>
            <a:r>
              <a:rPr lang="cs-CZ" dirty="0"/>
              <a:t>Tai prieštarauja ES teisės aktams, įpareigojantiems valstybes nares išlaikyti geros būklės daugiametes ganyklas.</a:t>
            </a:r>
          </a:p>
          <a:p>
            <a:pPr algn="l" rtl="0"/>
            <a:endParaRPr lang="cs-CZ" dirty="0"/>
          </a:p>
          <a:p>
            <a:pPr algn="ctr" rtl="0"/>
            <a:r>
              <a:rPr lang="cs-CZ" sz="2000" b="1" dirty="0">
                <a:solidFill>
                  <a:srgbClr val="FF0000"/>
                </a:solidFill>
              </a:rPr>
              <a:t>Jame siūloma perkelti vilkus ir lokius iš Buveinių direktyvos 92/43 IV priedo į V priedą, nes tai padės pasiekti tvarų šių probleminių gyvūnų skaičių.</a:t>
            </a:r>
          </a:p>
        </p:txBody>
      </p:sp>
      <p:sp>
        <p:nvSpPr>
          <p:cNvPr id="13" name="TextovéPole 12">
            <a:extLst>
              <a:ext uri="{FF2B5EF4-FFF2-40B4-BE49-F238E27FC236}">
                <a16:creationId xmlns:a16="http://schemas.microsoft.com/office/drawing/2014/main" id="{CCF325A3-6C5B-A570-A5F9-FBC713763B34}"/>
              </a:ext>
            </a:extLst>
          </p:cNvPr>
          <p:cNvSpPr txBox="1"/>
          <p:nvPr/>
        </p:nvSpPr>
        <p:spPr>
          <a:xfrm>
            <a:off x="5663952" y="332656"/>
            <a:ext cx="5616624" cy="830997"/>
          </a:xfrm>
          <a:prstGeom prst="rect">
            <a:avLst/>
          </a:prstGeom>
          <a:noFill/>
        </p:spPr>
        <p:txBody>
          <a:bodyPr wrap="square" rtlCol="0">
            <a:spAutoFit/>
          </a:bodyPr>
          <a:lstStyle/>
          <a:p>
            <a:pPr algn="ctr" rtl="0"/>
            <a:r>
              <a:rPr lang="cs-CZ" sz="2400" b="1" dirty="0">
                <a:solidFill>
                  <a:srgbClr val="FF0000"/>
                </a:solidFill>
              </a:rPr>
              <a:t>2023 m. birželio 26 ir 27 d. Žemės ūkio ir žuvininkystės tarybos posėdis</a:t>
            </a:r>
          </a:p>
        </p:txBody>
      </p:sp>
    </p:spTree>
    <p:extLst>
      <p:ext uri="{BB962C8B-B14F-4D97-AF65-F5344CB8AC3E}">
        <p14:creationId xmlns:p14="http://schemas.microsoft.com/office/powerpoint/2010/main" val="9597727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4D8FFF5-3F1E-4756-3FA7-41242B7666E0}"/>
              </a:ext>
            </a:extLst>
          </p:cNvPr>
          <p:cNvSpPr>
            <a:spLocks noGrp="1"/>
          </p:cNvSpPr>
          <p:nvPr>
            <p:ph type="sldNum" sz="quarter" idx="12"/>
          </p:nvPr>
        </p:nvSpPr>
        <p:spPr/>
        <p:txBody>
          <a:bodyPr/>
          <a:lstStyle/>
          <a:p>
            <a:pPr algn="l" rtl="0"/>
            <a:fld id="{4FAB73BC-B049-4115-A692-8D63A059BFB8}" type="slidenum">
              <a:rPr lang="en-US" smtClean="0"/>
              <a:pPr algn="l" rtl="0"/>
              <a:t>82</a:t>
            </a:fld>
            <a:endParaRPr lang="en-US" dirty="0"/>
          </a:p>
        </p:txBody>
      </p:sp>
      <p:pic>
        <p:nvPicPr>
          <p:cNvPr id="4" name="Obrázek 3">
            <a:extLst>
              <a:ext uri="{FF2B5EF4-FFF2-40B4-BE49-F238E27FC236}">
                <a16:creationId xmlns:a16="http://schemas.microsoft.com/office/drawing/2014/main" id="{D972CA97-DE37-4ADD-6CB7-3856F2593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371" y="476672"/>
            <a:ext cx="2162175" cy="2114550"/>
          </a:xfrm>
          <a:prstGeom prst="rect">
            <a:avLst/>
          </a:prstGeom>
        </p:spPr>
      </p:pic>
      <p:pic>
        <p:nvPicPr>
          <p:cNvPr id="6" name="Obrázek 5">
            <a:extLst>
              <a:ext uri="{FF2B5EF4-FFF2-40B4-BE49-F238E27FC236}">
                <a16:creationId xmlns:a16="http://schemas.microsoft.com/office/drawing/2014/main" id="{D4F76F7F-3690-AB73-7F63-6D1E1B14E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213" y="476672"/>
            <a:ext cx="2143125" cy="2143125"/>
          </a:xfrm>
          <a:prstGeom prst="rect">
            <a:avLst/>
          </a:prstGeom>
        </p:spPr>
      </p:pic>
      <p:pic>
        <p:nvPicPr>
          <p:cNvPr id="8" name="Obrázek 7">
            <a:extLst>
              <a:ext uri="{FF2B5EF4-FFF2-40B4-BE49-F238E27FC236}">
                <a16:creationId xmlns:a16="http://schemas.microsoft.com/office/drawing/2014/main" id="{B206D08A-A583-03AE-2197-5521F1446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20" y="4293096"/>
            <a:ext cx="2581275" cy="1771650"/>
          </a:xfrm>
          <a:prstGeom prst="rect">
            <a:avLst/>
          </a:prstGeom>
        </p:spPr>
      </p:pic>
      <p:pic>
        <p:nvPicPr>
          <p:cNvPr id="10" name="Obrázek 9">
            <a:extLst>
              <a:ext uri="{FF2B5EF4-FFF2-40B4-BE49-F238E27FC236}">
                <a16:creationId xmlns:a16="http://schemas.microsoft.com/office/drawing/2014/main" id="{B965DAB5-B5E1-B97B-F6EF-A8C2099E5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213" y="4293096"/>
            <a:ext cx="2619375" cy="1743075"/>
          </a:xfrm>
          <a:prstGeom prst="rect">
            <a:avLst/>
          </a:prstGeom>
        </p:spPr>
      </p:pic>
      <p:pic>
        <p:nvPicPr>
          <p:cNvPr id="12" name="Obrázek 11">
            <a:extLst>
              <a:ext uri="{FF2B5EF4-FFF2-40B4-BE49-F238E27FC236}">
                <a16:creationId xmlns:a16="http://schemas.microsoft.com/office/drawing/2014/main" id="{107E421F-0C28-0533-6C0F-FA5EDDAAE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875" y="705272"/>
            <a:ext cx="2762250" cy="1657350"/>
          </a:xfrm>
          <a:prstGeom prst="rect">
            <a:avLst/>
          </a:prstGeom>
        </p:spPr>
      </p:pic>
      <p:sp>
        <p:nvSpPr>
          <p:cNvPr id="13" name="TextovéPole 12">
            <a:extLst>
              <a:ext uri="{FF2B5EF4-FFF2-40B4-BE49-F238E27FC236}">
                <a16:creationId xmlns:a16="http://schemas.microsoft.com/office/drawing/2014/main" id="{7339C620-13AE-0216-6365-AB6C4C05CE0B}"/>
              </a:ext>
            </a:extLst>
          </p:cNvPr>
          <p:cNvSpPr txBox="1"/>
          <p:nvPr/>
        </p:nvSpPr>
        <p:spPr>
          <a:xfrm>
            <a:off x="705820" y="2808027"/>
            <a:ext cx="10647980" cy="1200329"/>
          </a:xfrm>
          <a:prstGeom prst="rect">
            <a:avLst/>
          </a:prstGeom>
          <a:noFill/>
        </p:spPr>
        <p:txBody>
          <a:bodyPr wrap="square" rtlCol="0">
            <a:spAutoFit/>
          </a:bodyPr>
          <a:lstStyle/>
          <a:p>
            <a:pPr algn="ctr" rtl="0"/>
            <a:r>
              <a:rPr lang="cs-CZ" sz="2400" b="1" dirty="0">
                <a:solidFill>
                  <a:srgbClr val="FF0000"/>
                </a:solidFill>
              </a:rPr>
              <a:t>Tai ne ginčas tarp kvailo ūkininko ir šviesios visuomenės.</a:t>
            </a:r>
          </a:p>
          <a:p>
            <a:pPr algn="ctr" rtl="0"/>
            <a:r>
              <a:rPr lang="cs-CZ" sz="2400" b="1" dirty="0">
                <a:solidFill>
                  <a:srgbClr val="FF0000"/>
                </a:solidFill>
              </a:rPr>
              <a:t>Pagrindinė problema yra žiniasklaidos ir politinės atstovybės požiūris, kuris kai kuriais atvejais yra veikiamas įvairių ne pelno organizacijų ir aktyvistų.</a:t>
            </a:r>
          </a:p>
        </p:txBody>
      </p:sp>
      <p:pic>
        <p:nvPicPr>
          <p:cNvPr id="16" name="Obrázek 15">
            <a:extLst>
              <a:ext uri="{FF2B5EF4-FFF2-40B4-BE49-F238E27FC236}">
                <a16:creationId xmlns:a16="http://schemas.microsoft.com/office/drawing/2014/main" id="{18938439-A842-C31E-2BA8-A7C55F071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6825" y="4225161"/>
            <a:ext cx="2038350" cy="2247900"/>
          </a:xfrm>
          <a:prstGeom prst="rect">
            <a:avLst/>
          </a:prstGeom>
        </p:spPr>
      </p:pic>
    </p:spTree>
    <p:extLst>
      <p:ext uri="{BB962C8B-B14F-4D97-AF65-F5344CB8AC3E}">
        <p14:creationId xmlns:p14="http://schemas.microsoft.com/office/powerpoint/2010/main" val="34404690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AA11E4-91BE-AF3E-5BA5-76364E1B2DCD}"/>
              </a:ext>
            </a:extLst>
          </p:cNvPr>
          <p:cNvSpPr>
            <a:spLocks noGrp="1"/>
          </p:cNvSpPr>
          <p:nvPr>
            <p:ph type="sldNum" sz="quarter" idx="12"/>
          </p:nvPr>
        </p:nvSpPr>
        <p:spPr/>
        <p:txBody>
          <a:bodyPr/>
          <a:lstStyle/>
          <a:p>
            <a:pPr algn="l" rtl="0"/>
            <a:fld id="{4FAB73BC-B049-4115-A692-8D63A059BFB8}" type="slidenum">
              <a:rPr lang="en-US" smtClean="0"/>
              <a:pPr algn="l" rtl="0"/>
              <a:t>83</a:t>
            </a:fld>
            <a:endParaRPr lang="en-US" dirty="0"/>
          </a:p>
        </p:txBody>
      </p:sp>
      <p:pic>
        <p:nvPicPr>
          <p:cNvPr id="4" name="Obrázek 3">
            <a:extLst>
              <a:ext uri="{FF2B5EF4-FFF2-40B4-BE49-F238E27FC236}">
                <a16:creationId xmlns:a16="http://schemas.microsoft.com/office/drawing/2014/main" id="{54080185-7B3B-A027-79DA-282926686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16632"/>
            <a:ext cx="4068957" cy="2653470"/>
          </a:xfrm>
          <a:prstGeom prst="rect">
            <a:avLst/>
          </a:prstGeom>
        </p:spPr>
      </p:pic>
      <p:pic>
        <p:nvPicPr>
          <p:cNvPr id="6" name="Obrázek 5">
            <a:extLst>
              <a:ext uri="{FF2B5EF4-FFF2-40B4-BE49-F238E27FC236}">
                <a16:creationId xmlns:a16="http://schemas.microsoft.com/office/drawing/2014/main" id="{0380D66B-0DAC-BEF3-BAB0-132F70B02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5189"/>
            <a:ext cx="5112568" cy="4032448"/>
          </a:xfrm>
          <a:prstGeom prst="rect">
            <a:avLst/>
          </a:prstGeom>
        </p:spPr>
      </p:pic>
      <p:pic>
        <p:nvPicPr>
          <p:cNvPr id="8" name="Obrázek 7">
            <a:extLst>
              <a:ext uri="{FF2B5EF4-FFF2-40B4-BE49-F238E27FC236}">
                <a16:creationId xmlns:a16="http://schemas.microsoft.com/office/drawing/2014/main" id="{20C437D7-4EA4-AB93-6EF0-68A217C01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76" y="3418696"/>
            <a:ext cx="4136567" cy="2808312"/>
          </a:xfrm>
          <a:prstGeom prst="rect">
            <a:avLst/>
          </a:prstGeom>
        </p:spPr>
      </p:pic>
      <p:pic>
        <p:nvPicPr>
          <p:cNvPr id="10" name="Obrázek 9">
            <a:extLst>
              <a:ext uri="{FF2B5EF4-FFF2-40B4-BE49-F238E27FC236}">
                <a16:creationId xmlns:a16="http://schemas.microsoft.com/office/drawing/2014/main" id="{50AD2796-3313-D572-E93A-3FA75184E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970" y="4061535"/>
            <a:ext cx="4353582" cy="2761897"/>
          </a:xfrm>
          <a:prstGeom prst="rect">
            <a:avLst/>
          </a:prstGeom>
        </p:spPr>
      </p:pic>
      <p:pic>
        <p:nvPicPr>
          <p:cNvPr id="12" name="Obrázek 11">
            <a:extLst>
              <a:ext uri="{FF2B5EF4-FFF2-40B4-BE49-F238E27FC236}">
                <a16:creationId xmlns:a16="http://schemas.microsoft.com/office/drawing/2014/main" id="{730F8ECD-E294-958C-BD7D-DA2D34DCD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8953" y="188640"/>
            <a:ext cx="1361306" cy="907537"/>
          </a:xfrm>
          <a:prstGeom prst="rect">
            <a:avLst/>
          </a:prstGeom>
        </p:spPr>
      </p:pic>
      <p:pic>
        <p:nvPicPr>
          <p:cNvPr id="14" name="Obrázek 13">
            <a:extLst>
              <a:ext uri="{FF2B5EF4-FFF2-40B4-BE49-F238E27FC236}">
                <a16:creationId xmlns:a16="http://schemas.microsoft.com/office/drawing/2014/main" id="{9347A89F-3026-E1CB-5156-643BC3213C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190" y="5307269"/>
            <a:ext cx="1382266" cy="919739"/>
          </a:xfrm>
          <a:prstGeom prst="rect">
            <a:avLst/>
          </a:prstGeom>
        </p:spPr>
      </p:pic>
      <p:pic>
        <p:nvPicPr>
          <p:cNvPr id="16" name="Obrázek 15">
            <a:extLst>
              <a:ext uri="{FF2B5EF4-FFF2-40B4-BE49-F238E27FC236}">
                <a16:creationId xmlns:a16="http://schemas.microsoft.com/office/drawing/2014/main" id="{2F014AC9-E2C4-6609-239A-0BD4B3501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0456" y="3173068"/>
            <a:ext cx="1285875" cy="781050"/>
          </a:xfrm>
          <a:prstGeom prst="rect">
            <a:avLst/>
          </a:prstGeom>
        </p:spPr>
      </p:pic>
    </p:spTree>
    <p:extLst>
      <p:ext uri="{BB962C8B-B14F-4D97-AF65-F5344CB8AC3E}">
        <p14:creationId xmlns:p14="http://schemas.microsoft.com/office/powerpoint/2010/main" val="25547340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0DF9E6D-0473-7642-2F14-1F9E97574DB6}"/>
              </a:ext>
            </a:extLst>
          </p:cNvPr>
          <p:cNvSpPr>
            <a:spLocks noGrp="1"/>
          </p:cNvSpPr>
          <p:nvPr>
            <p:ph type="sldNum" sz="quarter" idx="12"/>
          </p:nvPr>
        </p:nvSpPr>
        <p:spPr/>
        <p:txBody>
          <a:bodyPr/>
          <a:lstStyle/>
          <a:p>
            <a:pPr algn="l" rtl="0"/>
            <a:fld id="{4FAB73BC-B049-4115-A692-8D63A059BFB8}" type="slidenum">
              <a:rPr lang="en-US" smtClean="0"/>
              <a:pPr algn="l" rtl="0"/>
              <a:t>84</a:t>
            </a:fld>
            <a:endParaRPr lang="en-US" dirty="0"/>
          </a:p>
        </p:txBody>
      </p:sp>
      <p:pic>
        <p:nvPicPr>
          <p:cNvPr id="4" name="Obrázek 3">
            <a:extLst>
              <a:ext uri="{FF2B5EF4-FFF2-40B4-BE49-F238E27FC236}">
                <a16:creationId xmlns:a16="http://schemas.microsoft.com/office/drawing/2014/main" id="{F2CD9ADB-A403-2B57-8DDF-7A962A63B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836712"/>
            <a:ext cx="3764606" cy="4511431"/>
          </a:xfrm>
          <a:prstGeom prst="rect">
            <a:avLst/>
          </a:prstGeom>
        </p:spPr>
      </p:pic>
      <p:pic>
        <p:nvPicPr>
          <p:cNvPr id="6" name="Obrázek 5">
            <a:extLst>
              <a:ext uri="{FF2B5EF4-FFF2-40B4-BE49-F238E27FC236}">
                <a16:creationId xmlns:a16="http://schemas.microsoft.com/office/drawing/2014/main" id="{7147A4C7-0398-906C-356B-E1AD0C20A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223" y="151269"/>
            <a:ext cx="7681626" cy="5951736"/>
          </a:xfrm>
          <a:prstGeom prst="rect">
            <a:avLst/>
          </a:prstGeom>
        </p:spPr>
      </p:pic>
      <p:sp>
        <p:nvSpPr>
          <p:cNvPr id="7" name="TextovéPole 6">
            <a:extLst>
              <a:ext uri="{FF2B5EF4-FFF2-40B4-BE49-F238E27FC236}">
                <a16:creationId xmlns:a16="http://schemas.microsoft.com/office/drawing/2014/main" id="{2F1EC09A-08C7-A6E3-7AB1-17B392BEC5A0}"/>
              </a:ext>
            </a:extLst>
          </p:cNvPr>
          <p:cNvSpPr txBox="1"/>
          <p:nvPr/>
        </p:nvSpPr>
        <p:spPr>
          <a:xfrm>
            <a:off x="4251223" y="6403022"/>
            <a:ext cx="3960440" cy="338554"/>
          </a:xfrm>
          <a:prstGeom prst="rect">
            <a:avLst/>
          </a:prstGeom>
          <a:noFill/>
        </p:spPr>
        <p:txBody>
          <a:bodyPr wrap="square" rtlCol="0">
            <a:spAutoFit/>
          </a:bodyPr>
          <a:lstStyle/>
          <a:p>
            <a:pPr algn="l" rtl="0"/>
            <a:r>
              <a:rPr lang="cs-CZ" sz="800" dirty="0">
                <a:hlinkClick r:id="rId4"/>
              </a:rPr>
              <a:t>https://ec.europa.eu/commission/presscorner/detail/en/ip_23_4330</a:t>
            </a:r>
            <a:endParaRPr lang="cs-CZ" sz="800" dirty="0"/>
          </a:p>
          <a:p>
            <a:pPr algn="l" rtl="0"/>
            <a:endParaRPr lang="cs-CZ" sz="800" dirty="0"/>
          </a:p>
        </p:txBody>
      </p:sp>
    </p:spTree>
    <p:extLst>
      <p:ext uri="{BB962C8B-B14F-4D97-AF65-F5344CB8AC3E}">
        <p14:creationId xmlns:p14="http://schemas.microsoft.com/office/powerpoint/2010/main" val="35091142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A410AB5-9830-79E6-9F93-28DC57B56916}"/>
              </a:ext>
            </a:extLst>
          </p:cNvPr>
          <p:cNvSpPr>
            <a:spLocks noGrp="1"/>
          </p:cNvSpPr>
          <p:nvPr>
            <p:ph type="sldNum" sz="quarter" idx="12"/>
          </p:nvPr>
        </p:nvSpPr>
        <p:spPr/>
        <p:txBody>
          <a:bodyPr/>
          <a:lstStyle/>
          <a:p>
            <a:pPr algn="l" rtl="0"/>
            <a:fld id="{4FAB73BC-B049-4115-A692-8D63A059BFB8}" type="slidenum">
              <a:rPr lang="en-US" smtClean="0"/>
              <a:pPr algn="l" rtl="0"/>
              <a:t>85</a:t>
            </a:fld>
            <a:endParaRPr lang="en-US" dirty="0"/>
          </a:p>
        </p:txBody>
      </p:sp>
      <p:pic>
        <p:nvPicPr>
          <p:cNvPr id="4" name="Obrázek 3">
            <a:extLst>
              <a:ext uri="{FF2B5EF4-FFF2-40B4-BE49-F238E27FC236}">
                <a16:creationId xmlns:a16="http://schemas.microsoft.com/office/drawing/2014/main" id="{0E515812-68C8-043B-180B-97C691C2B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260648"/>
            <a:ext cx="6749310" cy="5472608"/>
          </a:xfrm>
          <a:prstGeom prst="rect">
            <a:avLst/>
          </a:prstGeom>
        </p:spPr>
      </p:pic>
      <p:pic>
        <p:nvPicPr>
          <p:cNvPr id="6" name="Obrázek 5">
            <a:extLst>
              <a:ext uri="{FF2B5EF4-FFF2-40B4-BE49-F238E27FC236}">
                <a16:creationId xmlns:a16="http://schemas.microsoft.com/office/drawing/2014/main" id="{7597668A-4615-E907-8A5D-8FD3FEA3D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04" y="692696"/>
            <a:ext cx="4803175" cy="2604010"/>
          </a:xfrm>
          <a:prstGeom prst="rect">
            <a:avLst/>
          </a:prstGeom>
        </p:spPr>
      </p:pic>
      <p:sp>
        <p:nvSpPr>
          <p:cNvPr id="7" name="TextovéPole 6">
            <a:extLst>
              <a:ext uri="{FF2B5EF4-FFF2-40B4-BE49-F238E27FC236}">
                <a16:creationId xmlns:a16="http://schemas.microsoft.com/office/drawing/2014/main" id="{B0BCA155-AFA9-E870-5FAB-80DD1E609D3B}"/>
              </a:ext>
            </a:extLst>
          </p:cNvPr>
          <p:cNvSpPr txBox="1"/>
          <p:nvPr/>
        </p:nvSpPr>
        <p:spPr>
          <a:xfrm>
            <a:off x="7392144" y="4149080"/>
            <a:ext cx="3961656" cy="1200329"/>
          </a:xfrm>
          <a:prstGeom prst="rect">
            <a:avLst/>
          </a:prstGeom>
          <a:noFill/>
        </p:spPr>
        <p:txBody>
          <a:bodyPr wrap="square" rtlCol="0">
            <a:spAutoFit/>
          </a:bodyPr>
          <a:lstStyle/>
          <a:p>
            <a:pPr algn="ctr" rtl="0"/>
            <a:r>
              <a:rPr lang="cs-CZ" dirty="0">
                <a:solidFill>
                  <a:srgbClr val="FF0000"/>
                </a:solidFill>
              </a:rPr>
              <a:t>Svarbu suaktyvinti visus vietos valdžios ir valstybės valdymo lygius ir paaiškinti problemos, į kurią mus įvedė siaura aplinkosaugos aktyvistų grupė, mastą.</a:t>
            </a:r>
          </a:p>
        </p:txBody>
      </p:sp>
    </p:spTree>
    <p:extLst>
      <p:ext uri="{BB962C8B-B14F-4D97-AF65-F5344CB8AC3E}">
        <p14:creationId xmlns:p14="http://schemas.microsoft.com/office/powerpoint/2010/main" val="1713947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40B70D4-826B-9CAE-D74B-33C701894596}"/>
              </a:ext>
            </a:extLst>
          </p:cNvPr>
          <p:cNvSpPr>
            <a:spLocks noGrp="1"/>
          </p:cNvSpPr>
          <p:nvPr>
            <p:ph type="sldNum" sz="quarter" idx="12"/>
          </p:nvPr>
        </p:nvSpPr>
        <p:spPr/>
        <p:txBody>
          <a:bodyPr/>
          <a:lstStyle/>
          <a:p>
            <a:pPr algn="l" rtl="0"/>
            <a:fld id="{4FAB73BC-B049-4115-A692-8D63A059BFB8}" type="slidenum">
              <a:rPr lang="en-US" smtClean="0"/>
              <a:pPr algn="l" rtl="0"/>
              <a:t>86</a:t>
            </a:fld>
            <a:endParaRPr lang="en-US" dirty="0"/>
          </a:p>
        </p:txBody>
      </p:sp>
      <p:sp>
        <p:nvSpPr>
          <p:cNvPr id="3" name="TextovéPole 2">
            <a:extLst>
              <a:ext uri="{FF2B5EF4-FFF2-40B4-BE49-F238E27FC236}">
                <a16:creationId xmlns:a16="http://schemas.microsoft.com/office/drawing/2014/main" id="{7229C7B7-EDA1-2B8A-365E-1FD67F7AC71E}"/>
              </a:ext>
            </a:extLst>
          </p:cNvPr>
          <p:cNvSpPr txBox="1"/>
          <p:nvPr/>
        </p:nvSpPr>
        <p:spPr>
          <a:xfrm>
            <a:off x="911424" y="6525344"/>
            <a:ext cx="8640960" cy="461665"/>
          </a:xfrm>
          <a:prstGeom prst="rect">
            <a:avLst/>
          </a:prstGeom>
          <a:noFill/>
        </p:spPr>
        <p:txBody>
          <a:bodyPr wrap="square" rtlCol="0">
            <a:spAutoFit/>
          </a:bodyPr>
          <a:lstStyle/>
          <a:p>
            <a:pPr algn="l" rtl="0"/>
            <a:r>
              <a:rPr lang="cs-CZ" sz="800" dirty="0">
                <a:hlinkClick r:id="rId2"/>
              </a:rPr>
              <a:t>https://clintel.org/wp-content/uploads/2023/08/WCD-version-081423.pdf</a:t>
            </a:r>
            <a:endParaRPr lang="cs-CZ" sz="800" dirty="0"/>
          </a:p>
          <a:p>
            <a:pPr algn="l" rtl="0"/>
            <a:r>
              <a:rPr lang="cs-CZ" sz="800" dirty="0">
                <a:hlinkClick r:id="rId3"/>
              </a:rPr>
              <a:t>https://nevidelnypes.lidovky.cz/klima/1600-vedcu-klimaticka-nouze-je-podvod.A231002_190658_p_klima_nef</a:t>
            </a:r>
            <a:endParaRPr lang="cs-CZ" sz="800" dirty="0"/>
          </a:p>
          <a:p>
            <a:pPr algn="l" rtl="0"/>
            <a:endParaRPr lang="cs-CZ" sz="800" dirty="0"/>
          </a:p>
        </p:txBody>
      </p:sp>
      <p:sp>
        <p:nvSpPr>
          <p:cNvPr id="4" name="TextovéPole 3">
            <a:extLst>
              <a:ext uri="{FF2B5EF4-FFF2-40B4-BE49-F238E27FC236}">
                <a16:creationId xmlns:a16="http://schemas.microsoft.com/office/drawing/2014/main" id="{B4DC864E-F46B-12DE-F50F-44702E909EC7}"/>
              </a:ext>
            </a:extLst>
          </p:cNvPr>
          <p:cNvSpPr txBox="1"/>
          <p:nvPr/>
        </p:nvSpPr>
        <p:spPr>
          <a:xfrm>
            <a:off x="1271464" y="404664"/>
            <a:ext cx="10009112" cy="584775"/>
          </a:xfrm>
          <a:prstGeom prst="rect">
            <a:avLst/>
          </a:prstGeom>
          <a:noFill/>
        </p:spPr>
        <p:txBody>
          <a:bodyPr wrap="square" rtlCol="0">
            <a:spAutoFit/>
          </a:bodyPr>
          <a:lstStyle/>
          <a:p>
            <a:pPr algn="ctr" rtl="0"/>
            <a:r>
              <a:rPr lang="cs-CZ" sz="3200" b="1" dirty="0">
                <a:solidFill>
                  <a:srgbClr val="FF0000"/>
                </a:solidFill>
              </a:rPr>
              <a:t>Ar tik tinkami mokslininkai turi teisę į viešumą?</a:t>
            </a:r>
          </a:p>
        </p:txBody>
      </p:sp>
      <p:pic>
        <p:nvPicPr>
          <p:cNvPr id="6" name="Obrázek 5">
            <a:extLst>
              <a:ext uri="{FF2B5EF4-FFF2-40B4-BE49-F238E27FC236}">
                <a16:creationId xmlns:a16="http://schemas.microsoft.com/office/drawing/2014/main" id="{5DB35480-FEEB-5A94-E119-20BA73696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08" y="1058027"/>
            <a:ext cx="3718882" cy="5349704"/>
          </a:xfrm>
          <a:prstGeom prst="rect">
            <a:avLst/>
          </a:prstGeom>
        </p:spPr>
      </p:pic>
      <p:pic>
        <p:nvPicPr>
          <p:cNvPr id="8" name="Obrázek 7">
            <a:extLst>
              <a:ext uri="{FF2B5EF4-FFF2-40B4-BE49-F238E27FC236}">
                <a16:creationId xmlns:a16="http://schemas.microsoft.com/office/drawing/2014/main" id="{6F59DF61-B4A2-3794-3DF0-CCD62A8FA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976" y="1058026"/>
            <a:ext cx="5123376" cy="5418601"/>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6"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585544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B22DBEB-50C3-4C65-BCD0-DEECF8338336}"/>
              </a:ext>
            </a:extLst>
          </p:cNvPr>
          <p:cNvSpPr>
            <a:spLocks noGrp="1"/>
          </p:cNvSpPr>
          <p:nvPr>
            <p:ph type="sldNum" sz="quarter" idx="12"/>
          </p:nvPr>
        </p:nvSpPr>
        <p:spPr/>
        <p:txBody>
          <a:bodyPr/>
          <a:lstStyle/>
          <a:p>
            <a:pPr algn="l" rtl="0"/>
            <a:fld id="{4FAB73BC-B049-4115-A692-8D63A059BFB8}" type="slidenum">
              <a:rPr lang="en-US" smtClean="0"/>
              <a:pPr algn="l" rtl="0"/>
              <a:t>87</a:t>
            </a:fld>
            <a:endParaRPr lang="en-US" dirty="0"/>
          </a:p>
        </p:txBody>
      </p:sp>
      <p:pic>
        <p:nvPicPr>
          <p:cNvPr id="8" name="Obrázek 7">
            <a:extLst>
              <a:ext uri="{FF2B5EF4-FFF2-40B4-BE49-F238E27FC236}">
                <a16:creationId xmlns:a16="http://schemas.microsoft.com/office/drawing/2014/main" id="{BE6FC919-A1DB-45B1-9E8C-923C82305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4" y="188640"/>
            <a:ext cx="6053626" cy="3861048"/>
          </a:xfrm>
          <a:prstGeom prst="rect">
            <a:avLst/>
          </a:prstGeom>
        </p:spPr>
      </p:pic>
      <p:pic>
        <p:nvPicPr>
          <p:cNvPr id="10" name="Obrázek 9">
            <a:extLst>
              <a:ext uri="{FF2B5EF4-FFF2-40B4-BE49-F238E27FC236}">
                <a16:creationId xmlns:a16="http://schemas.microsoft.com/office/drawing/2014/main" id="{6D7241B1-B9D6-4D15-B11C-E788FC99C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188640"/>
            <a:ext cx="5328592" cy="3861048"/>
          </a:xfrm>
          <a:prstGeom prst="rect">
            <a:avLst/>
          </a:prstGeom>
        </p:spPr>
      </p:pic>
      <p:sp>
        <p:nvSpPr>
          <p:cNvPr id="11" name="TextovéPole 10">
            <a:extLst>
              <a:ext uri="{FF2B5EF4-FFF2-40B4-BE49-F238E27FC236}">
                <a16:creationId xmlns:a16="http://schemas.microsoft.com/office/drawing/2014/main" id="{B5949341-C487-473B-991B-CF5CC68BEFFE}"/>
              </a:ext>
            </a:extLst>
          </p:cNvPr>
          <p:cNvSpPr txBox="1"/>
          <p:nvPr/>
        </p:nvSpPr>
        <p:spPr>
          <a:xfrm>
            <a:off x="551384" y="4581128"/>
            <a:ext cx="11089232" cy="1692771"/>
          </a:xfrm>
          <a:prstGeom prst="rect">
            <a:avLst/>
          </a:prstGeom>
          <a:noFill/>
        </p:spPr>
        <p:txBody>
          <a:bodyPr wrap="square" rtlCol="0">
            <a:spAutoFit/>
          </a:bodyPr>
          <a:lstStyle/>
          <a:p>
            <a:pPr algn="ctr" rtl="0"/>
            <a:r>
              <a:rPr lang="cs-CZ" dirty="0"/>
              <a:t>Tyrimas aiškiai parodo, kad uždraudimas pašalinti puolančius vilkus buvo klaida, dėl kurios buvo be reikalo</a:t>
            </a:r>
          </a:p>
          <a:p>
            <a:pPr algn="ctr" rtl="0"/>
            <a:r>
              <a:rPr lang="cs-CZ" dirty="0"/>
              <a:t>gyvulių nuostoliai.</a:t>
            </a:r>
            <a:r>
              <a:rPr lang="cs-CZ" sz="1800" dirty="0">
                <a:effectLst/>
                <a:latin typeface="Calibri" panose="020F0502020204030204" pitchFamily="34" charset="0"/>
                <a:ea typeface="Calibri" panose="020F0502020204030204" pitchFamily="34" charset="0"/>
                <a:cs typeface="Times New Roman" panose="02020603050405020304" pitchFamily="18" charset="0"/>
              </a:rPr>
              <a:t>Tyrimo rezultatas mums yra įspėjimas. Bandų apsauga tvoromis ir šunimis turi laikiną poveikį. Jei bandymas juos įveikti neduoda vilkams lemtingos baigties, jų efektyvumas mažėja</a:t>
            </a:r>
            <a:r>
              <a:rPr lang="cs-CZ" dirty="0"/>
              <a:t>.</a:t>
            </a:r>
          </a:p>
          <a:p>
            <a:pPr algn="ctr" rtl="0"/>
            <a:endParaRPr lang="cs-CZ" dirty="0"/>
          </a:p>
          <a:p>
            <a:pPr algn="ctr" rtl="0"/>
            <a:r>
              <a:rPr lang="cs-CZ" sz="3200" b="1" dirty="0">
                <a:solidFill>
                  <a:srgbClr val="FF0000"/>
                </a:solidFill>
              </a:rPr>
              <a:t>Daug veiksmingiau yra anksti įsikišti ir užkirsti kelią problemoms.</a:t>
            </a:r>
          </a:p>
        </p:txBody>
      </p:sp>
    </p:spTree>
    <p:extLst>
      <p:ext uri="{BB962C8B-B14F-4D97-AF65-F5344CB8AC3E}">
        <p14:creationId xmlns:p14="http://schemas.microsoft.com/office/powerpoint/2010/main" val="3842270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41F7EAF-7A68-47CF-860B-AA4D7D57DCF2}"/>
              </a:ext>
            </a:extLst>
          </p:cNvPr>
          <p:cNvSpPr>
            <a:spLocks noGrp="1"/>
          </p:cNvSpPr>
          <p:nvPr>
            <p:ph type="sldNum" sz="quarter" idx="12"/>
          </p:nvPr>
        </p:nvSpPr>
        <p:spPr/>
        <p:txBody>
          <a:bodyPr/>
          <a:lstStyle/>
          <a:p>
            <a:pPr algn="l" rtl="0"/>
            <a:fld id="{4FAB73BC-B049-4115-A692-8D63A059BFB8}" type="slidenum">
              <a:rPr lang="en-US" smtClean="0"/>
              <a:pPr algn="l" rtl="0"/>
              <a:t>88</a:t>
            </a:fld>
            <a:endParaRPr lang="en-US" dirty="0"/>
          </a:p>
        </p:txBody>
      </p:sp>
      <p:pic>
        <p:nvPicPr>
          <p:cNvPr id="6" name="Obrázek 5">
            <a:extLst>
              <a:ext uri="{FF2B5EF4-FFF2-40B4-BE49-F238E27FC236}">
                <a16:creationId xmlns:a16="http://schemas.microsoft.com/office/drawing/2014/main" id="{576247E6-6C3A-40E5-8FEB-7CEF98572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9" y="44625"/>
            <a:ext cx="5643684" cy="3024335"/>
          </a:xfrm>
          <a:prstGeom prst="rect">
            <a:avLst/>
          </a:prstGeom>
        </p:spPr>
      </p:pic>
      <p:pic>
        <p:nvPicPr>
          <p:cNvPr id="8" name="Obrázek 7">
            <a:extLst>
              <a:ext uri="{FF2B5EF4-FFF2-40B4-BE49-F238E27FC236}">
                <a16:creationId xmlns:a16="http://schemas.microsoft.com/office/drawing/2014/main" id="{E376A6E0-A4D6-465B-B6E4-50E72DFBF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4" y="44625"/>
            <a:ext cx="5737995" cy="3024335"/>
          </a:xfrm>
          <a:prstGeom prst="rect">
            <a:avLst/>
          </a:prstGeom>
        </p:spPr>
      </p:pic>
      <p:sp>
        <p:nvSpPr>
          <p:cNvPr id="9" name="TextovéPole 8">
            <a:extLst>
              <a:ext uri="{FF2B5EF4-FFF2-40B4-BE49-F238E27FC236}">
                <a16:creationId xmlns:a16="http://schemas.microsoft.com/office/drawing/2014/main" id="{52878A69-D979-48BD-95D2-55595878A0E5}"/>
              </a:ext>
            </a:extLst>
          </p:cNvPr>
          <p:cNvSpPr txBox="1"/>
          <p:nvPr/>
        </p:nvSpPr>
        <p:spPr>
          <a:xfrm>
            <a:off x="191344" y="3789040"/>
            <a:ext cx="11858675" cy="2769989"/>
          </a:xfrm>
          <a:prstGeom prst="rect">
            <a:avLst/>
          </a:prstGeom>
          <a:noFill/>
        </p:spPr>
        <p:txBody>
          <a:bodyPr wrap="square" rtlCol="0">
            <a:spAutoFit/>
          </a:bodyPr>
          <a:lstStyle/>
          <a:p>
            <a:pPr algn="l" rtl="0"/>
            <a:r>
              <a:rPr lang="cs-CZ" b="0" i="0" dirty="0">
                <a:solidFill>
                  <a:srgbClr val="000000"/>
                </a:solidFill>
                <a:effectLst/>
                <a:latin typeface="utopia-std"/>
              </a:rPr>
              <a:t>56 publikacijų, kuriose pranešama, kaip ganomi šunys (LGD) veikia laukinę gamtą, analizė. Tai laukinių gyvūnų persekiojimas ir žudymas ganyklose. Vien per šį palyginimą buvo paveikta 80 rūšių, iš kurių 11 yra įtrauktos į IUCN Raudonąjį sąrašą kaip nykstančios arba nykstančios.</a:t>
            </a:r>
          </a:p>
          <a:p>
            <a:pPr algn="ctr" rtl="0"/>
            <a:r>
              <a:rPr lang="cs-CZ" sz="4000" b="1" i="0" dirty="0">
                <a:solidFill>
                  <a:srgbClr val="FF0000"/>
                </a:solidFill>
                <a:effectLst/>
                <a:latin typeface="utopia-std"/>
              </a:rPr>
              <a:t>Ganymo šunų naudojimo naudą lydi nenumatytas neigiamas ekologinis poveikis biologinei įvairovei.</a:t>
            </a:r>
            <a:endParaRPr lang="cs-CZ" sz="4000" b="1" dirty="0">
              <a:solidFill>
                <a:srgbClr val="FF0000"/>
              </a:solidFill>
            </a:endParaRPr>
          </a:p>
        </p:txBody>
      </p:sp>
    </p:spTree>
    <p:extLst>
      <p:ext uri="{BB962C8B-B14F-4D97-AF65-F5344CB8AC3E}">
        <p14:creationId xmlns:p14="http://schemas.microsoft.com/office/powerpoint/2010/main" val="2460406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F76DDCF-CF02-C76C-43E1-9F33AA599844}"/>
              </a:ext>
            </a:extLst>
          </p:cNvPr>
          <p:cNvSpPr>
            <a:spLocks noGrp="1"/>
          </p:cNvSpPr>
          <p:nvPr>
            <p:ph type="sldNum" sz="quarter" idx="12"/>
          </p:nvPr>
        </p:nvSpPr>
        <p:spPr/>
        <p:txBody>
          <a:bodyPr/>
          <a:lstStyle/>
          <a:p>
            <a:pPr algn="l" rtl="0"/>
            <a:fld id="{4FAB73BC-B049-4115-A692-8D63A059BFB8}" type="slidenum">
              <a:rPr lang="en-US" smtClean="0"/>
              <a:pPr algn="l" rtl="0"/>
              <a:t>89</a:t>
            </a:fld>
            <a:endParaRPr lang="en-US" dirty="0"/>
          </a:p>
        </p:txBody>
      </p:sp>
      <p:sp>
        <p:nvSpPr>
          <p:cNvPr id="3" name="TextovéPole 2">
            <a:extLst>
              <a:ext uri="{FF2B5EF4-FFF2-40B4-BE49-F238E27FC236}">
                <a16:creationId xmlns:a16="http://schemas.microsoft.com/office/drawing/2014/main" id="{A47BDFC1-C6B5-9059-24A4-B1E9C1A36E38}"/>
              </a:ext>
            </a:extLst>
          </p:cNvPr>
          <p:cNvSpPr txBox="1"/>
          <p:nvPr/>
        </p:nvSpPr>
        <p:spPr>
          <a:xfrm>
            <a:off x="2315580" y="260648"/>
            <a:ext cx="7560840" cy="830997"/>
          </a:xfrm>
          <a:prstGeom prst="rect">
            <a:avLst/>
          </a:prstGeom>
          <a:noFill/>
        </p:spPr>
        <p:txBody>
          <a:bodyPr wrap="square" rtlCol="0">
            <a:spAutoFit/>
          </a:bodyPr>
          <a:lstStyle/>
          <a:p>
            <a:pPr algn="l" rtl="0"/>
            <a:r>
              <a:rPr lang="cs-CZ" sz="4800" b="1" dirty="0">
                <a:solidFill>
                  <a:srgbClr val="FF0000"/>
                </a:solidFill>
              </a:rPr>
              <a:t>Ką iki šiol pasiekėme?</a:t>
            </a:r>
          </a:p>
        </p:txBody>
      </p:sp>
      <p:pic>
        <p:nvPicPr>
          <p:cNvPr id="7" name="Obrázek 6">
            <a:extLst>
              <a:ext uri="{FF2B5EF4-FFF2-40B4-BE49-F238E27FC236}">
                <a16:creationId xmlns:a16="http://schemas.microsoft.com/office/drawing/2014/main" id="{22F47F44-2E3C-CA60-CA54-CF2C53EDB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888" y="1268760"/>
            <a:ext cx="9152224" cy="3836262"/>
          </a:xfrm>
          <a:prstGeom prst="rect">
            <a:avLst/>
          </a:prstGeom>
        </p:spPr>
      </p:pic>
      <p:sp>
        <p:nvSpPr>
          <p:cNvPr id="8" name="TextovéPole 7">
            <a:extLst>
              <a:ext uri="{FF2B5EF4-FFF2-40B4-BE49-F238E27FC236}">
                <a16:creationId xmlns:a16="http://schemas.microsoft.com/office/drawing/2014/main" id="{BFDE12EF-E66C-9CD1-22C5-1A89F88EB7C0}"/>
              </a:ext>
            </a:extLst>
          </p:cNvPr>
          <p:cNvSpPr txBox="1"/>
          <p:nvPr/>
        </p:nvSpPr>
        <p:spPr>
          <a:xfrm>
            <a:off x="695400" y="5517232"/>
            <a:ext cx="10945216" cy="646331"/>
          </a:xfrm>
          <a:prstGeom prst="rect">
            <a:avLst/>
          </a:prstGeom>
          <a:noFill/>
        </p:spPr>
        <p:txBody>
          <a:bodyPr wrap="square" rtlCol="0">
            <a:spAutoFit/>
          </a:bodyPr>
          <a:lstStyle/>
          <a:p>
            <a:pPr algn="ctr" rtl="0"/>
            <a:r>
              <a:rPr lang="cs-CZ" b="1" dirty="0"/>
              <a:t>Įteisinome realesnį skerdžiamų gyvulių kainoraštį - ėriukas 180 €, avis 312 €, veislinė avelė 624 €, avinas 780 €, melžiama avis 880 €, bulius veršelis 1248 € ir telyčia 780 €.</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Rukopis 3">
                <a:extLst>
                  <a:ext uri="{FF2B5EF4-FFF2-40B4-BE49-F238E27FC236}">
                    <a16:creationId xmlns:a16="http://schemas.microsoft.com/office/drawing/2014/main" id="{68C2C922-38ED-230E-FF39-B457BFEED765}"/>
                  </a:ext>
                </a:extLst>
              </p14:cNvPr>
              <p14:cNvContentPartPr/>
              <p14:nvPr/>
            </p14:nvContentPartPr>
            <p14:xfrm>
              <a:off x="5933952" y="6574464"/>
              <a:ext cx="360" cy="360"/>
            </p14:xfrm>
          </p:contentPart>
        </mc:Choice>
        <mc:Fallback xmlns="">
          <p:pic>
            <p:nvPicPr>
              <p:cNvPr id="4" name="Rukopis 3">
                <a:extLst>
                  <a:ext uri="{FF2B5EF4-FFF2-40B4-BE49-F238E27FC236}">
                    <a16:creationId xmlns:a16="http://schemas.microsoft.com/office/drawing/2014/main" id="{68C2C922-38ED-230E-FF39-B457BFEED765}"/>
                  </a:ext>
                </a:extLst>
              </p:cNvPr>
              <p:cNvPicPr/>
              <p:nvPr/>
            </p:nvPicPr>
            <p:blipFill>
              <a:blip r:embed="rId4"/>
              <a:stretch>
                <a:fillRect/>
              </a:stretch>
            </p:blipFill>
            <p:spPr>
              <a:xfrm>
                <a:off x="5915952" y="6466464"/>
                <a:ext cx="36000" cy="216000"/>
              </a:xfrm>
              <a:prstGeom prst="rect">
                <a:avLst/>
              </a:prstGeom>
            </p:spPr>
          </p:pic>
        </mc:Fallback>
      </mc:AlternateContent>
    </p:spTree>
    <p:extLst>
      <p:ext uri="{BB962C8B-B14F-4D97-AF65-F5344CB8AC3E}">
        <p14:creationId xmlns:p14="http://schemas.microsoft.com/office/powerpoint/2010/main" val="288633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6DFCE5-0F5F-0626-E4F0-F57AE218EFB6}"/>
              </a:ext>
            </a:extLst>
          </p:cNvPr>
          <p:cNvSpPr>
            <a:spLocks noGrp="1"/>
          </p:cNvSpPr>
          <p:nvPr>
            <p:ph type="sldNum" sz="quarter" idx="12"/>
          </p:nvPr>
        </p:nvSpPr>
        <p:spPr/>
        <p:txBody>
          <a:bodyPr/>
          <a:lstStyle/>
          <a:p>
            <a:fld id="{4FAB73BC-B049-4115-A692-8D63A059BFB8}" type="slidenum">
              <a:rPr lang="en-US" smtClean="0"/>
              <a:pPr algn="l" rtl="0"/>
              <a:t>9</a:t>
            </a:fld>
            <a:endParaRPr lang="en-US" dirty="0"/>
          </a:p>
        </p:txBody>
      </p:sp>
      <p:pic>
        <p:nvPicPr>
          <p:cNvPr id="4" name="Obrázek 3">
            <a:extLst>
              <a:ext uri="{FF2B5EF4-FFF2-40B4-BE49-F238E27FC236}">
                <a16:creationId xmlns:a16="http://schemas.microsoft.com/office/drawing/2014/main" id="{E166C68F-355B-132D-0D6E-DD6565D9E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3387"/>
            <a:ext cx="9335309" cy="5486875"/>
          </a:xfrm>
          <a:prstGeom prst="rect">
            <a:avLst/>
          </a:prstGeom>
        </p:spPr>
      </p:pic>
      <p:sp>
        <p:nvSpPr>
          <p:cNvPr id="5" name="TextovéPole 4">
            <a:extLst>
              <a:ext uri="{FF2B5EF4-FFF2-40B4-BE49-F238E27FC236}">
                <a16:creationId xmlns:a16="http://schemas.microsoft.com/office/drawing/2014/main" id="{4858C897-A5E6-D266-A9D4-C96238998A67}"/>
              </a:ext>
            </a:extLst>
          </p:cNvPr>
          <p:cNvSpPr txBox="1"/>
          <p:nvPr/>
        </p:nvSpPr>
        <p:spPr>
          <a:xfrm>
            <a:off x="9224456" y="550108"/>
            <a:ext cx="2743199" cy="5355312"/>
          </a:xfrm>
          <a:prstGeom prst="rect">
            <a:avLst/>
          </a:prstGeom>
          <a:noFill/>
        </p:spPr>
        <p:txBody>
          <a:bodyPr wrap="square" rtlCol="0">
            <a:spAutoFit/>
          </a:bodyPr>
          <a:lstStyle/>
          <a:p>
            <a:pPr algn="ctr" rtl="0"/>
            <a:r>
              <a:rPr lang="cs-CZ" sz="2400" b="1" dirty="0">
                <a:solidFill>
                  <a:srgbClr val="FF0000"/>
                </a:solidFill>
                <a:effectLst/>
                <a:latin typeface="Arial" panose="020B0604020202020204" pitchFamily="34" charset="0"/>
                <a:ea typeface="Times New Roman" panose="02020603050405020304" pitchFamily="18" charset="0"/>
              </a:rPr>
              <a:t>Nepaisant nuolat gerėjančios bandos apsaugos, Vokietijoje didėja vilkų plėšrumas ir ganomų gyvūnų nuostoliai.</a:t>
            </a:r>
          </a:p>
          <a:p>
            <a:pPr algn="ctr" rtl="0"/>
            <a:endParaRPr lang="cs-CZ" sz="2400" b="1" dirty="0">
              <a:solidFill>
                <a:srgbClr val="FF0000"/>
              </a:solidFill>
              <a:effectLst/>
              <a:latin typeface="Arial" panose="020B0604020202020204" pitchFamily="34" charset="0"/>
              <a:ea typeface="Times New Roman" panose="02020603050405020304" pitchFamily="18" charset="0"/>
            </a:endParaRPr>
          </a:p>
          <a:p>
            <a:pPr algn="ctr" rtl="0"/>
            <a:br>
              <a:rPr lang="cs-CZ" sz="2400" b="1" dirty="0">
                <a:solidFill>
                  <a:srgbClr val="FF0000"/>
                </a:solidFill>
                <a:effectLst/>
                <a:latin typeface="Arial" panose="020B0604020202020204" pitchFamily="34" charset="0"/>
                <a:ea typeface="Times New Roman" panose="02020603050405020304" pitchFamily="18" charset="0"/>
              </a:rPr>
            </a:br>
            <a:r>
              <a:rPr lang="cs-CZ" sz="2800" b="1" dirty="0">
                <a:solidFill>
                  <a:srgbClr val="FF0000"/>
                </a:solidFill>
                <a:effectLst/>
                <a:latin typeface="Arial" panose="020B0604020202020204" pitchFamily="34" charset="0"/>
                <a:ea typeface="Times New Roman" panose="02020603050405020304" pitchFamily="18" charset="0"/>
              </a:rPr>
              <a:t>Vien pasyvios bandos apsaugos neužtenka!</a:t>
            </a:r>
            <a:endParaRPr lang="cs-CZ" sz="2800" b="1" dirty="0">
              <a:solidFill>
                <a:srgbClr val="FF0000"/>
              </a:solidFill>
              <a:effectLst/>
              <a:latin typeface="Times New Roman" panose="02020603050405020304" pitchFamily="18" charset="0"/>
              <a:ea typeface="Times New Roman" panose="02020603050405020304" pitchFamily="18" charset="0"/>
            </a:endParaRPr>
          </a:p>
          <a:p>
            <a:pPr algn="l" rtl="0"/>
            <a:endParaRPr lang="cs-CZ" dirty="0"/>
          </a:p>
        </p:txBody>
      </p:sp>
      <p:sp>
        <p:nvSpPr>
          <p:cNvPr id="6" name="TextovéPole 5">
            <a:extLst>
              <a:ext uri="{FF2B5EF4-FFF2-40B4-BE49-F238E27FC236}">
                <a16:creationId xmlns:a16="http://schemas.microsoft.com/office/drawing/2014/main" id="{63B88A32-0CC5-F382-81EF-9939873A452F}"/>
              </a:ext>
            </a:extLst>
          </p:cNvPr>
          <p:cNvSpPr txBox="1"/>
          <p:nvPr/>
        </p:nvSpPr>
        <p:spPr>
          <a:xfrm>
            <a:off x="1343472" y="6506031"/>
            <a:ext cx="2592288" cy="215444"/>
          </a:xfrm>
          <a:prstGeom prst="rect">
            <a:avLst/>
          </a:prstGeom>
          <a:noFill/>
        </p:spPr>
        <p:txBody>
          <a:bodyPr wrap="square" rtlCol="0">
            <a:spAutoFit/>
          </a:bodyPr>
          <a:lstStyle/>
          <a:p>
            <a:pPr algn="l" rtl="0"/>
            <a:r>
              <a:rPr lang="cs-CZ" sz="800" dirty="0"/>
              <a:t>https://www.youtube.com/watch?v=GnnBHTskRpw</a:t>
            </a:r>
          </a:p>
        </p:txBody>
      </p:sp>
      <p:sp>
        <p:nvSpPr>
          <p:cNvPr id="3" name="TextovéPole 2">
            <a:extLst>
              <a:ext uri="{FF2B5EF4-FFF2-40B4-BE49-F238E27FC236}">
                <a16:creationId xmlns:a16="http://schemas.microsoft.com/office/drawing/2014/main" id="{8A4261EC-83DC-252F-8271-3B7875AFA8A1}"/>
              </a:ext>
            </a:extLst>
          </p:cNvPr>
          <p:cNvSpPr txBox="1"/>
          <p:nvPr/>
        </p:nvSpPr>
        <p:spPr>
          <a:xfrm>
            <a:off x="2855640" y="260648"/>
            <a:ext cx="5328592" cy="646331"/>
          </a:xfrm>
          <a:prstGeom prst="rect">
            <a:avLst/>
          </a:prstGeom>
          <a:noFill/>
        </p:spPr>
        <p:txBody>
          <a:bodyPr wrap="square" rtlCol="0">
            <a:spAutoFit/>
          </a:bodyPr>
          <a:lstStyle/>
          <a:p>
            <a:pPr algn="ctr" rtl="0"/>
            <a:r>
              <a:rPr lang="cs-CZ" sz="3600" b="1" dirty="0">
                <a:solidFill>
                  <a:schemeClr val="bg2">
                    <a:lumMod val="25000"/>
                  </a:schemeClr>
                </a:solidFill>
              </a:rPr>
              <a:t>VOKIETIJA</a:t>
            </a:r>
          </a:p>
        </p:txBody>
      </p:sp>
      <p:pic>
        <p:nvPicPr>
          <p:cNvPr id="8" name="Obrázek 7">
            <a:extLst>
              <a:ext uri="{FF2B5EF4-FFF2-40B4-BE49-F238E27FC236}">
                <a16:creationId xmlns:a16="http://schemas.microsoft.com/office/drawing/2014/main" id="{AB87A00E-753E-34AD-89AE-B37014C72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72" y="136525"/>
            <a:ext cx="1078018" cy="893032"/>
          </a:xfrm>
          <a:prstGeom prst="rect">
            <a:avLst/>
          </a:prstGeom>
        </p:spPr>
      </p:pic>
    </p:spTree>
    <p:extLst>
      <p:ext uri="{BB962C8B-B14F-4D97-AF65-F5344CB8AC3E}">
        <p14:creationId xmlns:p14="http://schemas.microsoft.com/office/powerpoint/2010/main" val="842645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3CC44D9-FAE5-14FF-04AA-D0E9CC7527F7}"/>
              </a:ext>
            </a:extLst>
          </p:cNvPr>
          <p:cNvSpPr>
            <a:spLocks noGrp="1"/>
          </p:cNvSpPr>
          <p:nvPr>
            <p:ph type="sldNum" sz="quarter" idx="12"/>
          </p:nvPr>
        </p:nvSpPr>
        <p:spPr/>
        <p:txBody>
          <a:bodyPr/>
          <a:lstStyle/>
          <a:p>
            <a:pPr algn="l" rtl="0"/>
            <a:fld id="{4FAB73BC-B049-4115-A692-8D63A059BFB8}" type="slidenum">
              <a:rPr lang="en-US" smtClean="0"/>
              <a:pPr algn="l" rtl="0"/>
              <a:t>90</a:t>
            </a:fld>
            <a:endParaRPr lang="en-US" dirty="0"/>
          </a:p>
        </p:txBody>
      </p:sp>
      <p:pic>
        <p:nvPicPr>
          <p:cNvPr id="4" name="Obrázek 3">
            <a:extLst>
              <a:ext uri="{FF2B5EF4-FFF2-40B4-BE49-F238E27FC236}">
                <a16:creationId xmlns:a16="http://schemas.microsoft.com/office/drawing/2014/main" id="{93AD2388-DF33-E8E2-D065-F686B94F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300" y="136525"/>
            <a:ext cx="8337398" cy="3594314"/>
          </a:xfrm>
          <a:prstGeom prst="rect">
            <a:avLst/>
          </a:prstGeom>
        </p:spPr>
      </p:pic>
      <p:pic>
        <p:nvPicPr>
          <p:cNvPr id="6" name="Obrázek 5">
            <a:extLst>
              <a:ext uri="{FF2B5EF4-FFF2-40B4-BE49-F238E27FC236}">
                <a16:creationId xmlns:a16="http://schemas.microsoft.com/office/drawing/2014/main" id="{2B947F2C-BD0F-4C91-D68F-0950E4800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582" y="3722311"/>
            <a:ext cx="8020833" cy="3029781"/>
          </a:xfrm>
          <a:prstGeom prst="rect">
            <a:avLst/>
          </a:prstGeom>
        </p:spPr>
      </p:pic>
      <p:sp>
        <p:nvSpPr>
          <p:cNvPr id="7" name="TextovéPole 6">
            <a:extLst>
              <a:ext uri="{FF2B5EF4-FFF2-40B4-BE49-F238E27FC236}">
                <a16:creationId xmlns:a16="http://schemas.microsoft.com/office/drawing/2014/main" id="{ABFD2452-86D5-2CF5-99A0-59ACD658C9E2}"/>
              </a:ext>
            </a:extLst>
          </p:cNvPr>
          <p:cNvSpPr txBox="1"/>
          <p:nvPr/>
        </p:nvSpPr>
        <p:spPr>
          <a:xfrm>
            <a:off x="263352" y="692696"/>
            <a:ext cx="1008112" cy="5632311"/>
          </a:xfrm>
          <a:prstGeom prst="rect">
            <a:avLst/>
          </a:prstGeom>
          <a:noFill/>
        </p:spPr>
        <p:txBody>
          <a:bodyPr wrap="square" rtlCol="0">
            <a:spAutoFit/>
          </a:bodyPr>
          <a:lstStyle/>
          <a:p>
            <a:pPr algn="ctr" rtl="0"/>
            <a:r>
              <a:rPr lang="cs-CZ" sz="6000" b="1" dirty="0">
                <a:solidFill>
                  <a:srgbClr val="FF0000"/>
                </a:solidFill>
              </a:rPr>
              <a:t>A</a:t>
            </a:r>
          </a:p>
          <a:p>
            <a:pPr algn="ctr" rtl="0"/>
            <a:r>
              <a:rPr lang="cs-CZ" sz="6000" b="1" dirty="0">
                <a:solidFill>
                  <a:srgbClr val="FF0000"/>
                </a:solidFill>
              </a:rPr>
              <a:t>T</a:t>
            </a:r>
          </a:p>
          <a:p>
            <a:pPr algn="ctr" rtl="0"/>
            <a:r>
              <a:rPr lang="cs-CZ" sz="6000" b="1" dirty="0">
                <a:solidFill>
                  <a:srgbClr val="FF0000"/>
                </a:solidFill>
              </a:rPr>
              <a:t>J</a:t>
            </a:r>
          </a:p>
          <a:p>
            <a:pPr algn="ctr" rtl="0"/>
            <a:r>
              <a:rPr lang="cs-CZ" sz="6000" b="1" dirty="0">
                <a:solidFill>
                  <a:srgbClr val="FF0000"/>
                </a:solidFill>
              </a:rPr>
              <a:t>M</a:t>
            </a:r>
          </a:p>
          <a:p>
            <a:pPr algn="ctr" rtl="0"/>
            <a:r>
              <a:rPr lang="cs-CZ" sz="6000" b="1" dirty="0">
                <a:solidFill>
                  <a:srgbClr val="FF0000"/>
                </a:solidFill>
              </a:rPr>
              <a:t>I</a:t>
            </a:r>
          </a:p>
          <a:p>
            <a:pPr algn="ctr" rtl="0"/>
            <a:r>
              <a:rPr lang="cs-CZ" sz="6000" b="1" dirty="0">
                <a:solidFill>
                  <a:srgbClr val="FF0000"/>
                </a:solidFill>
              </a:rPr>
              <a:t>R</a:t>
            </a:r>
          </a:p>
        </p:txBody>
      </p:sp>
    </p:spTree>
    <p:extLst>
      <p:ext uri="{BB962C8B-B14F-4D97-AF65-F5344CB8AC3E}">
        <p14:creationId xmlns:p14="http://schemas.microsoft.com/office/powerpoint/2010/main" val="2240561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3A3DAA4-4FFA-4261-AD2E-154180F6DE95}"/>
              </a:ext>
            </a:extLst>
          </p:cNvPr>
          <p:cNvSpPr>
            <a:spLocks noGrp="1"/>
          </p:cNvSpPr>
          <p:nvPr>
            <p:ph type="sldNum" sz="quarter" idx="12"/>
          </p:nvPr>
        </p:nvSpPr>
        <p:spPr/>
        <p:txBody>
          <a:bodyPr/>
          <a:lstStyle/>
          <a:p>
            <a:pPr algn="l" rtl="0"/>
            <a:fld id="{4FAB73BC-B049-4115-A692-8D63A059BFB8}" type="slidenum">
              <a:rPr lang="en-US" smtClean="0"/>
              <a:pPr algn="l" rtl="0"/>
              <a:t>91</a:t>
            </a:fld>
            <a:endParaRPr lang="en-US" dirty="0"/>
          </a:p>
        </p:txBody>
      </p:sp>
      <p:pic>
        <p:nvPicPr>
          <p:cNvPr id="6" name="Obrázek 5">
            <a:extLst>
              <a:ext uri="{FF2B5EF4-FFF2-40B4-BE49-F238E27FC236}">
                <a16:creationId xmlns:a16="http://schemas.microsoft.com/office/drawing/2014/main" id="{A8376AE2-193A-419F-A342-FCAFCA0A3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692696"/>
            <a:ext cx="3888432" cy="5493182"/>
          </a:xfrm>
          <a:prstGeom prst="rect">
            <a:avLst/>
          </a:prstGeom>
        </p:spPr>
      </p:pic>
      <p:sp>
        <p:nvSpPr>
          <p:cNvPr id="7" name="TextovéPole 6">
            <a:extLst>
              <a:ext uri="{FF2B5EF4-FFF2-40B4-BE49-F238E27FC236}">
                <a16:creationId xmlns:a16="http://schemas.microsoft.com/office/drawing/2014/main" id="{22101188-6FD7-4276-A521-2F3E0D17458B}"/>
              </a:ext>
            </a:extLst>
          </p:cNvPr>
          <p:cNvSpPr txBox="1"/>
          <p:nvPr/>
        </p:nvSpPr>
        <p:spPr>
          <a:xfrm>
            <a:off x="6096000" y="183793"/>
            <a:ext cx="5544616" cy="6463308"/>
          </a:xfrm>
          <a:prstGeom prst="rect">
            <a:avLst/>
          </a:prstGeom>
          <a:noFill/>
        </p:spPr>
        <p:txBody>
          <a:bodyPr wrap="square" rtlCol="0">
            <a:spAutoFit/>
          </a:bodyPr>
          <a:lstStyle/>
          <a:p>
            <a:pPr algn="l" rtl="0"/>
            <a:r>
              <a:rPr lang="cs-CZ" b="1" i="0" dirty="0">
                <a:solidFill>
                  <a:srgbClr val="0070C0"/>
                </a:solidFill>
                <a:effectLst/>
                <a:latin typeface="Ubuntu"/>
              </a:rPr>
              <a:t>9 organizacijos nesutinka su Paprastojo vilko priežiūros programa: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Čekijos-Moravijos medžioklės vienetas</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Čekijos agrarinių rūmų medžioklės komisija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Čekijos Respublikos privataus žemės ūkio asociacija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Čekijos Respublikos žemės ūkio asociacija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Avių ir ožkų augintojų asociacija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Čekijos mėsinių galvijų augintojų asociacija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Čekijos ir Moravijos žemės ūkio verslininkų asociacija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PRO–BIO – Ekologiškų ūkininkų sąjunga</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Čekijos Respublikos jaunųjų ūkininkų draugija</a:t>
            </a:r>
          </a:p>
          <a:p>
            <a:pPr algn="l" rtl="0"/>
            <a:endParaRPr lang="cs-CZ" dirty="0"/>
          </a:p>
        </p:txBody>
      </p:sp>
    </p:spTree>
    <p:extLst>
      <p:ext uri="{BB962C8B-B14F-4D97-AF65-F5344CB8AC3E}">
        <p14:creationId xmlns:p14="http://schemas.microsoft.com/office/powerpoint/2010/main" val="309336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08BA2BB-C46A-B2FE-49E5-C95C0DF5B79B}"/>
              </a:ext>
            </a:extLst>
          </p:cNvPr>
          <p:cNvSpPr>
            <a:spLocks noGrp="1"/>
          </p:cNvSpPr>
          <p:nvPr>
            <p:ph type="sldNum" sz="quarter" idx="12"/>
          </p:nvPr>
        </p:nvSpPr>
        <p:spPr/>
        <p:txBody>
          <a:bodyPr/>
          <a:lstStyle/>
          <a:p>
            <a:pPr algn="l" rtl="0"/>
            <a:fld id="{4FAB73BC-B049-4115-A692-8D63A059BFB8}" type="slidenum">
              <a:rPr lang="en-US" smtClean="0"/>
              <a:pPr algn="l" rtl="0"/>
              <a:t>92</a:t>
            </a:fld>
            <a:endParaRPr lang="en-US" dirty="0"/>
          </a:p>
        </p:txBody>
      </p:sp>
      <p:pic>
        <p:nvPicPr>
          <p:cNvPr id="4" name="Obrázek 3">
            <a:extLst>
              <a:ext uri="{FF2B5EF4-FFF2-40B4-BE49-F238E27FC236}">
                <a16:creationId xmlns:a16="http://schemas.microsoft.com/office/drawing/2014/main" id="{9C597205-E2B9-F313-A4C9-E38342BE8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404664"/>
            <a:ext cx="3901521" cy="6165304"/>
          </a:xfrm>
          <a:prstGeom prst="rect">
            <a:avLst/>
          </a:prstGeom>
        </p:spPr>
      </p:pic>
      <p:sp>
        <p:nvSpPr>
          <p:cNvPr id="5" name="TextovéPole 4">
            <a:extLst>
              <a:ext uri="{FF2B5EF4-FFF2-40B4-BE49-F238E27FC236}">
                <a16:creationId xmlns:a16="http://schemas.microsoft.com/office/drawing/2014/main" id="{A683D881-C8F1-D92E-5886-7292669A72B5}"/>
              </a:ext>
            </a:extLst>
          </p:cNvPr>
          <p:cNvSpPr txBox="1"/>
          <p:nvPr/>
        </p:nvSpPr>
        <p:spPr>
          <a:xfrm>
            <a:off x="5087888" y="620688"/>
            <a:ext cx="6408712" cy="6186309"/>
          </a:xfrm>
          <a:prstGeom prst="rect">
            <a:avLst/>
          </a:prstGeom>
          <a:noFill/>
        </p:spPr>
        <p:txBody>
          <a:bodyPr wrap="square" rtlCol="0">
            <a:spAutoFit/>
          </a:bodyPr>
          <a:lstStyle/>
          <a:p>
            <a:pPr algn="ctr" rtl="0"/>
            <a:r>
              <a:rPr lang="cs-CZ" sz="2400" b="1" i="0" dirty="0">
                <a:solidFill>
                  <a:srgbClr val="FF0000"/>
                </a:solidFill>
                <a:effectLst/>
                <a:latin typeface="Vollkorn"/>
              </a:rPr>
              <a:t>SCHOK ir ASZ ČR nepaprastosios padėties planą atmeta</a:t>
            </a:r>
          </a:p>
          <a:p>
            <a:pPr algn="l" rtl="0"/>
            <a:endParaRPr lang="cs-CZ" b="0" i="0" dirty="0">
              <a:solidFill>
                <a:srgbClr val="000000"/>
              </a:solidFill>
              <a:effectLst/>
              <a:latin typeface="Vollkorn"/>
            </a:endParaRPr>
          </a:p>
          <a:p>
            <a:pPr algn="l" rtl="0"/>
            <a:endParaRPr lang="cs-CZ" dirty="0">
              <a:solidFill>
                <a:srgbClr val="000000"/>
              </a:solidFill>
              <a:latin typeface="Vollkorn"/>
            </a:endParaRPr>
          </a:p>
          <a:p>
            <a:pPr algn="l" rtl="0"/>
            <a:endParaRPr lang="cs-CZ" b="0" i="0" dirty="0">
              <a:solidFill>
                <a:srgbClr val="000000"/>
              </a:solidFill>
              <a:effectLst/>
              <a:latin typeface="Vollkorn"/>
            </a:endParaRPr>
          </a:p>
          <a:p>
            <a:pPr algn="l" rtl="0"/>
            <a:r>
              <a:rPr lang="cs-CZ" sz="2000" b="1" i="0" dirty="0">
                <a:solidFill>
                  <a:srgbClr val="000000"/>
                </a:solidFill>
                <a:effectLst/>
                <a:latin typeface="Vollkorn"/>
              </a:rPr>
              <a:t>Abiejų organizacijų prezidiumai vienareikšmiškai laikosi nuomonės, kad siūlomas ekstremaliųjų situacijų planas yra prastai parengtas ir nepagerins esamos padėties.</a:t>
            </a:r>
          </a:p>
          <a:p>
            <a:pPr algn="l" rtl="0"/>
            <a:endParaRPr lang="cs-CZ" sz="2000" b="1" dirty="0">
              <a:solidFill>
                <a:srgbClr val="000000"/>
              </a:solidFill>
              <a:latin typeface="Vollkorn"/>
            </a:endParaRPr>
          </a:p>
          <a:p>
            <a:pPr algn="l" rtl="0"/>
            <a:r>
              <a:rPr lang="cs-CZ" sz="2000" b="1" dirty="0">
                <a:solidFill>
                  <a:srgbClr val="000000"/>
                </a:solidFill>
                <a:latin typeface="Vollkorn"/>
              </a:rPr>
              <a:t>P</a:t>
            </a:r>
            <a:r>
              <a:rPr lang="cs-CZ" sz="2000" b="1" i="0" dirty="0">
                <a:solidFill>
                  <a:srgbClr val="000000"/>
                </a:solidFill>
                <a:effectLst/>
                <a:latin typeface="Vollkorn"/>
              </a:rPr>
              <a:t>Ekstremalių situacijų plano praktinė dalis paremta jau pasenusia koncepcija.</a:t>
            </a:r>
          </a:p>
          <a:p>
            <a:pPr algn="l" rtl="0"/>
            <a:endParaRPr lang="cs-CZ" sz="2000" b="1" dirty="0">
              <a:solidFill>
                <a:srgbClr val="000000"/>
              </a:solidFill>
              <a:latin typeface="Vollkorn"/>
            </a:endParaRPr>
          </a:p>
          <a:p>
            <a:pPr algn="l" rtl="0"/>
            <a:r>
              <a:rPr lang="cs-CZ" sz="2000" b="1" i="0" dirty="0">
                <a:solidFill>
                  <a:srgbClr val="000000"/>
                </a:solidFill>
                <a:effectLst/>
                <a:latin typeface="Vollkorn"/>
              </a:rPr>
              <a:t>Dėl to nenumatytų atvejų plane siūloma tvarka reiškia, kad realiu laiku nebus imtasi aktyvių veiksmų prieš jokį gyvuliams kenkiantį vilką.</a:t>
            </a:r>
          </a:p>
          <a:p>
            <a:pPr algn="l" rtl="0"/>
            <a:endParaRPr lang="cs-CZ" dirty="0">
              <a:solidFill>
                <a:srgbClr val="000000"/>
              </a:solidFill>
              <a:latin typeface="Vollkorn"/>
            </a:endParaRPr>
          </a:p>
          <a:p>
            <a:pPr algn="l" rtl="0"/>
            <a:endParaRPr lang="cs-CZ" dirty="0">
              <a:solidFill>
                <a:srgbClr val="000000"/>
              </a:solidFill>
              <a:latin typeface="Vollkorn"/>
            </a:endParaRPr>
          </a:p>
          <a:p>
            <a:pPr algn="l" rtl="0"/>
            <a:endParaRPr lang="cs-CZ" dirty="0">
              <a:solidFill>
                <a:srgbClr val="000000"/>
              </a:solidFill>
              <a:latin typeface="Vollkorn"/>
            </a:endParaRPr>
          </a:p>
          <a:p>
            <a:pPr algn="l" rtl="0"/>
            <a:r>
              <a:rPr lang="cs-CZ" sz="800" b="0" i="0" dirty="0">
                <a:solidFill>
                  <a:srgbClr val="000000"/>
                </a:solidFill>
                <a:effectLst/>
                <a:latin typeface="Vollkorn"/>
                <a:hlinkClick r:id="rId3"/>
              </a:rPr>
              <a:t>https://www.asz.cz/clanek/10164/stanovisko-schok-a-asz-cr-k-pohotovostnimu-planu-pro-reseni-situaci-s-problematickym-vlkem/</a:t>
            </a:r>
            <a:endParaRPr lang="cs-CZ" sz="800" b="0" i="0" dirty="0">
              <a:solidFill>
                <a:srgbClr val="000000"/>
              </a:solidFill>
              <a:effectLst/>
              <a:latin typeface="Vollkorn"/>
            </a:endParaRPr>
          </a:p>
          <a:p>
            <a:pPr algn="l" rtl="0"/>
            <a:r>
              <a:rPr lang="cs-CZ" sz="800" b="0" i="0" dirty="0">
                <a:solidFill>
                  <a:srgbClr val="000000"/>
                </a:solidFill>
                <a:effectLst/>
                <a:latin typeface="Vollkorn"/>
              </a:rPr>
              <a:t> </a:t>
            </a:r>
          </a:p>
          <a:p>
            <a:pPr algn="l" rtl="0"/>
            <a:endParaRPr lang="cs-CZ" sz="800" dirty="0"/>
          </a:p>
        </p:txBody>
      </p:sp>
    </p:spTree>
    <p:extLst>
      <p:ext uri="{BB962C8B-B14F-4D97-AF65-F5344CB8AC3E}">
        <p14:creationId xmlns:p14="http://schemas.microsoft.com/office/powerpoint/2010/main" val="2130126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93</a:t>
            </a:fld>
            <a:endParaRPr lang="en-US" dirty="0"/>
          </a:p>
        </p:txBody>
      </p:sp>
      <p:pic>
        <p:nvPicPr>
          <p:cNvPr id="3" name="Obrázek 2" descr="cpt-filet-2.jpg"/>
          <p:cNvPicPr>
            <a:picLocks noChangeAspect="1"/>
          </p:cNvPicPr>
          <p:nvPr/>
        </p:nvPicPr>
        <p:blipFill>
          <a:blip r:embed="rId2" cstate="print"/>
          <a:stretch>
            <a:fillRect/>
          </a:stretch>
        </p:blipFill>
        <p:spPr>
          <a:xfrm>
            <a:off x="0" y="18474"/>
            <a:ext cx="4729290" cy="3266510"/>
          </a:xfrm>
          <a:prstGeom prst="rect">
            <a:avLst/>
          </a:prstGeom>
        </p:spPr>
      </p:pic>
      <p:pic>
        <p:nvPicPr>
          <p:cNvPr id="4" name="Obrázek 3" descr="plot.jpg"/>
          <p:cNvPicPr>
            <a:picLocks noChangeAspect="1"/>
          </p:cNvPicPr>
          <p:nvPr/>
        </p:nvPicPr>
        <p:blipFill>
          <a:blip r:embed="rId3" cstate="print"/>
          <a:stretch>
            <a:fillRect/>
          </a:stretch>
        </p:blipFill>
        <p:spPr>
          <a:xfrm>
            <a:off x="7152242" y="18475"/>
            <a:ext cx="5039758" cy="3266510"/>
          </a:xfrm>
          <a:prstGeom prst="rect">
            <a:avLst/>
          </a:prstGeom>
        </p:spPr>
      </p:pic>
      <p:pic>
        <p:nvPicPr>
          <p:cNvPr id="5" name="Obrázek 4" descr="troupeau-de-moutons,-loup,-saut,-grillage-129360.jpg"/>
          <p:cNvPicPr>
            <a:picLocks noChangeAspect="1"/>
          </p:cNvPicPr>
          <p:nvPr/>
        </p:nvPicPr>
        <p:blipFill>
          <a:blip r:embed="rId4" cstate="print"/>
          <a:stretch>
            <a:fillRect/>
          </a:stretch>
        </p:blipFill>
        <p:spPr>
          <a:xfrm>
            <a:off x="3600356" y="3309918"/>
            <a:ext cx="4729290" cy="3501926"/>
          </a:xfrm>
          <a:prstGeom prst="rect">
            <a:avLst/>
          </a:prstGeom>
        </p:spPr>
      </p:pic>
      <p:sp>
        <p:nvSpPr>
          <p:cNvPr id="6" name="TextovéPole 5"/>
          <p:cNvSpPr txBox="1"/>
          <p:nvPr/>
        </p:nvSpPr>
        <p:spPr>
          <a:xfrm>
            <a:off x="4871864" y="1420896"/>
            <a:ext cx="3096344" cy="461665"/>
          </a:xfrm>
          <a:prstGeom prst="rect">
            <a:avLst/>
          </a:prstGeom>
          <a:noFill/>
        </p:spPr>
        <p:txBody>
          <a:bodyPr wrap="square" rtlCol="0">
            <a:spAutoFit/>
          </a:bodyPr>
          <a:lstStyle/>
          <a:p>
            <a:pPr algn="l" rtl="0"/>
            <a:r>
              <a:rPr lang="cs-CZ" sz="2400" b="1" dirty="0">
                <a:solidFill>
                  <a:srgbClr val="FF0000"/>
                </a:solidFill>
              </a:rPr>
              <a:t>Veiksmingumas abejotinas</a:t>
            </a:r>
          </a:p>
        </p:txBody>
      </p:sp>
      <p:pic>
        <p:nvPicPr>
          <p:cNvPr id="7" name="Obrázek 6" descr="BTRRehden2175.jpg"/>
          <p:cNvPicPr>
            <a:picLocks noChangeAspect="1"/>
          </p:cNvPicPr>
          <p:nvPr/>
        </p:nvPicPr>
        <p:blipFill>
          <a:blip r:embed="rId5" cstate="print"/>
          <a:stretch>
            <a:fillRect/>
          </a:stretch>
        </p:blipFill>
        <p:spPr>
          <a:xfrm>
            <a:off x="9192344" y="4005064"/>
            <a:ext cx="2701478" cy="1418653"/>
          </a:xfrm>
          <a:prstGeom prst="rect">
            <a:avLst/>
          </a:prstGeom>
        </p:spPr>
      </p:pic>
      <p:pic>
        <p:nvPicPr>
          <p:cNvPr id="8" name="Obrázek 7" descr="wolfsangriff102_v-contentgross.jpg"/>
          <p:cNvPicPr>
            <a:picLocks noChangeAspect="1"/>
          </p:cNvPicPr>
          <p:nvPr/>
        </p:nvPicPr>
        <p:blipFill>
          <a:blip r:embed="rId6" cstate="print"/>
          <a:stretch>
            <a:fillRect/>
          </a:stretch>
        </p:blipFill>
        <p:spPr>
          <a:xfrm>
            <a:off x="407368" y="4005064"/>
            <a:ext cx="2561084" cy="144286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94</a:t>
            </a:fld>
            <a:endParaRPr lang="en-US" dirty="0"/>
          </a:p>
        </p:txBody>
      </p:sp>
      <p:pic>
        <p:nvPicPr>
          <p:cNvPr id="3" name="Obrázek 2" descr="DzNGtN3WkAI6389.jpg"/>
          <p:cNvPicPr>
            <a:picLocks noChangeAspect="1"/>
          </p:cNvPicPr>
          <p:nvPr/>
        </p:nvPicPr>
        <p:blipFill>
          <a:blip r:embed="rId2" cstate="print"/>
          <a:stretch>
            <a:fillRect/>
          </a:stretch>
        </p:blipFill>
        <p:spPr>
          <a:xfrm>
            <a:off x="0" y="-3748"/>
            <a:ext cx="4320480" cy="3792788"/>
          </a:xfrm>
          <a:prstGeom prst="rect">
            <a:avLst/>
          </a:prstGeom>
        </p:spPr>
      </p:pic>
      <p:pic>
        <p:nvPicPr>
          <p:cNvPr id="4" name="Obrázek 3" descr="pes d.jpg"/>
          <p:cNvPicPr>
            <a:picLocks noChangeAspect="1"/>
          </p:cNvPicPr>
          <p:nvPr/>
        </p:nvPicPr>
        <p:blipFill>
          <a:blip r:embed="rId3" cstate="print"/>
          <a:stretch>
            <a:fillRect/>
          </a:stretch>
        </p:blipFill>
        <p:spPr>
          <a:xfrm>
            <a:off x="7622604" y="0"/>
            <a:ext cx="4569396" cy="2984848"/>
          </a:xfrm>
          <a:prstGeom prst="rect">
            <a:avLst/>
          </a:prstGeom>
        </p:spPr>
      </p:pic>
      <p:pic>
        <p:nvPicPr>
          <p:cNvPr id="5" name="Obrázek 4" descr="pec c.jpg"/>
          <p:cNvPicPr>
            <a:picLocks noChangeAspect="1"/>
          </p:cNvPicPr>
          <p:nvPr/>
        </p:nvPicPr>
        <p:blipFill>
          <a:blip r:embed="rId4" cstate="print"/>
          <a:stretch>
            <a:fillRect/>
          </a:stretch>
        </p:blipFill>
        <p:spPr>
          <a:xfrm>
            <a:off x="8851858" y="4385407"/>
            <a:ext cx="3344173" cy="2491738"/>
          </a:xfrm>
          <a:prstGeom prst="rect">
            <a:avLst/>
          </a:prstGeom>
        </p:spPr>
      </p:pic>
      <p:pic>
        <p:nvPicPr>
          <p:cNvPr id="6" name="Obrázek 5" descr="pes.jpg"/>
          <p:cNvPicPr>
            <a:picLocks noChangeAspect="1"/>
          </p:cNvPicPr>
          <p:nvPr/>
        </p:nvPicPr>
        <p:blipFill>
          <a:blip r:embed="rId5" cstate="print"/>
          <a:stretch>
            <a:fillRect/>
          </a:stretch>
        </p:blipFill>
        <p:spPr>
          <a:xfrm>
            <a:off x="4713961" y="4385406"/>
            <a:ext cx="3744416" cy="2472593"/>
          </a:xfrm>
          <a:prstGeom prst="rect">
            <a:avLst/>
          </a:prstGeom>
        </p:spPr>
      </p:pic>
      <p:pic>
        <p:nvPicPr>
          <p:cNvPr id="7" name="Obrázek 6" descr="http://static1.eldiariomontanes.es/www/multimedia/201708/16/media/cortadas/ataque-lobos-rosendo-U30973675871FbE-U40556468952PNC-624x385@Diario%20Montanes-DiarioMontanes.jpg"/>
          <p:cNvPicPr/>
          <p:nvPr/>
        </p:nvPicPr>
        <p:blipFill>
          <a:blip r:embed="rId6" cstate="print"/>
          <a:srcRect/>
          <a:stretch>
            <a:fillRect/>
          </a:stretch>
        </p:blipFill>
        <p:spPr bwMode="auto">
          <a:xfrm>
            <a:off x="-40" y="4020188"/>
            <a:ext cx="4320520" cy="2856957"/>
          </a:xfrm>
          <a:prstGeom prst="rect">
            <a:avLst/>
          </a:prstGeom>
          <a:noFill/>
          <a:ln w="9525">
            <a:noFill/>
            <a:miter lim="800000"/>
            <a:headEnd/>
            <a:tailEnd/>
          </a:ln>
        </p:spPr>
      </p:pic>
      <p:pic>
        <p:nvPicPr>
          <p:cNvPr id="8" name="Obrázek 7" descr="LL.jpg"/>
          <p:cNvPicPr>
            <a:picLocks noChangeAspect="1"/>
          </p:cNvPicPr>
          <p:nvPr/>
        </p:nvPicPr>
        <p:blipFill>
          <a:blip r:embed="rId7" cstate="print"/>
          <a:stretch>
            <a:fillRect/>
          </a:stretch>
        </p:blipFill>
        <p:spPr>
          <a:xfrm>
            <a:off x="4655840" y="188640"/>
            <a:ext cx="2322258" cy="309634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95</a:t>
            </a:fld>
            <a:endParaRPr lang="en-US" dirty="0"/>
          </a:p>
        </p:txBody>
      </p:sp>
      <p:pic>
        <p:nvPicPr>
          <p:cNvPr id="3" name="Obrázek 2" descr="xklaud0e4sb21.jpg"/>
          <p:cNvPicPr>
            <a:picLocks noChangeAspect="1"/>
          </p:cNvPicPr>
          <p:nvPr/>
        </p:nvPicPr>
        <p:blipFill rotWithShape="1">
          <a:blip r:embed="rId2" cstate="print"/>
          <a:srcRect b="27951"/>
          <a:stretch/>
        </p:blipFill>
        <p:spPr>
          <a:xfrm>
            <a:off x="2891644" y="136525"/>
            <a:ext cx="7380820" cy="6577526"/>
          </a:xfrm>
          <a:prstGeom prst="rect">
            <a:avLst/>
          </a:prstGeom>
        </p:spPr>
      </p:pic>
      <p:sp>
        <p:nvSpPr>
          <p:cNvPr id="4" name="TextovéPole 3"/>
          <p:cNvSpPr txBox="1"/>
          <p:nvPr/>
        </p:nvSpPr>
        <p:spPr>
          <a:xfrm>
            <a:off x="-96688" y="2501958"/>
            <a:ext cx="3132348" cy="1846659"/>
          </a:xfrm>
          <a:prstGeom prst="rect">
            <a:avLst/>
          </a:prstGeom>
          <a:noFill/>
        </p:spPr>
        <p:txBody>
          <a:bodyPr wrap="square" rtlCol="0">
            <a:spAutoFit/>
          </a:bodyPr>
          <a:lstStyle/>
          <a:p>
            <a:pPr algn="ctr" rtl="0"/>
            <a:r>
              <a:rPr lang="cs-CZ" sz="2400" b="1" dirty="0">
                <a:solidFill>
                  <a:srgbClr val="FF0000"/>
                </a:solidFill>
              </a:rPr>
              <a:t>Avys rodo dėkingumą šuniui po to, kai jis išgelbėjo jas nuo vilkų užpuolimo.</a:t>
            </a:r>
          </a:p>
          <a:p>
            <a:pPr algn="l" rtl="0"/>
            <a:endParaRPr lang="cs-CZ" dirty="0">
              <a:solidFill>
                <a:srgbClr val="FF0000"/>
              </a:solidFill>
            </a:endParaRPr>
          </a:p>
        </p:txBody>
      </p:sp>
      <p:sp>
        <p:nvSpPr>
          <p:cNvPr id="5" name="TextovéPole 4"/>
          <p:cNvSpPr txBox="1"/>
          <p:nvPr/>
        </p:nvSpPr>
        <p:spPr>
          <a:xfrm>
            <a:off x="10200456" y="6579385"/>
            <a:ext cx="2088232" cy="307777"/>
          </a:xfrm>
          <a:prstGeom prst="rect">
            <a:avLst/>
          </a:prstGeom>
          <a:noFill/>
        </p:spPr>
        <p:txBody>
          <a:bodyPr wrap="square" rtlCol="0">
            <a:spAutoFit/>
          </a:bodyPr>
          <a:lstStyle/>
          <a:p>
            <a:pPr algn="l" rtl="0"/>
            <a:r>
              <a:rPr lang="cs-CZ" sz="700" dirty="0"/>
              <a:t>https://www.reddit.com/r/dogswithjobs/comments/aibk5z/good_boi_saved_his_friends/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foto kráva něm.png"/>
          <p:cNvPicPr>
            <a:picLocks noGrp="1" noChangeAspect="1"/>
          </p:cNvPicPr>
          <p:nvPr>
            <p:ph idx="1"/>
          </p:nvPr>
        </p:nvPicPr>
        <p:blipFill>
          <a:blip r:embed="rId3" cstate="print"/>
          <a:stretch>
            <a:fillRect/>
          </a:stretch>
        </p:blipFill>
        <p:spPr>
          <a:xfrm>
            <a:off x="4787692" y="896596"/>
            <a:ext cx="1995810" cy="2952328"/>
          </a:xfrm>
        </p:spPr>
      </p:pic>
      <p:sp>
        <p:nvSpPr>
          <p:cNvPr id="4" name="Zástupný symbol pro číslo snímku 3"/>
          <p:cNvSpPr>
            <a:spLocks noGrp="1"/>
          </p:cNvSpPr>
          <p:nvPr>
            <p:ph type="sldNum" sz="quarter" idx="12"/>
          </p:nvPr>
        </p:nvSpPr>
        <p:spPr/>
        <p:txBody>
          <a:bodyPr/>
          <a:lstStyle/>
          <a:p>
            <a:pPr algn="l" rtl="0"/>
            <a:fld id="{20264769-77EF-4CD0-90DE-F7D7F2D423C4}" type="slidenum">
              <a:rPr lang="cs-CZ" smtClean="0"/>
              <a:pPr algn="l" rtl="0"/>
              <a:t>96</a:t>
            </a:fld>
            <a:endParaRPr lang="cs-CZ"/>
          </a:p>
        </p:txBody>
      </p:sp>
      <p:pic>
        <p:nvPicPr>
          <p:cNvPr id="6" name="Obrázek 5" descr="foto němec.png"/>
          <p:cNvPicPr>
            <a:picLocks noChangeAspect="1"/>
          </p:cNvPicPr>
          <p:nvPr/>
        </p:nvPicPr>
        <p:blipFill>
          <a:blip r:embed="rId4" cstate="print"/>
          <a:stretch>
            <a:fillRect/>
          </a:stretch>
        </p:blipFill>
        <p:spPr>
          <a:xfrm>
            <a:off x="7097104" y="896231"/>
            <a:ext cx="5094896" cy="3744416"/>
          </a:xfrm>
          <a:prstGeom prst="rect">
            <a:avLst/>
          </a:prstGeom>
        </p:spPr>
      </p:pic>
      <p:sp>
        <p:nvSpPr>
          <p:cNvPr id="7" name="TextovéPole 6"/>
          <p:cNvSpPr txBox="1"/>
          <p:nvPr/>
        </p:nvSpPr>
        <p:spPr>
          <a:xfrm>
            <a:off x="191344" y="236957"/>
            <a:ext cx="12266993" cy="523220"/>
          </a:xfrm>
          <a:prstGeom prst="rect">
            <a:avLst/>
          </a:prstGeom>
          <a:noFill/>
        </p:spPr>
        <p:txBody>
          <a:bodyPr wrap="square" rtlCol="0">
            <a:spAutoFit/>
          </a:bodyPr>
          <a:lstStyle/>
          <a:p>
            <a:pPr algn="l" rtl="0"/>
            <a:r>
              <a:rPr lang="cs-CZ" sz="2800" b="1" dirty="0"/>
              <a:t>Kai veisėjas mato taip kenčiančius gyvūnus, tai yra didžiulis smūgis jo psichikai</a:t>
            </a:r>
          </a:p>
        </p:txBody>
      </p:sp>
      <p:sp>
        <p:nvSpPr>
          <p:cNvPr id="12" name="TextovéPole 11"/>
          <p:cNvSpPr txBox="1"/>
          <p:nvPr/>
        </p:nvSpPr>
        <p:spPr>
          <a:xfrm>
            <a:off x="10869499" y="6669360"/>
            <a:ext cx="1380506" cy="184666"/>
          </a:xfrm>
          <a:prstGeom prst="rect">
            <a:avLst/>
          </a:prstGeom>
          <a:noFill/>
        </p:spPr>
        <p:txBody>
          <a:bodyPr wrap="none" rtlCol="0">
            <a:spAutoFit/>
          </a:bodyPr>
          <a:lstStyle/>
          <a:p>
            <a:pPr algn="l" rtl="0"/>
            <a:r>
              <a:rPr lang="cs-CZ" sz="600" dirty="0"/>
              <a:t>http://www.leseleveursfaceauloup.fr/</a:t>
            </a:r>
          </a:p>
        </p:txBody>
      </p:sp>
      <p:pic>
        <p:nvPicPr>
          <p:cNvPr id="13" name="Obrázek 12" descr="aasheep_20still_20alive_20after_20attacked_20by_20a_20dog_20IMG_5065 (1).jpg"/>
          <p:cNvPicPr>
            <a:picLocks noChangeAspect="1"/>
          </p:cNvPicPr>
          <p:nvPr/>
        </p:nvPicPr>
        <p:blipFill>
          <a:blip r:embed="rId5" cstate="print"/>
          <a:stretch>
            <a:fillRect/>
          </a:stretch>
        </p:blipFill>
        <p:spPr>
          <a:xfrm>
            <a:off x="-32741" y="896596"/>
            <a:ext cx="4435422" cy="2952328"/>
          </a:xfrm>
          <a:prstGeom prst="rect">
            <a:avLst/>
          </a:prstGeom>
        </p:spPr>
      </p:pic>
      <p:pic>
        <p:nvPicPr>
          <p:cNvPr id="16" name="Obrázek 15" descr="th (33).jpg"/>
          <p:cNvPicPr>
            <a:picLocks noChangeAspect="1"/>
          </p:cNvPicPr>
          <p:nvPr/>
        </p:nvPicPr>
        <p:blipFill>
          <a:blip r:embed="rId6" cstate="print"/>
          <a:stretch>
            <a:fillRect/>
          </a:stretch>
        </p:blipFill>
        <p:spPr>
          <a:xfrm>
            <a:off x="-83" y="4258120"/>
            <a:ext cx="3455799" cy="2595906"/>
          </a:xfrm>
          <a:prstGeom prst="rect">
            <a:avLst/>
          </a:prstGeom>
        </p:spPr>
      </p:pic>
      <p:pic>
        <p:nvPicPr>
          <p:cNvPr id="19" name="Obrázek 18" descr="th (30).jpg"/>
          <p:cNvPicPr>
            <a:picLocks noChangeAspect="1"/>
          </p:cNvPicPr>
          <p:nvPr/>
        </p:nvPicPr>
        <p:blipFill>
          <a:blip r:embed="rId7" cstate="print"/>
          <a:stretch>
            <a:fillRect/>
          </a:stretch>
        </p:blipFill>
        <p:spPr>
          <a:xfrm>
            <a:off x="8002220" y="4776701"/>
            <a:ext cx="2925211" cy="2077325"/>
          </a:xfrm>
          <a:prstGeom prst="rect">
            <a:avLst/>
          </a:prstGeom>
        </p:spPr>
      </p:pic>
      <p:pic>
        <p:nvPicPr>
          <p:cNvPr id="20" name="Obrázek 19" descr="Wolves-TSLN-040216-2.jpg"/>
          <p:cNvPicPr>
            <a:picLocks noChangeAspect="1"/>
          </p:cNvPicPr>
          <p:nvPr/>
        </p:nvPicPr>
        <p:blipFill>
          <a:blip r:embed="rId8" cstate="print"/>
          <a:stretch>
            <a:fillRect/>
          </a:stretch>
        </p:blipFill>
        <p:spPr>
          <a:xfrm>
            <a:off x="4351923" y="4258120"/>
            <a:ext cx="2615919" cy="259988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9336" y="136525"/>
            <a:ext cx="12145280" cy="1325563"/>
          </a:xfrm>
        </p:spPr>
        <p:txBody>
          <a:bodyPr>
            <a:normAutofit/>
          </a:bodyPr>
          <a:lstStyle/>
          <a:p>
            <a:pPr algn="l" rtl="0"/>
            <a:r>
              <a:rPr lang="cs-CZ" sz="2400" b="1" dirty="0">
                <a:latin typeface="+mn-lt"/>
              </a:rPr>
              <a:t>Kai kurie</a:t>
            </a:r>
            <a:r>
              <a:rPr lang="cs-CZ" sz="2500" b="1" dirty="0">
                <a:latin typeface="+mn-lt"/>
              </a:rPr>
              <a:t>vilkų žinovai rekomenduoja pasirūpinti asilais ar lama, kad apsaugotų bandą</a:t>
            </a:r>
            <a:br>
              <a:rPr lang="cs-CZ" sz="2500" b="1" dirty="0">
                <a:latin typeface="+mn-lt"/>
              </a:rPr>
            </a:br>
            <a:endParaRPr lang="cs-CZ" sz="2500" b="1" dirty="0">
              <a:latin typeface="+mn-lt"/>
            </a:endParaRPr>
          </a:p>
        </p:txBody>
      </p:sp>
      <p:pic>
        <p:nvPicPr>
          <p:cNvPr id="5" name="Zástupný symbol pro obsah 4" descr="osel něm.png"/>
          <p:cNvPicPr>
            <a:picLocks noGrp="1" noChangeAspect="1"/>
          </p:cNvPicPr>
          <p:nvPr>
            <p:ph idx="1"/>
          </p:nvPr>
        </p:nvPicPr>
        <p:blipFill>
          <a:blip r:embed="rId2" cstate="print"/>
          <a:stretch>
            <a:fillRect/>
          </a:stretch>
        </p:blipFill>
        <p:spPr>
          <a:xfrm>
            <a:off x="46720" y="1052736"/>
            <a:ext cx="5395145" cy="5769808"/>
          </a:xfrm>
        </p:spPr>
      </p:pic>
      <p:sp>
        <p:nvSpPr>
          <p:cNvPr id="4" name="Zástupný symbol pro číslo snímku 3"/>
          <p:cNvSpPr>
            <a:spLocks noGrp="1"/>
          </p:cNvSpPr>
          <p:nvPr>
            <p:ph type="sldNum" sz="quarter" idx="12"/>
          </p:nvPr>
        </p:nvSpPr>
        <p:spPr/>
        <p:txBody>
          <a:bodyPr/>
          <a:lstStyle/>
          <a:p>
            <a:pPr algn="l" rtl="0"/>
            <a:fld id="{20264769-77EF-4CD0-90DE-F7D7F2D423C4}" type="slidenum">
              <a:rPr lang="cs-CZ" smtClean="0"/>
              <a:pPr algn="l" rtl="0"/>
              <a:t>97</a:t>
            </a:fld>
            <a:endParaRPr lang="cs-CZ"/>
          </a:p>
        </p:txBody>
      </p:sp>
      <p:pic>
        <p:nvPicPr>
          <p:cNvPr id="6" name="Obrázek 5" descr="lama.png"/>
          <p:cNvPicPr>
            <a:picLocks noChangeAspect="1"/>
          </p:cNvPicPr>
          <p:nvPr/>
        </p:nvPicPr>
        <p:blipFill>
          <a:blip r:embed="rId3" cstate="print"/>
          <a:stretch>
            <a:fillRect/>
          </a:stretch>
        </p:blipFill>
        <p:spPr>
          <a:xfrm>
            <a:off x="5735960" y="1052736"/>
            <a:ext cx="6336704" cy="4768076"/>
          </a:xfrm>
          <a:prstGeom prst="rect">
            <a:avLst/>
          </a:prstGeom>
        </p:spPr>
      </p:pic>
      <p:sp>
        <p:nvSpPr>
          <p:cNvPr id="8" name="TextovéPole 7"/>
          <p:cNvSpPr txBox="1"/>
          <p:nvPr/>
        </p:nvSpPr>
        <p:spPr>
          <a:xfrm>
            <a:off x="5663952" y="5987018"/>
            <a:ext cx="6120680" cy="400110"/>
          </a:xfrm>
          <a:prstGeom prst="rect">
            <a:avLst/>
          </a:prstGeom>
          <a:noFill/>
        </p:spPr>
        <p:txBody>
          <a:bodyPr wrap="square" rtlCol="0">
            <a:spAutoFit/>
          </a:bodyPr>
          <a:lstStyle/>
          <a:p>
            <a:pPr algn="l" rtl="0"/>
            <a:r>
              <a:rPr lang="cs-CZ" sz="2000" dirty="0"/>
              <a:t>2018-02-11, 20 metrų nuo gyvenamojo namo</a:t>
            </a:r>
            <a:r>
              <a:rPr lang="cs-CZ" sz="2000" dirty="0" err="1"/>
              <a:t>Provansas</a:t>
            </a:r>
            <a:endParaRPr lang="cs-CZ" sz="2000" dirty="0"/>
          </a:p>
        </p:txBody>
      </p:sp>
      <p:sp>
        <p:nvSpPr>
          <p:cNvPr id="7" name="TextovéPole 6"/>
          <p:cNvSpPr txBox="1"/>
          <p:nvPr/>
        </p:nvSpPr>
        <p:spPr>
          <a:xfrm>
            <a:off x="8214423" y="6556405"/>
            <a:ext cx="3826689" cy="200055"/>
          </a:xfrm>
          <a:prstGeom prst="rect">
            <a:avLst/>
          </a:prstGeom>
          <a:noFill/>
        </p:spPr>
        <p:txBody>
          <a:bodyPr wrap="none" rtlCol="0">
            <a:spAutoFit/>
          </a:bodyPr>
          <a:lstStyle/>
          <a:p>
            <a:pPr algn="l" rtl="0"/>
            <a:r>
              <a:rPr lang="cs-CZ" sz="700" dirty="0"/>
              <a:t>http://www.leseleveursfaceauloup.fr/loups-tuent-vaches-chevaux-lamas-alpes-de-haute-provence/</a:t>
            </a: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Translated from Czech to Lithuanian - </a:t>
            </a:r>
            <a:r>
              <a:rPr lang="en-US" sz="1000" u="sng" dirty="0">
                <a:solidFill>
                  <a:srgbClr val="0F2B46"/>
                </a:solidFill>
                <a:effectLst/>
                <a:latin typeface="Roboto" panose="02000000000000000000" pitchFamily="2" charset="0"/>
                <a:hlinkClick r:id="rId4"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181129_095538.jpg"/>
          <p:cNvPicPr>
            <a:picLocks noChangeAspect="1"/>
          </p:cNvPicPr>
          <p:nvPr/>
        </p:nvPicPr>
        <p:blipFill>
          <a:blip r:embed="rId2" cstate="print"/>
          <a:stretch>
            <a:fillRect/>
          </a:stretch>
        </p:blipFill>
        <p:spPr>
          <a:xfrm>
            <a:off x="1143000" y="0"/>
            <a:ext cx="3962400" cy="2971800"/>
          </a:xfrm>
          <a:prstGeom prst="rect">
            <a:avLst/>
          </a:prstGeom>
        </p:spPr>
      </p:pic>
      <p:pic>
        <p:nvPicPr>
          <p:cNvPr id="4" name="Obrázek 3" descr="20191017_111321.jpg"/>
          <p:cNvPicPr>
            <a:picLocks noChangeAspect="1"/>
          </p:cNvPicPr>
          <p:nvPr/>
        </p:nvPicPr>
        <p:blipFill>
          <a:blip r:embed="rId3" cstate="print"/>
          <a:stretch>
            <a:fillRect/>
          </a:stretch>
        </p:blipFill>
        <p:spPr>
          <a:xfrm>
            <a:off x="6096000" y="0"/>
            <a:ext cx="4953000" cy="2786063"/>
          </a:xfrm>
          <a:prstGeom prst="rect">
            <a:avLst/>
          </a:prstGeom>
        </p:spPr>
      </p:pic>
      <p:pic>
        <p:nvPicPr>
          <p:cNvPr id="5" name="Obrázek 4" descr="20191017_101816.jpg"/>
          <p:cNvPicPr>
            <a:picLocks noChangeAspect="1"/>
          </p:cNvPicPr>
          <p:nvPr/>
        </p:nvPicPr>
        <p:blipFill>
          <a:blip r:embed="rId4" cstate="print"/>
          <a:stretch>
            <a:fillRect/>
          </a:stretch>
        </p:blipFill>
        <p:spPr>
          <a:xfrm>
            <a:off x="1143000" y="3045618"/>
            <a:ext cx="4800600" cy="2700338"/>
          </a:xfrm>
          <a:prstGeom prst="rect">
            <a:avLst/>
          </a:prstGeom>
        </p:spPr>
      </p:pic>
      <p:pic>
        <p:nvPicPr>
          <p:cNvPr id="6" name="Obrázek 5" descr="20191017_102751.jpg"/>
          <p:cNvPicPr>
            <a:picLocks noChangeAspect="1"/>
          </p:cNvPicPr>
          <p:nvPr/>
        </p:nvPicPr>
        <p:blipFill>
          <a:blip r:embed="rId5" cstate="print"/>
          <a:stretch>
            <a:fillRect/>
          </a:stretch>
        </p:blipFill>
        <p:spPr>
          <a:xfrm>
            <a:off x="6667500" y="2786063"/>
            <a:ext cx="3810000" cy="2143125"/>
          </a:xfrm>
          <a:prstGeom prst="rect">
            <a:avLst/>
          </a:prstGeom>
        </p:spPr>
      </p:pic>
      <p:pic>
        <p:nvPicPr>
          <p:cNvPr id="7" name="Zástupný symbol pro obsah 9" descr="IMG_0769.JPG"/>
          <p:cNvPicPr>
            <a:picLocks noChangeAspect="1"/>
          </p:cNvPicPr>
          <p:nvPr/>
        </p:nvPicPr>
        <p:blipFill rotWithShape="1">
          <a:blip r:embed="rId6" cstate="print"/>
          <a:srcRect t="15060" r="-3" b="13779"/>
          <a:stretch/>
        </p:blipFill>
        <p:spPr>
          <a:xfrm>
            <a:off x="6667500" y="4929188"/>
            <a:ext cx="3810000" cy="1965794"/>
          </a:xfrm>
          <a:prstGeom prst="rect">
            <a:avLst/>
          </a:prstGeom>
        </p:spPr>
      </p:pic>
      <p:sp>
        <p:nvSpPr>
          <p:cNvPr id="8" name="TextovéPole 7"/>
          <p:cNvSpPr txBox="1"/>
          <p:nvPr/>
        </p:nvSpPr>
        <p:spPr>
          <a:xfrm>
            <a:off x="1066800" y="5796171"/>
            <a:ext cx="3810000" cy="461665"/>
          </a:xfrm>
          <a:prstGeom prst="rect">
            <a:avLst/>
          </a:prstGeom>
          <a:noFill/>
        </p:spPr>
        <p:txBody>
          <a:bodyPr wrap="square" rtlCol="0">
            <a:spAutoFit/>
          </a:bodyPr>
          <a:lstStyle/>
          <a:p>
            <a:pPr algn="l" rtl="0"/>
            <a:r>
              <a:rPr lang="cs-CZ" sz="2400" b="1" dirty="0"/>
              <a:t>Vernéřovice</a:t>
            </a:r>
          </a:p>
        </p:txBody>
      </p:sp>
    </p:spTree>
    <p:extLst>
      <p:ext uri="{BB962C8B-B14F-4D97-AF65-F5344CB8AC3E}">
        <p14:creationId xmlns:p14="http://schemas.microsoft.com/office/powerpoint/2010/main" val="22992303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4ECB3DC-D7AD-4AAC-B599-D34526C4EA9E}"/>
              </a:ext>
            </a:extLst>
          </p:cNvPr>
          <p:cNvSpPr>
            <a:spLocks noGrp="1"/>
          </p:cNvSpPr>
          <p:nvPr>
            <p:ph type="sldNum" sz="quarter" idx="12"/>
          </p:nvPr>
        </p:nvSpPr>
        <p:spPr/>
        <p:txBody>
          <a:bodyPr/>
          <a:lstStyle/>
          <a:p>
            <a:pPr algn="l" rtl="0"/>
            <a:fld id="{4FAB73BC-B049-4115-A692-8D63A059BFB8}" type="slidenum">
              <a:rPr lang="en-US" smtClean="0"/>
              <a:pPr algn="l" rtl="0"/>
              <a:t>99</a:t>
            </a:fld>
            <a:endParaRPr lang="en-US" dirty="0"/>
          </a:p>
        </p:txBody>
      </p:sp>
      <p:pic>
        <p:nvPicPr>
          <p:cNvPr id="4" name="Obrázek 3">
            <a:extLst>
              <a:ext uri="{FF2B5EF4-FFF2-40B4-BE49-F238E27FC236}">
                <a16:creationId xmlns:a16="http://schemas.microsoft.com/office/drawing/2014/main" id="{CAE01B9C-1140-4D84-B86D-E380C7FE83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416" y="476672"/>
            <a:ext cx="2052228" cy="2736304"/>
          </a:xfrm>
          <a:prstGeom prst="rect">
            <a:avLst/>
          </a:prstGeom>
        </p:spPr>
      </p:pic>
      <p:pic>
        <p:nvPicPr>
          <p:cNvPr id="6" name="Obrázek 5">
            <a:extLst>
              <a:ext uri="{FF2B5EF4-FFF2-40B4-BE49-F238E27FC236}">
                <a16:creationId xmlns:a16="http://schemas.microsoft.com/office/drawing/2014/main" id="{AC881326-0A40-4A89-822C-02C3484D9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184" y="152549"/>
            <a:ext cx="4187957" cy="3140968"/>
          </a:xfrm>
          <a:prstGeom prst="rect">
            <a:avLst/>
          </a:prstGeom>
        </p:spPr>
      </p:pic>
      <p:pic>
        <p:nvPicPr>
          <p:cNvPr id="8" name="Obrázek 7">
            <a:extLst>
              <a:ext uri="{FF2B5EF4-FFF2-40B4-BE49-F238E27FC236}">
                <a16:creationId xmlns:a16="http://schemas.microsoft.com/office/drawing/2014/main" id="{C14D7AB7-5B2A-498E-ABC4-485466714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3439319"/>
            <a:ext cx="4391356" cy="3293517"/>
          </a:xfrm>
          <a:prstGeom prst="rect">
            <a:avLst/>
          </a:prstGeom>
        </p:spPr>
      </p:pic>
      <p:pic>
        <p:nvPicPr>
          <p:cNvPr id="10" name="Obrázek 9">
            <a:extLst>
              <a:ext uri="{FF2B5EF4-FFF2-40B4-BE49-F238E27FC236}">
                <a16:creationId xmlns:a16="http://schemas.microsoft.com/office/drawing/2014/main" id="{23EAE4CA-59A7-4E05-8DE8-47115D46E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760" y="476672"/>
            <a:ext cx="1977684" cy="2636912"/>
          </a:xfrm>
          <a:prstGeom prst="rect">
            <a:avLst/>
          </a:prstGeom>
        </p:spPr>
      </p:pic>
      <p:pic>
        <p:nvPicPr>
          <p:cNvPr id="14" name="Obrázek 13">
            <a:extLst>
              <a:ext uri="{FF2B5EF4-FFF2-40B4-BE49-F238E27FC236}">
                <a16:creationId xmlns:a16="http://schemas.microsoft.com/office/drawing/2014/main" id="{9FE3E27C-F7E7-438B-8988-930CFED33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6978" y="3436689"/>
            <a:ext cx="2376264" cy="3168352"/>
          </a:xfrm>
          <a:prstGeom prst="rect">
            <a:avLst/>
          </a:prstGeom>
        </p:spPr>
      </p:pic>
      <p:pic>
        <p:nvPicPr>
          <p:cNvPr id="16" name="Obrázek 15">
            <a:extLst>
              <a:ext uri="{FF2B5EF4-FFF2-40B4-BE49-F238E27FC236}">
                <a16:creationId xmlns:a16="http://schemas.microsoft.com/office/drawing/2014/main" id="{653C775A-71B6-4717-B7A8-E48B754C7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101" y="4797152"/>
            <a:ext cx="2534353" cy="1640418"/>
          </a:xfrm>
          <a:prstGeom prst="rect">
            <a:avLst/>
          </a:prstGeom>
        </p:spPr>
      </p:pic>
      <p:sp>
        <p:nvSpPr>
          <p:cNvPr id="17" name="TextovéPole 16">
            <a:extLst>
              <a:ext uri="{FF2B5EF4-FFF2-40B4-BE49-F238E27FC236}">
                <a16:creationId xmlns:a16="http://schemas.microsoft.com/office/drawing/2014/main" id="{3E203817-A653-46DC-B566-405E6F64DA1B}"/>
              </a:ext>
            </a:extLst>
          </p:cNvPr>
          <p:cNvSpPr txBox="1"/>
          <p:nvPr/>
        </p:nvSpPr>
        <p:spPr>
          <a:xfrm>
            <a:off x="6528048" y="3814606"/>
            <a:ext cx="2616250" cy="369332"/>
          </a:xfrm>
          <a:prstGeom prst="rect">
            <a:avLst/>
          </a:prstGeom>
          <a:noFill/>
        </p:spPr>
        <p:txBody>
          <a:bodyPr wrap="square" rtlCol="0">
            <a:spAutoFit/>
          </a:bodyPr>
          <a:lstStyle/>
          <a:p>
            <a:pPr algn="l" rtl="0"/>
            <a:r>
              <a:rPr lang="cs-CZ" dirty="0" err="1"/>
              <a:t>Lachov</a:t>
            </a:r>
            <a:endParaRPr lang="cs-CZ" dirty="0"/>
          </a:p>
        </p:txBody>
      </p:sp>
    </p:spTree>
    <p:extLst>
      <p:ext uri="{BB962C8B-B14F-4D97-AF65-F5344CB8AC3E}">
        <p14:creationId xmlns:p14="http://schemas.microsoft.com/office/powerpoint/2010/main" val="1101975136"/>
      </p:ext>
    </p:extLst>
  </p:cSld>
  <p:clrMapOvr>
    <a:masterClrMapping/>
  </p:clrMapOvr>
</p:sld>
</file>

<file path=ppt/theme/theme1.xml><?xml version="1.0" encoding="utf-8"?>
<a:theme xmlns:a="http://schemas.openxmlformats.org/drawingml/2006/main" name="1_Office Them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8871</TotalTime>
  <Words>6434</Words>
  <Application>Microsoft Office PowerPoint</Application>
  <PresentationFormat>Širokoúhlá obrazovka</PresentationFormat>
  <Paragraphs>664</Paragraphs>
  <Slides>104</Slides>
  <Notes>7</Notes>
  <HiddenSlides>0</HiddenSlides>
  <MMClips>0</MMClips>
  <ScaleCrop>false</ScaleCrop>
  <HeadingPairs>
    <vt:vector size="6" baseType="variant">
      <vt:variant>
        <vt:lpstr>Použitá písma</vt:lpstr>
      </vt:variant>
      <vt:variant>
        <vt:i4>24</vt:i4>
      </vt:variant>
      <vt:variant>
        <vt:lpstr>Motiv</vt:lpstr>
      </vt:variant>
      <vt:variant>
        <vt:i4>1</vt:i4>
      </vt:variant>
      <vt:variant>
        <vt:lpstr>Nadpisy snímků</vt:lpstr>
      </vt:variant>
      <vt:variant>
        <vt:i4>104</vt:i4>
      </vt:variant>
    </vt:vector>
  </HeadingPairs>
  <TitlesOfParts>
    <vt:vector size="129" baseType="lpstr">
      <vt:lpstr>Arial</vt:lpstr>
      <vt:lpstr>Arial</vt:lpstr>
      <vt:lpstr>Arial CE</vt:lpstr>
      <vt:lpstr>Calibri</vt:lpstr>
      <vt:lpstr>Calibri Light</vt:lpstr>
      <vt:lpstr>Dosis</vt:lpstr>
      <vt:lpstr>etelka_textregular</vt:lpstr>
      <vt:lpstr>Fira Sans</vt:lpstr>
      <vt:lpstr>Frutiger Neue</vt:lpstr>
      <vt:lpstr>Georgia</vt:lpstr>
      <vt:lpstr>Helvetica Neue</vt:lpstr>
      <vt:lpstr>inherit</vt:lpstr>
      <vt:lpstr>Noto Sans</vt:lpstr>
      <vt:lpstr>Open Sans</vt:lpstr>
      <vt:lpstr>Open Sans</vt:lpstr>
      <vt:lpstr>Roboto</vt:lpstr>
      <vt:lpstr>Source Sans Pro</vt:lpstr>
      <vt:lpstr>Splus Icon</vt:lpstr>
      <vt:lpstr>Times New Roman</vt:lpstr>
      <vt:lpstr>Ubuntu</vt:lpstr>
      <vt:lpstr>urw-din</vt:lpstr>
      <vt:lpstr>utopia-std</vt:lpstr>
      <vt:lpstr>Vollkorn</vt:lpstr>
      <vt:lpstr>YouTube Sans</vt:lpstr>
      <vt:lpstr>1_Office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Kiek iš tikrųjų kainuoja su vilkais susijusios priemonės?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Padėtis Prancūzijoje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Dangus žemėje, kaip įsivaizduoja LCIE</vt:lpstr>
      <vt:lpstr>Prezentace aplikace PowerPoint</vt:lpstr>
      <vt:lpstr>Prezentace aplikace PowerPoint</vt:lpstr>
      <vt:lpstr>Prezentace aplikace PowerPoint</vt:lpstr>
      <vt:lpstr>Realybė pagal nuomonęOho-Cogeca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Kai kurievilkų žinovai rekomenduoja pasirūpinti asilais ar lama, kad apsaugotų bandą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Bc. Zdeněk Havrlant</dc:creator>
  <cp:lastModifiedBy>Tomáš Havrlant</cp:lastModifiedBy>
  <cp:revision>349</cp:revision>
  <cp:lastPrinted>2023-09-04T17:10:47Z</cp:lastPrinted>
  <dcterms:created xsi:type="dcterms:W3CDTF">2019-11-24T11:01:11Z</dcterms:created>
  <dcterms:modified xsi:type="dcterms:W3CDTF">2023-11-11T22:17:44Z</dcterms:modified>
</cp:coreProperties>
</file>