
<file path=[Content_Types].xml><?xml version="1.0" encoding="utf-8"?>
<Types xmlns="http://schemas.openxmlformats.org/package/2006/content-types">
  <Default Extension="avi" ContentType="video/x-msvideo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6.xml" ContentType="application/vnd.openxmlformats-officedocument.presentationml.notesSlide+xml"/>
  <Override PartName="/ppt/ink/ink4.xml" ContentType="application/inkml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72" r:id="rId1"/>
  </p:sldMasterIdLst>
  <p:notesMasterIdLst>
    <p:notesMasterId r:id="rId107"/>
  </p:notesMasterIdLst>
  <p:handoutMasterIdLst>
    <p:handoutMasterId r:id="rId108"/>
  </p:handoutMasterIdLst>
  <p:sldIdLst>
    <p:sldId id="465" r:id="rId2"/>
    <p:sldId id="608" r:id="rId3"/>
    <p:sldId id="622" r:id="rId4"/>
    <p:sldId id="631" r:id="rId5"/>
    <p:sldId id="469" r:id="rId6"/>
    <p:sldId id="585" r:id="rId7"/>
    <p:sldId id="586" r:id="rId8"/>
    <p:sldId id="558" r:id="rId9"/>
    <p:sldId id="604" r:id="rId10"/>
    <p:sldId id="605" r:id="rId11"/>
    <p:sldId id="340" r:id="rId12"/>
    <p:sldId id="639" r:id="rId13"/>
    <p:sldId id="640" r:id="rId14"/>
    <p:sldId id="650" r:id="rId15"/>
    <p:sldId id="504" r:id="rId16"/>
    <p:sldId id="545" r:id="rId17"/>
    <p:sldId id="615" r:id="rId18"/>
    <p:sldId id="587" r:id="rId19"/>
    <p:sldId id="589" r:id="rId20"/>
    <p:sldId id="606" r:id="rId21"/>
    <p:sldId id="271" r:id="rId22"/>
    <p:sldId id="590" r:id="rId23"/>
    <p:sldId id="603" r:id="rId24"/>
    <p:sldId id="607" r:id="rId25"/>
    <p:sldId id="532" r:id="rId26"/>
    <p:sldId id="269" r:id="rId27"/>
    <p:sldId id="440" r:id="rId28"/>
    <p:sldId id="561" r:id="rId29"/>
    <p:sldId id="594" r:id="rId30"/>
    <p:sldId id="600" r:id="rId31"/>
    <p:sldId id="595" r:id="rId32"/>
    <p:sldId id="511" r:id="rId33"/>
    <p:sldId id="599" r:id="rId34"/>
    <p:sldId id="625" r:id="rId35"/>
    <p:sldId id="632" r:id="rId36"/>
    <p:sldId id="306" r:id="rId37"/>
    <p:sldId id="626" r:id="rId38"/>
    <p:sldId id="618" r:id="rId39"/>
    <p:sldId id="483" r:id="rId40"/>
    <p:sldId id="482" r:id="rId41"/>
    <p:sldId id="614" r:id="rId42"/>
    <p:sldId id="619" r:id="rId43"/>
    <p:sldId id="496" r:id="rId44"/>
    <p:sldId id="449" r:id="rId45"/>
    <p:sldId id="601" r:id="rId46"/>
    <p:sldId id="477" r:id="rId47"/>
    <p:sldId id="627" r:id="rId48"/>
    <p:sldId id="628" r:id="rId49"/>
    <p:sldId id="596" r:id="rId50"/>
    <p:sldId id="450" r:id="rId51"/>
    <p:sldId id="497" r:id="rId52"/>
    <p:sldId id="602" r:id="rId53"/>
    <p:sldId id="629" r:id="rId54"/>
    <p:sldId id="609" r:id="rId55"/>
    <p:sldId id="633" r:id="rId56"/>
    <p:sldId id="636" r:id="rId57"/>
    <p:sldId id="635" r:id="rId58"/>
    <p:sldId id="634" r:id="rId59"/>
    <p:sldId id="637" r:id="rId60"/>
    <p:sldId id="638" r:id="rId61"/>
    <p:sldId id="623" r:id="rId62"/>
    <p:sldId id="647" r:id="rId63"/>
    <p:sldId id="649" r:id="rId64"/>
    <p:sldId id="648" r:id="rId65"/>
    <p:sldId id="495" r:id="rId66"/>
    <p:sldId id="468" r:id="rId67"/>
    <p:sldId id="598" r:id="rId68"/>
    <p:sldId id="612" r:id="rId69"/>
    <p:sldId id="593" r:id="rId70"/>
    <p:sldId id="630" r:id="rId71"/>
    <p:sldId id="577" r:id="rId72"/>
    <p:sldId id="578" r:id="rId73"/>
    <p:sldId id="322" r:id="rId74"/>
    <p:sldId id="452" r:id="rId75"/>
    <p:sldId id="453" r:id="rId76"/>
    <p:sldId id="457" r:id="rId77"/>
    <p:sldId id="323" r:id="rId78"/>
    <p:sldId id="456" r:id="rId79"/>
    <p:sldId id="506" r:id="rId80"/>
    <p:sldId id="522" r:id="rId81"/>
    <p:sldId id="620" r:id="rId82"/>
    <p:sldId id="621" r:id="rId83"/>
    <p:sldId id="641" r:id="rId84"/>
    <p:sldId id="642" r:id="rId85"/>
    <p:sldId id="643" r:id="rId86"/>
    <p:sldId id="644" r:id="rId87"/>
    <p:sldId id="646" r:id="rId88"/>
    <p:sldId id="492" r:id="rId89"/>
    <p:sldId id="493" r:id="rId90"/>
    <p:sldId id="579" r:id="rId91"/>
    <p:sldId id="645" r:id="rId92"/>
    <p:sldId id="517" r:id="rId93"/>
    <p:sldId id="624" r:id="rId94"/>
    <p:sldId id="434" r:id="rId95"/>
    <p:sldId id="426" r:id="rId96"/>
    <p:sldId id="435" r:id="rId97"/>
    <p:sldId id="342" r:id="rId98"/>
    <p:sldId id="343" r:id="rId99"/>
    <p:sldId id="385" r:id="rId100"/>
    <p:sldId id="546" r:id="rId101"/>
    <p:sldId id="443" r:id="rId102"/>
    <p:sldId id="519" r:id="rId103"/>
    <p:sldId id="560" r:id="rId104"/>
    <p:sldId id="396" r:id="rId105"/>
    <p:sldId id="389" r:id="rId106"/>
  </p:sldIdLst>
  <p:sldSz cx="12192000" cy="6858000"/>
  <p:notesSz cx="6797675" cy="98726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86847" autoAdjust="0"/>
  </p:normalViewPr>
  <p:slideViewPr>
    <p:cSldViewPr>
      <p:cViewPr varScale="1">
        <p:scale>
          <a:sx n="75" d="100"/>
          <a:sy n="75" d="100"/>
        </p:scale>
        <p:origin x="103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400" cy="494108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4108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F2C14C33-227B-44E3-A84F-1F1491A41DF9}" type="datetimeFigureOut">
              <a:rPr lang="cs-CZ" smtClean="0"/>
              <a:pPr/>
              <a:t>02.11.2023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2" y="9376978"/>
            <a:ext cx="2946400" cy="494108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9" y="9376978"/>
            <a:ext cx="2946400" cy="494108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0C0ED00C-778A-45B1-AAF0-F8DC49ECDE1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7T10:44:40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7T10:44:40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7T19:13:54.23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1,'716'0,"-693"1,43 8,-42-5,42 2,7-6,-5-1,112 14,-98-5,0-4,85-6,-38 0,1432 2,-1519 2,58 11,-65-8,13 3,-22-4,-1 0,34 0,-26-4,21-2,-1 3,0 1,1 4,68 15,-105-17,1-1,-1-1,1 0,19-1,-20-1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3T12:15:20.9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5347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5347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07669FC9-3B2B-400C-9D63-6C1C16307119}" type="datetimeFigureOut">
              <a:rPr lang="cs-CZ" smtClean="0"/>
              <a:pPr/>
              <a:t>02.11.2023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2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7320"/>
            <a:ext cx="2945659" cy="49534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377320"/>
            <a:ext cx="2945659" cy="49534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A9F32CC5-042B-4457-9BAE-A2F8585096D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7045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32CC5-042B-4457-9BAE-A2F8585096DC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87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9a3ab1623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9a3ab1623c_0_97:notes"/>
          <p:cNvSpPr txBox="1">
            <a:spLocks noGrp="1"/>
          </p:cNvSpPr>
          <p:nvPr>
            <p:ph type="body" idx="1"/>
          </p:nvPr>
        </p:nvSpPr>
        <p:spPr>
          <a:xfrm>
            <a:off x="906463" y="4714875"/>
            <a:ext cx="4984800" cy="446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19a3ab1623c_0_97:notes"/>
          <p:cNvSpPr txBox="1">
            <a:spLocks noGrp="1"/>
          </p:cNvSpPr>
          <p:nvPr>
            <p:ph type="sldNum" idx="12"/>
          </p:nvPr>
        </p:nvSpPr>
        <p:spPr>
          <a:xfrm>
            <a:off x="3851275" y="9429750"/>
            <a:ext cx="2946300" cy="49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9a3ab1623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9a3ab1623c_0_53:notes"/>
          <p:cNvSpPr txBox="1">
            <a:spLocks noGrp="1"/>
          </p:cNvSpPr>
          <p:nvPr>
            <p:ph type="body" idx="1"/>
          </p:nvPr>
        </p:nvSpPr>
        <p:spPr>
          <a:xfrm>
            <a:off x="906463" y="4714875"/>
            <a:ext cx="4984800" cy="446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9a3ab1623c_0_53:notes"/>
          <p:cNvSpPr txBox="1">
            <a:spLocks noGrp="1"/>
          </p:cNvSpPr>
          <p:nvPr>
            <p:ph type="sldNum" idx="12"/>
          </p:nvPr>
        </p:nvSpPr>
        <p:spPr>
          <a:xfrm>
            <a:off x="3851275" y="9429750"/>
            <a:ext cx="2946300" cy="49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26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216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32CC5-042B-4457-9BAE-A2F8585096DC}" type="slidenum">
              <a:rPr lang="cs-CZ" smtClean="0"/>
              <a:pPr/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4295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32CC5-042B-4457-9BAE-A2F8585096DC}" type="slidenum">
              <a:rPr lang="cs-CZ" smtClean="0"/>
              <a:pPr/>
              <a:t>50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9190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32CC5-042B-4457-9BAE-A2F8585096DC}" type="slidenum">
              <a:rPr lang="cs-CZ" smtClean="0"/>
              <a:pPr/>
              <a:t>73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8642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32CC5-042B-4457-9BAE-A2F8585096DC}" type="slidenum">
              <a:rPr lang="cs-CZ" smtClean="0"/>
              <a:pPr/>
              <a:t>97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4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CD80-8F97-47C0-97D3-7C2458D678C3}" type="datetime1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4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47A3-AC40-425A-AF5D-5AF557E33053}" type="datetime1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240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B1461-BEEA-4B17-86AD-3CB6310EA699}" type="datetime1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14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3EFD-802C-437C-BEC6-221ACEBCC40F}" type="datetime1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64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4BCC-99B5-45DA-810C-EB67E5BC5A24}" type="datetime1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42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72CE-DD73-4CDC-8C4B-253A49947BBE}" type="datetime1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971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567D-7495-4BF4-B28F-96EF9EF138E7}" type="datetime1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60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20DF-BE10-44CC-BF91-476D10E9B915}" type="datetime1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261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ADB1C-73A3-4EAA-BBBB-F093CBCD4E6B}" type="datetime1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9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4B4FF-D963-44BF-9CA7-094F2257D210}" type="datetime1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1858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D14B-B4DE-4B04-A813-44EEFDA155D8}" type="datetime1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E1208-0E11-45C7-8CEB-539D5C50F517}" type="datetime1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4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7" Type="http://schemas.openxmlformats.org/officeDocument/2006/relationships/image" Target="../media/image238.pn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jpeg"/><Relationship Id="rId3" Type="http://schemas.openxmlformats.org/officeDocument/2006/relationships/image" Target="../media/image240.jpeg"/><Relationship Id="rId7" Type="http://schemas.openxmlformats.org/officeDocument/2006/relationships/image" Target="../media/image244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g"/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image" Target="../media/image249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bb-wolf.de/die-dbbw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hyperlink" Target="https://www.agrarheute.com/land-leben/wolfsabwehr-herdenschutzhunde-nachts-bellen-duerfen-612399" TargetMode="Externa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hyperlink" Target="https://mmm.fi/riista/metsastyksen-rajoittaminen-ja-ministerion-asetukset" TargetMode="External"/><Relationship Id="rId4" Type="http://schemas.openxmlformats.org/officeDocument/2006/relationships/hyperlink" Target="https://valtioneuvosto.fi/-/1410837/suden-kannanhoidollinen-metsastys-kaynnistyy-vuoden-2022-aluss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hyperlink" Target="http://www.protectiondestroupeaux.ch/fileadmin/doc/Was_tun/N0063_D_18_WEB_Comic_Herdenschutzhunde.pdf" TargetMode="Externa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uvek.admin.ch/uvek/de/home/uvek/medien/medienmitteilungen.msg-id-95521.html" TargetMode="Externa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ick.ch/schweiz/graubuenden/nach-wolfs-vorfall-am-piz-beverin-warnt-biologe-marcel-zueger-wird-nichts-getan-sind-die-woelfe-bald-in-den-doerfern-id16797583.html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Habituace" TargetMode="External"/><Relationship Id="rId5" Type="http://schemas.openxmlformats.org/officeDocument/2006/relationships/hyperlink" Target="https://www.youtube.com/watch?v=NLmOv_AqGxI" TargetMode="External"/><Relationship Id="rId4" Type="http://schemas.openxmlformats.org/officeDocument/2006/relationships/hyperlink" Target="https://www.stgallerbauer.ch/tiere/wer-woelfe-will-muss-die-kosten-tragen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min.ch/gov/de/start/dokumentation/medienmitteilungen.msg-id-98407.html" TargetMode="External"/><Relationship Id="rId2" Type="http://schemas.openxmlformats.org/officeDocument/2006/relationships/hyperlink" Target="https://www.blick.ch/politik/medienkonferenz-um-15-uhr-roesti-stellt-seine-wolfs-abschussplaene-vor-id19100803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eseleveursfaceauxpredateurs.fr/wp-content/uploads/2023/07/Dossier-2022_Pastoralisme-en-danger-FNO-web.pdf" TargetMode="External"/><Relationship Id="rId3" Type="http://schemas.openxmlformats.org/officeDocument/2006/relationships/hyperlink" Target="http://www.auvergne-rhone-alpes.developpement-durable.gouv.fr/IMG/pdf/20190115_donnees_dommages_au_31decembre2018_internet.pdf" TargetMode="External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loupdanslabergerie.fr/" TargetMode="External"/><Relationship Id="rId5" Type="http://schemas.openxmlformats.org/officeDocument/2006/relationships/hyperlink" Target="https://www.youtube.com/watch?v=1siSZMJGMRs&amp;t=119s" TargetMode="External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fi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PtccfgiYYE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oupfrance.fr/pdf/Bulletin-Reseau-Loup-2012-N27_regime.alimentaire.pdf" TargetMode="External"/><Relationship Id="rId4" Type="http://schemas.openxmlformats.org/officeDocument/2006/relationships/hyperlink" Target="https://www.loupfrance.fr/le-loup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oupfrance.fr/gestion-des-impacts-du-loup/protection-des-troupeaux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f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d_op_oo30RHkZTemZd_Xw3_oG-KFN7NQ/view?pli=1" TargetMode="External"/><Relationship Id="rId2" Type="http://schemas.openxmlformats.org/officeDocument/2006/relationships/hyperlink" Target="https://leloupdanslabergerie.fr/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vergne-rhone-alpes.developpement-durable.gouv.fr/bilan-du-protocole-a14246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hyperlink" Target="https://leloupdanslabergerie.fr/accueil/office-francais-de-la-biodiversite-ment/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seleveursfaceauxpredateurs.fr/wp-content/uploads/2023/07/Dossier-2022_Pastoralisme-en-danger-FNO-web.pdf" TargetMode="Externa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l.it/artikel/wirtschaft/tierschau-vor-dem-aus-protest-der-tierzuchtverbaende-gegen-wolf-und-baer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stt.lrv.lt/uploads/vstt/documents/files/Vilk%C5%B3%20tyrimai/Galutine%20ataskaita%202022_23%20nuasmeninta%20fin.pdf" TargetMode="External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aviuaugintojai.lt/vilku-ar-aviu-saugojimo-ypatumai-lietuvoje/" TargetMode="External"/><Relationship Id="rId4" Type="http://schemas.openxmlformats.org/officeDocument/2006/relationships/image" Target="../media/image1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g"/><Relationship Id="rId4" Type="http://schemas.openxmlformats.org/officeDocument/2006/relationships/hyperlink" Target="https://e-seimas.lrs.lt/portal/legalAct/lt/TAD/c6523a6066dc11eea182def3ac5c11d6?jfwid=16vee94gwt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noukis.lt/naujienos/ukis/leisime-plestis-vilku-populiacijai-kad-butu-ka-medzioti" TargetMode="External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vic.lt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ks.si/" TargetMode="External"/><Relationship Id="rId5" Type="http://schemas.openxmlformats.org/officeDocument/2006/relationships/image" Target="../media/image140.jpg"/><Relationship Id="rId4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dblegaske-novice.si/sl/news/pripravljena-izhodisca-za-strategijo-upravljanja-z-zvermi.html" TargetMode="External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3" Type="http://schemas.openxmlformats.org/officeDocument/2006/relationships/hyperlink" Target="https://www.vmd.gov.lv/lv?utm_source=https%3A%2F%2Feng.lsm.lv%2F" TargetMode="External"/><Relationship Id="rId7" Type="http://schemas.openxmlformats.org/officeDocument/2006/relationships/image" Target="../media/image143.jpg"/><Relationship Id="rId2" Type="http://schemas.openxmlformats.org/officeDocument/2006/relationships/hyperlink" Target="https://www.schweizerbauer.ch/tiere/ubrige-tiere/problemwolf-auch-in-oberoesterreich-abschuss-moeglich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g"/><Relationship Id="rId5" Type="http://schemas.openxmlformats.org/officeDocument/2006/relationships/hyperlink" Target="https://www.bayern.de/ministerrat-verabschiedet-bayerische-wolfsverordnung/" TargetMode="External"/><Relationship Id="rId4" Type="http://schemas.openxmlformats.org/officeDocument/2006/relationships/hyperlink" Target="https://globalvoices.org/2022/09/23/the-wolf-is-being-targeted-and-killed-in-north-macedonia/" TargetMode="External"/><Relationship Id="rId9" Type="http://schemas.openxmlformats.org/officeDocument/2006/relationships/image" Target="../media/image145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eagri.cz/public/portal/mze/zemedelstvi/ekologicke-zemedelstvi/dokumenty-statistiky-formulare/statistika-a-pruzkumy" TargetMode="Externa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450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2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hyperlink" Target="https://www.wolf.sachsen.de/schadensstatistik-4169.html" TargetMode="External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avratvlku.cz/skodni-udalost-prehled-skodnich-udalosti-2023/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https://aopkcr.maps.arcgis.com/apps/mapviewer/index.html?webmap=6605b540cc4f408c88f9b05b96803266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nvironment/nature/conservation/species/carnivores/promoting_management.htm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c.europa.eu/environment/nature/conservation/species/carnivores/pdf/guidelines_for_population_level_management.pdf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png"/><Relationship Id="rId4" Type="http://schemas.openxmlformats.org/officeDocument/2006/relationships/hyperlink" Target="https://www.natuerlich-jagd.de/news/umdenken-der-eu-kommission-bei-wolfsentnahmen-schwedisches-wolfsmanagement-beispielhaft/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7" Type="http://schemas.openxmlformats.org/officeDocument/2006/relationships/image" Target="../media/image185.pn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g"/><Relationship Id="rId5" Type="http://schemas.openxmlformats.org/officeDocument/2006/relationships/image" Target="../media/image183.jpg"/><Relationship Id="rId4" Type="http://schemas.openxmlformats.org/officeDocument/2006/relationships/image" Target="../media/image18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c.europa.eu/commission/presscorner/detail/en/ip_23_4330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neviditelnypes.lidovky.cz/klima/1600-vedcu-klimaticka-nouze-je-podvod.A231002_190658_p_klima_nef" TargetMode="External"/><Relationship Id="rId2" Type="http://schemas.openxmlformats.org/officeDocument/2006/relationships/hyperlink" Target="https://clintel.org/wp-content/uploads/2023/08/WCD-version-081423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fi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z.cz/clanek/10164/stanovisko-schok-a-asz-cr-k-pohotovostnimu-planu-pro-reseni-situaci-s-problematickym-vlkem/" TargetMode="External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7" Type="http://schemas.openxmlformats.org/officeDocument/2006/relationships/image" Target="../media/image218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220.png"/><Relationship Id="rId7" Type="http://schemas.openxmlformats.org/officeDocument/2006/relationships/image" Target="../media/image2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CF5C16D-B890-4144-B943-BF8B3236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200" i="1"/>
              <a:t>Vypracoval: Ing. Tomáš Havrlant</a:t>
            </a:r>
            <a:endParaRPr lang="cs-CZ" sz="1200" i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24521DF-34C3-472C-A5DB-D5B0DB111D92}"/>
              </a:ext>
            </a:extLst>
          </p:cNvPr>
          <p:cNvSpPr txBox="1"/>
          <p:nvPr/>
        </p:nvSpPr>
        <p:spPr>
          <a:xfrm>
            <a:off x="67875" y="5764405"/>
            <a:ext cx="6595865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/>
              <a:t>Kongresový</a:t>
            </a:r>
            <a:r>
              <a:rPr lang="en-US" dirty="0"/>
              <a:t> hotel LUNA </a:t>
            </a:r>
            <a:endParaRPr lang="cs-CZ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/>
              <a:t>Kouty</a:t>
            </a:r>
            <a:r>
              <a:rPr lang="en-US" dirty="0"/>
              <a:t> 77, </a:t>
            </a:r>
            <a:r>
              <a:rPr lang="en-US" dirty="0" err="1"/>
              <a:t>Ledeč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Sázavou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F59E9FC-1BE7-4FE5-818C-EF206561E5B8}"/>
              </a:ext>
            </a:extLst>
          </p:cNvPr>
          <p:cNvSpPr txBox="1"/>
          <p:nvPr/>
        </p:nvSpPr>
        <p:spPr>
          <a:xfrm>
            <a:off x="205779" y="1247041"/>
            <a:ext cx="117804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dirty="0"/>
              <a:t>  </a:t>
            </a:r>
            <a:r>
              <a:rPr lang="cs-CZ" sz="4400" dirty="0">
                <a:solidFill>
                  <a:srgbClr val="FF0000"/>
                </a:solidFill>
              </a:rPr>
              <a:t>Soužití s vlky pohledem Evropské unie chovatelů</a:t>
            </a:r>
            <a:endParaRPr lang="cs-CZ" sz="4400" b="1" dirty="0">
              <a:solidFill>
                <a:srgbClr val="FF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F3E000-0B45-4EAF-A170-648AF299F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985" y="6002953"/>
            <a:ext cx="629816" cy="7067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665235F-7A33-45C7-BF80-3395784D3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356" y="5773641"/>
            <a:ext cx="1958434" cy="55693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CD6D0C4-24AB-42E1-93CB-BA1DDE891690}"/>
              </a:ext>
            </a:extLst>
          </p:cNvPr>
          <p:cNvSpPr txBox="1"/>
          <p:nvPr/>
        </p:nvSpPr>
        <p:spPr>
          <a:xfrm>
            <a:off x="11381793" y="5774318"/>
            <a:ext cx="8381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Vernéřovice</a:t>
            </a:r>
            <a:endParaRPr lang="cs-CZ" sz="900" dirty="0">
              <a:solidFill>
                <a:srgbClr val="0070C0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4EDFD60-6A16-4273-941D-74D060865CB6}"/>
              </a:ext>
            </a:extLst>
          </p:cNvPr>
          <p:cNvSpPr txBox="1"/>
          <p:nvPr/>
        </p:nvSpPr>
        <p:spPr>
          <a:xfrm>
            <a:off x="3041577" y="391185"/>
            <a:ext cx="9074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26. mezinárodní konference chovatelů ovcí a koz</a:t>
            </a:r>
          </a:p>
          <a:p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3. – 4. listopadu 2023  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384E162-CC18-EDF0-40D9-700DC3BDBE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297" y="4693093"/>
            <a:ext cx="3032504" cy="76944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085B74E-AA34-596E-AA15-955512A22E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335" y="3397188"/>
            <a:ext cx="1528428" cy="12678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67BD3E-3BF3-5806-F7A1-23DF29C96C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1" y="4167057"/>
            <a:ext cx="2225799" cy="14768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0297E56-3F76-39EC-A7CE-B1056F1A4E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115" y="2124650"/>
            <a:ext cx="4301770" cy="43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04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4318686-506D-C29B-8239-E20F4BC59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78BC7B-336A-1411-EFC5-FD3A16906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" y="332656"/>
            <a:ext cx="9327688" cy="53954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024AFC8-4789-6C43-F1EF-F40F09F10AC2}"/>
              </a:ext>
            </a:extLst>
          </p:cNvPr>
          <p:cNvSpPr txBox="1"/>
          <p:nvPr/>
        </p:nvSpPr>
        <p:spPr>
          <a:xfrm>
            <a:off x="9264352" y="548680"/>
            <a:ext cx="26642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V roce 2022 dalo Německo na preventivní opatření  v přepočtu 460 milionů korun.</a:t>
            </a:r>
          </a:p>
          <a:p>
            <a:pPr algn="ctr"/>
            <a:endParaRPr lang="cs-CZ" sz="2400" b="1" dirty="0">
              <a:solidFill>
                <a:srgbClr val="FF0000"/>
              </a:solidFill>
            </a:endParaRPr>
          </a:p>
          <a:p>
            <a:pPr algn="ctr"/>
            <a:r>
              <a:rPr lang="cs-CZ" sz="2400" b="1" dirty="0">
                <a:solidFill>
                  <a:srgbClr val="FF0000"/>
                </a:solidFill>
              </a:rPr>
              <a:t>Přesto zaznamenalo rekordní škody – 4366 kompenzovaných domácích zvířat.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97BC185-5B65-C3CA-35A3-CF58A4D9B95A}"/>
              </a:ext>
            </a:extLst>
          </p:cNvPr>
          <p:cNvSpPr txBox="1"/>
          <p:nvPr/>
        </p:nvSpPr>
        <p:spPr>
          <a:xfrm>
            <a:off x="1631504" y="6356350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https://www.dbb-wolf.de</a:t>
            </a:r>
          </a:p>
        </p:txBody>
      </p:sp>
    </p:spTree>
    <p:extLst>
      <p:ext uri="{BB962C8B-B14F-4D97-AF65-F5344CB8AC3E}">
        <p14:creationId xmlns:p14="http://schemas.microsoft.com/office/powerpoint/2010/main" val="25490939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4ECB3DC-D7AD-4AAC-B599-D34526C4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E01B9C-1140-4D84-B86D-E380C7FE83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476672"/>
            <a:ext cx="2052228" cy="27363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C881326-0A40-4A89-822C-02C3484D9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52549"/>
            <a:ext cx="4187957" cy="314096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14D7AB7-5B2A-498E-ABC4-485466714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439319"/>
            <a:ext cx="4391356" cy="32935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3EAE4CA-59A7-4E05-8DE8-47115D46EA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476672"/>
            <a:ext cx="1977684" cy="263691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FE3E27C-F7E7-438B-8988-930CFED332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978" y="3436689"/>
            <a:ext cx="2376264" cy="316835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53C775A-71B6-4717-B7A8-E48B754C75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01" y="4797152"/>
            <a:ext cx="2534353" cy="1640418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3E203817-A653-46DC-B566-405E6F64DA1B}"/>
              </a:ext>
            </a:extLst>
          </p:cNvPr>
          <p:cNvSpPr txBox="1"/>
          <p:nvPr/>
        </p:nvSpPr>
        <p:spPr>
          <a:xfrm>
            <a:off x="6528048" y="3814606"/>
            <a:ext cx="261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Lachov</a:t>
            </a:r>
          </a:p>
        </p:txBody>
      </p:sp>
    </p:spTree>
    <p:extLst>
      <p:ext uri="{BB962C8B-B14F-4D97-AF65-F5344CB8AC3E}">
        <p14:creationId xmlns:p14="http://schemas.microsoft.com/office/powerpoint/2010/main" val="11019751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682607" y="6239718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101</a:t>
            </a:fld>
            <a:endParaRPr lang="en-US" dirty="0"/>
          </a:p>
        </p:txBody>
      </p:sp>
      <p:pic>
        <p:nvPicPr>
          <p:cNvPr id="3" name="Obrázek 2" descr="870x489_veau_ventre_a_lair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336" y="0"/>
            <a:ext cx="6118662" cy="3429000"/>
          </a:xfrm>
          <a:prstGeom prst="rect">
            <a:avLst/>
          </a:prstGeom>
        </p:spPr>
      </p:pic>
      <p:pic>
        <p:nvPicPr>
          <p:cNvPr id="5" name="Obrázek 4" descr="r0_96_1024_672_w1200_h678_fma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336" y="3415117"/>
            <a:ext cx="6120680" cy="3442883"/>
          </a:xfrm>
          <a:prstGeom prst="rect">
            <a:avLst/>
          </a:prstGeom>
        </p:spPr>
      </p:pic>
      <p:pic>
        <p:nvPicPr>
          <p:cNvPr id="6" name="Obrázek 5" descr="coyote 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4032" y="0"/>
            <a:ext cx="6079112" cy="3429000"/>
          </a:xfrm>
          <a:prstGeom prst="rect">
            <a:avLst/>
          </a:prstGeom>
        </p:spPr>
      </p:pic>
      <p:pic>
        <p:nvPicPr>
          <p:cNvPr id="7" name="Obrázek 6" descr="Sheep-attack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58640" y="3501008"/>
            <a:ext cx="2533360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Shee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84032" y="3501008"/>
            <a:ext cx="2448272" cy="1628201"/>
          </a:xfrm>
          <a:prstGeom prst="rect">
            <a:avLst/>
          </a:prstGeom>
        </p:spPr>
      </p:pic>
      <p:pic>
        <p:nvPicPr>
          <p:cNvPr id="9" name="Obrázek 8" descr="51591_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4032" y="5157192"/>
            <a:ext cx="2418589" cy="1584176"/>
          </a:xfrm>
          <a:prstGeom prst="rect">
            <a:avLst/>
          </a:prstGeom>
        </p:spPr>
      </p:pic>
      <p:pic>
        <p:nvPicPr>
          <p:cNvPr id="10" name="Obrázek 9" descr="5412270-3x2-940x62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96400" y="5193382"/>
            <a:ext cx="2495600" cy="1664618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E276F24-B91F-4C29-8E23-35799B53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102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8E27A6-3FB2-43FC-AD08-A18EB87A0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303" y="0"/>
            <a:ext cx="5095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274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8C4E278-AE21-40D7-A65E-3C2FE3DF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103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B43D1C2-E02A-4E11-A0C0-FF594622C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968" y="260648"/>
            <a:ext cx="4192158" cy="13681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C812CF6-466D-43DC-8D94-FA8160FDC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968" y="5337541"/>
            <a:ext cx="4210875" cy="100811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2A2B07E-290D-4850-A8BF-788E34966175}"/>
              </a:ext>
            </a:extLst>
          </p:cNvPr>
          <p:cNvSpPr txBox="1"/>
          <p:nvPr/>
        </p:nvSpPr>
        <p:spPr>
          <a:xfrm>
            <a:off x="8040216" y="1779743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8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9BBA442-49F4-DC58-D295-79A5738AF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27150"/>
            <a:ext cx="7126554" cy="612919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4A4EEEA-1FB9-2D10-3F57-8036147FF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3" y="260648"/>
            <a:ext cx="7291076" cy="320900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D9C3EFB-3ED0-8626-C4B3-BB99B3580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2584068"/>
            <a:ext cx="3763256" cy="221075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E2BEDA2-3223-499D-2623-AC39225F3FFF}"/>
              </a:ext>
            </a:extLst>
          </p:cNvPr>
          <p:cNvSpPr txBox="1"/>
          <p:nvPr/>
        </p:nvSpPr>
        <p:spPr>
          <a:xfrm>
            <a:off x="407368" y="3689447"/>
            <a:ext cx="691276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FF0000"/>
                </a:solidFill>
              </a:rPr>
              <a:t>www.vlktravunezere.cz</a:t>
            </a:r>
          </a:p>
          <a:p>
            <a:endParaRPr lang="cs-CZ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7E79A414-BA49-85F3-40BE-A2086F1D30B1}"/>
              </a:ext>
            </a:extLst>
          </p:cNvPr>
          <p:cNvSpPr/>
          <p:nvPr/>
        </p:nvSpPr>
        <p:spPr>
          <a:xfrm>
            <a:off x="9068040" y="3279240"/>
            <a:ext cx="360000" cy="36000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70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031A962-58F1-44B1-93EF-6B484953B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104</a:t>
            </a:fld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E25F1AB-0850-4F53-A733-A166CC67B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147" y="116632"/>
            <a:ext cx="4049706" cy="574426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71A14C2-2E50-4595-BEDA-17954DFCCB0F}"/>
              </a:ext>
            </a:extLst>
          </p:cNvPr>
          <p:cNvSpPr txBox="1"/>
          <p:nvPr/>
        </p:nvSpPr>
        <p:spPr>
          <a:xfrm>
            <a:off x="695400" y="5860897"/>
            <a:ext cx="1015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Nechte jednoho vlka naživu a ovce nebudou nikdy v bezpečí</a:t>
            </a:r>
          </a:p>
        </p:txBody>
      </p:sp>
    </p:spTree>
    <p:extLst>
      <p:ext uri="{BB962C8B-B14F-4D97-AF65-F5344CB8AC3E}">
        <p14:creationId xmlns:p14="http://schemas.microsoft.com/office/powerpoint/2010/main" val="31097701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0162086" y="6519446"/>
            <a:ext cx="2211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/>
              <a:t>Autor:</a:t>
            </a:r>
            <a:r>
              <a:rPr lang="cs-CZ" sz="800" dirty="0"/>
              <a:t> Miroslav </a:t>
            </a:r>
            <a:r>
              <a:rPr lang="cs-CZ" sz="800" dirty="0" err="1"/>
              <a:t>Kemel</a:t>
            </a:r>
            <a:r>
              <a:rPr lang="cs-CZ" sz="800" dirty="0"/>
              <a:t> https://kreslenyvtip.cz/ovce?page=1#cartoons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348C028-BA08-4B52-A950-431E14983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48681"/>
            <a:ext cx="8208912" cy="583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83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635"/>
          </a:xfrm>
        </p:spPr>
        <p:txBody>
          <a:bodyPr/>
          <a:lstStyle/>
          <a:p>
            <a:pPr algn="ctr"/>
            <a:r>
              <a:rPr lang="cs-CZ" b="1" dirty="0"/>
              <a:t>Kolik reálně stojí opatření spojená s vlkem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2777"/>
            <a:ext cx="10802416" cy="302433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Bavorské státní výzkumné centrum pro zemědělství (</a:t>
            </a:r>
            <a:r>
              <a:rPr lang="cs-CZ" dirty="0" err="1"/>
              <a:t>LfL</a:t>
            </a:r>
            <a:r>
              <a:rPr lang="cs-CZ" dirty="0"/>
              <a:t>) vypočítalo pro </a:t>
            </a:r>
            <a:r>
              <a:rPr lang="cs-CZ" b="1" dirty="0">
                <a:solidFill>
                  <a:srgbClr val="FF0000"/>
                </a:solidFill>
              </a:rPr>
              <a:t>Bavorsko</a:t>
            </a:r>
            <a:r>
              <a:rPr lang="cs-CZ" dirty="0"/>
              <a:t> náklady na obranu stád v hodnotě 327 milionů EUR u pořízení vybavení a 28 - 43 milionů EUR každoročních následných nákladů.</a:t>
            </a:r>
          </a:p>
          <a:p>
            <a:r>
              <a:rPr lang="cs-CZ" dirty="0"/>
              <a:t>Bavorsko je jak rozlohou, tak počtem obyvatel srovnatelné s Českou republikou</a:t>
            </a:r>
          </a:p>
          <a:p>
            <a:r>
              <a:rPr lang="cs-CZ" dirty="0"/>
              <a:t>To znamená </a:t>
            </a:r>
            <a:r>
              <a:rPr lang="cs-CZ" b="1" dirty="0">
                <a:solidFill>
                  <a:srgbClr val="FF0000"/>
                </a:solidFill>
              </a:rPr>
              <a:t>8,2 miliardy korun investic do plotů a další 1 miliardu ročně </a:t>
            </a:r>
            <a:r>
              <a:rPr lang="cs-CZ" dirty="0"/>
              <a:t>na údržbu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Obrázek 4" descr="bavorsk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3654" y="3861429"/>
            <a:ext cx="3184693" cy="276520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42D74F07-E41D-45E4-AFF8-9FD68EC15612}"/>
              </a:ext>
            </a:extLst>
          </p:cNvPr>
          <p:cNvSpPr/>
          <p:nvPr/>
        </p:nvSpPr>
        <p:spPr>
          <a:xfrm>
            <a:off x="4417074" y="6596748"/>
            <a:ext cx="31036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00" i="1" dirty="0"/>
              <a:t>Zdroj obrázku: https://www.topagrar.com/panorama/news/das-kosten-zaeune-und-schutzhunde-10558539.html?utm_content=start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373917" y="6596747"/>
            <a:ext cx="2844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https://www.topagrar.com/panorama/news/</a:t>
            </a:r>
          </a:p>
          <a:p>
            <a:r>
              <a:rPr lang="cs-CZ" sz="700" dirty="0"/>
              <a:t>das-kosten-zaeune-und-schutzhunde-10558539.html?utm_content=start</a:t>
            </a:r>
          </a:p>
        </p:txBody>
      </p:sp>
      <p:pic>
        <p:nvPicPr>
          <p:cNvPr id="11" name="Obrázek 10" descr="JAN6cb53b_Clipboard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384" y="4437112"/>
            <a:ext cx="2739008" cy="18830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583F0C4-3A5F-4B17-CCD9-4D7A18868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4446590"/>
            <a:ext cx="3919193" cy="187358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060771A-A03B-9CB7-F21A-7B8C4E3E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886A6A-1268-FAD5-5E38-FC15283FA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271336"/>
            <a:ext cx="7761338" cy="52457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DF9E91C-BE17-A896-4603-E4382C80947C}"/>
              </a:ext>
            </a:extLst>
          </p:cNvPr>
          <p:cNvSpPr txBox="1"/>
          <p:nvPr/>
        </p:nvSpPr>
        <p:spPr>
          <a:xfrm>
            <a:off x="3864968" y="6449457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Wolfsverursachte </a:t>
            </a:r>
            <a:r>
              <a:rPr lang="de-DE" sz="800" dirty="0" err="1"/>
              <a:t>Scha</a:t>
            </a:r>
            <a:r>
              <a:rPr lang="de-DE" sz="800" dirty="0"/>
              <a:t> den,</a:t>
            </a:r>
            <a:r>
              <a:rPr lang="cs-CZ" sz="800" dirty="0"/>
              <a:t> </a:t>
            </a:r>
            <a:r>
              <a:rPr lang="de-DE" sz="800" dirty="0"/>
              <a:t>Pra </a:t>
            </a:r>
            <a:r>
              <a:rPr lang="de-DE" sz="800" dirty="0" err="1"/>
              <a:t>ventions</a:t>
            </a:r>
            <a:r>
              <a:rPr lang="de-DE" sz="800" dirty="0"/>
              <a:t>- und Ausgleichszahlungen</a:t>
            </a:r>
            <a:r>
              <a:rPr lang="cs-CZ" sz="800" dirty="0"/>
              <a:t> </a:t>
            </a:r>
            <a:r>
              <a:rPr lang="de-DE" sz="800" dirty="0"/>
              <a:t>in Deutschland 2022</a:t>
            </a:r>
            <a:r>
              <a:rPr lang="cs-CZ" sz="800" dirty="0"/>
              <a:t>   </a:t>
            </a:r>
            <a:r>
              <a:rPr lang="cs-CZ" sz="800" dirty="0">
                <a:hlinkClick r:id="rId3"/>
              </a:rPr>
              <a:t>https://www.dbb-wolf.de/die-dbbw</a:t>
            </a:r>
            <a:endParaRPr lang="cs-CZ" sz="800" dirty="0"/>
          </a:p>
          <a:p>
            <a:endParaRPr lang="cs-CZ" sz="800" dirty="0"/>
          </a:p>
          <a:p>
            <a:endParaRPr lang="cs-CZ" sz="800" dirty="0"/>
          </a:p>
          <a:p>
            <a:endParaRPr lang="cs-CZ" sz="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244A965-BEF6-5AF2-C1FA-BB7AAE7C97F4}"/>
              </a:ext>
            </a:extLst>
          </p:cNvPr>
          <p:cNvSpPr txBox="1"/>
          <p:nvPr/>
        </p:nvSpPr>
        <p:spPr>
          <a:xfrm>
            <a:off x="768624" y="437006"/>
            <a:ext cx="1058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Škody na hospodářských zvířatech způsobené vlky v Německu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451DDE4-BE82-9891-98C8-72BE791C2D2F}"/>
              </a:ext>
            </a:extLst>
          </p:cNvPr>
          <p:cNvSpPr txBox="1"/>
          <p:nvPr/>
        </p:nvSpPr>
        <p:spPr>
          <a:xfrm>
            <a:off x="191344" y="3140968"/>
            <a:ext cx="21602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U tabulky je poznámka </a:t>
            </a:r>
            <a:r>
              <a:rPr lang="cs-CZ" i="1" dirty="0"/>
              <a:t>„Spolehlivost přiřazení útoků vlků se mezi spolkovými zeměmi liší“ </a:t>
            </a:r>
          </a:p>
          <a:p>
            <a:pPr algn="ctr"/>
            <a:r>
              <a:rPr lang="cs-CZ" dirty="0"/>
              <a:t>Zdaleka ne všechny oběti jsou v oficiální statistice </a:t>
            </a:r>
          </a:p>
        </p:txBody>
      </p:sp>
    </p:spTree>
    <p:extLst>
      <p:ext uri="{BB962C8B-B14F-4D97-AF65-F5344CB8AC3E}">
        <p14:creationId xmlns:p14="http://schemas.microsoft.com/office/powerpoint/2010/main" val="2307661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E40BB8-4C72-C27E-895C-BAA74C913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C3CC54-3500-1AE5-F1EB-F528F49CD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36712"/>
            <a:ext cx="3406435" cy="30330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0A2FB7E-A571-9117-927A-A13C80D0E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271" y="794798"/>
            <a:ext cx="3269263" cy="31168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658F409-D64B-7533-43FA-F6CBC49E8F5E}"/>
              </a:ext>
            </a:extLst>
          </p:cNvPr>
          <p:cNvSpPr txBox="1"/>
          <p:nvPr/>
        </p:nvSpPr>
        <p:spPr>
          <a:xfrm>
            <a:off x="731404" y="190381"/>
            <a:ext cx="10729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Rozdělení škod způsobených vlky mezi                                       Rozložení útoků vlků v roce 2022 na různé druhy různé druhy hospodářských zvířat v roce 2022                                                    hospodářských zvířat</a:t>
            </a:r>
          </a:p>
          <a:p>
            <a:r>
              <a:rPr lang="cs-CZ" dirty="0"/>
              <a:t>							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B1B85E1-2C26-27C7-8690-C12C8ED2A8BD}"/>
              </a:ext>
            </a:extLst>
          </p:cNvPr>
          <p:cNvSpPr txBox="1"/>
          <p:nvPr/>
        </p:nvSpPr>
        <p:spPr>
          <a:xfrm>
            <a:off x="5303912" y="2434320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Ovce, kozy</a:t>
            </a:r>
          </a:p>
          <a:p>
            <a:r>
              <a:rPr lang="cs-CZ" dirty="0"/>
              <a:t>       Skot</a:t>
            </a:r>
          </a:p>
          <a:p>
            <a:r>
              <a:rPr lang="cs-CZ" dirty="0"/>
              <a:t>Chovaná zvěř</a:t>
            </a:r>
          </a:p>
          <a:p>
            <a:r>
              <a:rPr lang="cs-CZ" dirty="0"/>
              <a:t>     Ostatní</a:t>
            </a:r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AD56C18-CCCE-701C-61B6-CB545EF6D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4018813"/>
            <a:ext cx="3789482" cy="255004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527F613-6544-DB6E-1D4E-513563AC4E54}"/>
              </a:ext>
            </a:extLst>
          </p:cNvPr>
          <p:cNvSpPr txBox="1"/>
          <p:nvPr/>
        </p:nvSpPr>
        <p:spPr>
          <a:xfrm>
            <a:off x="1210087" y="497066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Podíl skotu napadeného vlky v roce 2022 podle věku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DFFD45A-4DE7-3F2F-B3C9-2B78A0A2078A}"/>
              </a:ext>
            </a:extLst>
          </p:cNvPr>
          <p:cNvSpPr txBox="1"/>
          <p:nvPr/>
        </p:nvSpPr>
        <p:spPr>
          <a:xfrm>
            <a:off x="8762291" y="4139671"/>
            <a:ext cx="32692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Vlci napadají stále častěji skot.</a:t>
            </a:r>
          </a:p>
          <a:p>
            <a:pPr algn="ctr"/>
            <a:endParaRPr lang="cs-CZ" b="1" dirty="0">
              <a:solidFill>
                <a:srgbClr val="FF0000"/>
              </a:solidFill>
            </a:endParaRPr>
          </a:p>
          <a:p>
            <a:pPr algn="ctr"/>
            <a:endParaRPr lang="cs-CZ" b="1" dirty="0">
              <a:solidFill>
                <a:srgbClr val="FF0000"/>
              </a:solidFill>
            </a:endParaRP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Není pravda, že vlci si u skotu troufnou jen na narozená telata. 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34 % obětí je nad 6 měsíců stáří.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EE2CBA2-0998-957F-48EF-0DED152119D6}"/>
              </a:ext>
            </a:extLst>
          </p:cNvPr>
          <p:cNvSpPr txBox="1"/>
          <p:nvPr/>
        </p:nvSpPr>
        <p:spPr>
          <a:xfrm>
            <a:off x="191344" y="6453336"/>
            <a:ext cx="4104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0070C0"/>
                </a:solidFill>
              </a:rPr>
              <a:t>DBBW – Federální dokumentační a poradenské centrum pro vlky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10928D5-B54F-CD5F-0C75-B2B948EC316F}"/>
              </a:ext>
            </a:extLst>
          </p:cNvPr>
          <p:cNvSpPr txBox="1"/>
          <p:nvPr/>
        </p:nvSpPr>
        <p:spPr>
          <a:xfrm>
            <a:off x="6976526" y="6102897"/>
            <a:ext cx="5215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AOPK ČR - u skotu pouze ochrana matek s telaty, nelze jít cestou zabezpečení celých pastvin </a:t>
            </a:r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val="1652449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E7417CB-FB1D-5B41-9D6D-3B64CC03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2" descr="Hlídací pes s ovcemi">
            <a:extLst>
              <a:ext uri="{FF2B5EF4-FFF2-40B4-BE49-F238E27FC236}">
                <a16:creationId xmlns:a16="http://schemas.microsoft.com/office/drawing/2014/main" id="{2CAEE790-32D9-9511-BBEE-3828026E4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68" y="12080"/>
            <a:ext cx="65866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A6C8AF5-5B0A-57BC-B26F-3A61FF660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34206"/>
            <a:ext cx="1971675" cy="23241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665DA0-3B4A-C0A9-5A85-16FDFE5E1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76" y="3533863"/>
            <a:ext cx="6042248" cy="313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A936182-EEE5-8BF1-5393-2CDBC18FD616}"/>
              </a:ext>
            </a:extLst>
          </p:cNvPr>
          <p:cNvSpPr txBox="1"/>
          <p:nvPr/>
        </p:nvSpPr>
        <p:spPr>
          <a:xfrm>
            <a:off x="119336" y="3861048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Nejvyšší správní soud Severního Porýní-Vestfálska (OVG) v </a:t>
            </a:r>
            <a:r>
              <a:rPr lang="cs-CZ" b="1" i="0" dirty="0" err="1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Münsteru</a:t>
            </a:r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 v prvním říjnovém týdnu rozhodl, že vlci smějí lovit pouze ve všední dny mezi 6. a 22. hodinou. O nedělích a svátcích je také nutné dodržovat ze strany vlků siestu mezi 13. a 15. hodinou.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95CCED6-50BD-3D40-4C3D-946280585463}"/>
              </a:ext>
            </a:extLst>
          </p:cNvPr>
          <p:cNvSpPr txBox="1"/>
          <p:nvPr/>
        </p:nvSpPr>
        <p:spPr>
          <a:xfrm>
            <a:off x="8208912" y="3861048"/>
            <a:ext cx="3863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Podle soudu bude muset chovatelka pasoucích se zvířat zavírat své pastevecké psy mimo tyto hodiny, aby jejich štěkot neobtěžoval sousedy.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23D02D0-385B-03BE-4841-0F34E81BB035}"/>
              </a:ext>
            </a:extLst>
          </p:cNvPr>
          <p:cNvSpPr txBox="1"/>
          <p:nvPr/>
        </p:nvSpPr>
        <p:spPr>
          <a:xfrm>
            <a:off x="3350153" y="6600281"/>
            <a:ext cx="68853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5"/>
              </a:rPr>
              <a:t>https://www.agrarheute.com/land-leben/wolfsabwehr-herdenschutzhunde-nachts-bellen-duerfen-612399</a:t>
            </a:r>
            <a:endParaRPr lang="cs-CZ" sz="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76F91A-CBBB-759B-0F95-0D5955471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914" y="633799"/>
            <a:ext cx="25717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39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1B93125-D835-4932-92BC-8DE6B2163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3DA2FD-6256-4C42-AA65-714F13073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37" y="1373535"/>
            <a:ext cx="5897926" cy="411093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68E7BBA-620D-496C-9444-E07E4B1B93AB}"/>
              </a:ext>
            </a:extLst>
          </p:cNvPr>
          <p:cNvSpPr txBox="1"/>
          <p:nvPr/>
        </p:nvSpPr>
        <p:spPr>
          <a:xfrm>
            <a:off x="1631504" y="229707"/>
            <a:ext cx="1051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Jak by se měla populace vlků dále vyvíjet?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AB0F50D-A1A6-4DDE-AF0B-E64F59385AAF}"/>
              </a:ext>
            </a:extLst>
          </p:cNvPr>
          <p:cNvSpPr txBox="1"/>
          <p:nvPr/>
        </p:nvSpPr>
        <p:spPr>
          <a:xfrm>
            <a:off x="767408" y="422108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Přirozená reprodukce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69B13A8-347D-4A69-AF4E-4D8FAFE2A265}"/>
              </a:ext>
            </a:extLst>
          </p:cNvPr>
          <p:cNvSpPr txBox="1"/>
          <p:nvPr/>
        </p:nvSpPr>
        <p:spPr>
          <a:xfrm>
            <a:off x="9552384" y="42210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Cílené řízení</a:t>
            </a:r>
          </a:p>
        </p:txBody>
      </p:sp>
    </p:spTree>
    <p:extLst>
      <p:ext uri="{BB962C8B-B14F-4D97-AF65-F5344CB8AC3E}">
        <p14:creationId xmlns:p14="http://schemas.microsoft.com/office/powerpoint/2010/main" val="2468960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C8B08BD-E68F-4C30-B376-7ADC3B4B7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1C6782-4FA1-43C5-9028-471A77B57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591"/>
            <a:ext cx="4374405" cy="44332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DD74C6B-307F-4543-A4DD-CA03B1839A99}"/>
              </a:ext>
            </a:extLst>
          </p:cNvPr>
          <p:cNvSpPr txBox="1"/>
          <p:nvPr/>
        </p:nvSpPr>
        <p:spPr>
          <a:xfrm>
            <a:off x="3746946" y="1268760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i="0" dirty="0">
                <a:solidFill>
                  <a:srgbClr val="FF0000"/>
                </a:solidFill>
                <a:effectLst/>
                <a:latin typeface="Arial CE" panose="020B0604020202020204" pitchFamily="34" charset="0"/>
              </a:rPr>
              <a:t>Červená</a:t>
            </a:r>
            <a:r>
              <a:rPr lang="cs-CZ" sz="4400" b="0" i="0" dirty="0">
                <a:solidFill>
                  <a:srgbClr val="FF0000"/>
                </a:solidFill>
                <a:effectLst/>
                <a:latin typeface="Arial CE" panose="020B0604020202020204" pitchFamily="34" charset="0"/>
              </a:rPr>
              <a:t> </a:t>
            </a:r>
            <a:r>
              <a:rPr lang="cs-CZ" sz="4400" b="1" i="0" dirty="0">
                <a:solidFill>
                  <a:srgbClr val="FF0000"/>
                </a:solidFill>
                <a:effectLst/>
                <a:latin typeface="Arial CE" panose="020B0604020202020204" pitchFamily="34" charset="0"/>
              </a:rPr>
              <a:t>Karkulka lže !</a:t>
            </a:r>
            <a:endParaRPr lang="cs-CZ" sz="4400" dirty="0">
              <a:solidFill>
                <a:srgbClr val="FF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A4A1BC4-53BE-4551-B089-45876D06F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552" y="2380778"/>
            <a:ext cx="4572000" cy="416242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2DFCF82-6342-4BF1-89CC-CAE71DEB5CEB}"/>
              </a:ext>
            </a:extLst>
          </p:cNvPr>
          <p:cNvSpPr txBox="1"/>
          <p:nvPr/>
        </p:nvSpPr>
        <p:spPr>
          <a:xfrm>
            <a:off x="1464444" y="5222810"/>
            <a:ext cx="57606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Srdce pro vlky</a:t>
            </a:r>
          </a:p>
          <a:p>
            <a:pPr algn="ctr"/>
            <a:r>
              <a:rPr lang="cs-CZ" sz="4400" b="1" dirty="0">
                <a:solidFill>
                  <a:schemeClr val="accent4">
                    <a:lumMod val="50000"/>
                  </a:schemeClr>
                </a:solidFill>
              </a:rPr>
              <a:t>vlka ano prosím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E903EB6-128A-4CA8-8560-DBB86B62381F}"/>
              </a:ext>
            </a:extLst>
          </p:cNvPr>
          <p:cNvSpPr txBox="1"/>
          <p:nvPr/>
        </p:nvSpPr>
        <p:spPr>
          <a:xfrm>
            <a:off x="3719736" y="63788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5">
                    <a:lumMod val="75000"/>
                  </a:schemeClr>
                </a:solidFill>
              </a:rPr>
              <a:t>Veřejnost se začíná od přijetí vlků v Německu odklánět</a:t>
            </a:r>
          </a:p>
        </p:txBody>
      </p:sp>
    </p:spTree>
    <p:extLst>
      <p:ext uri="{BB962C8B-B14F-4D97-AF65-F5344CB8AC3E}">
        <p14:creationId xmlns:p14="http://schemas.microsoft.com/office/powerpoint/2010/main" val="3572504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0E7FF4D-9906-DA63-56A9-2E9A73C0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6E8C27-5E1C-B856-DA1D-A391A764E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70" y="124580"/>
            <a:ext cx="5167062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87F4C58-36B7-D9D6-E317-0EFDD606D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37" y="0"/>
            <a:ext cx="4973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98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210E36F-09BA-403A-1097-0670025D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03099E2-1350-DEEF-6650-2A20AF688DCB}"/>
              </a:ext>
            </a:extLst>
          </p:cNvPr>
          <p:cNvSpPr txBox="1"/>
          <p:nvPr/>
        </p:nvSpPr>
        <p:spPr>
          <a:xfrm>
            <a:off x="3035660" y="363483"/>
            <a:ext cx="81369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Ve Švédsku letos proběhl nejrozsáhlejší lov vlků od roku 2010, usmrceno mělo být 75 vlků.</a:t>
            </a:r>
          </a:p>
          <a:p>
            <a:pPr algn="ctr"/>
            <a:endParaRPr lang="cs-CZ" b="1" dirty="0">
              <a:solidFill>
                <a:srgbClr val="485D22"/>
              </a:solidFill>
              <a:latin typeface="Ubuntu" panose="020B0504030602030204" pitchFamily="34" charset="0"/>
            </a:endParaRPr>
          </a:p>
          <a:p>
            <a:pPr algn="ctr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Ve volné přírodě jich podle odhadů žilo v roce 2022 asi 460</a:t>
            </a:r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.</a:t>
            </a:r>
          </a:p>
          <a:p>
            <a:pPr algn="ctr"/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pPr algn="ctr"/>
            <a:r>
              <a:rPr lang="cs-CZ" sz="24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V</a:t>
            </a:r>
            <a:r>
              <a:rPr lang="cs-CZ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Ubuntu" panose="020B0504030602030204" pitchFamily="34" charset="0"/>
              </a:rPr>
              <a:t>e švédském parlamentu rozhodli o cílovém stavu populace vlků na 170 jedinců.</a:t>
            </a:r>
            <a:endParaRPr lang="cs-CZ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D464E6D-3996-EED4-37FC-2820CFCF073F}"/>
              </a:ext>
            </a:extLst>
          </p:cNvPr>
          <p:cNvSpPr txBox="1"/>
          <p:nvPr/>
        </p:nvSpPr>
        <p:spPr>
          <a:xfrm>
            <a:off x="7104112" y="6329779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https://www.theguardian.com/environment/2023/jan/02/huge-swedish-wolf-hunt-will-be-disastrous-for-species-warn-experts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DDE597C-99FF-6EDC-6F4C-472652565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312565"/>
            <a:ext cx="4547270" cy="454727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0029B8F-A0B1-D916-6ADC-D21AC6C08780}"/>
              </a:ext>
            </a:extLst>
          </p:cNvPr>
          <p:cNvSpPr txBox="1"/>
          <p:nvPr/>
        </p:nvSpPr>
        <p:spPr>
          <a:xfrm>
            <a:off x="5375920" y="2852936"/>
            <a:ext cx="65527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Švédsko má 6x větší rozlohu a má 6x menší hustotu zalidnění 22,8 obyvatel na km</a:t>
            </a:r>
            <a:r>
              <a:rPr lang="cs-CZ" sz="3200" baseline="30000" dirty="0">
                <a:solidFill>
                  <a:srgbClr val="FF0000"/>
                </a:solidFill>
              </a:rPr>
              <a:t>2</a:t>
            </a:r>
            <a:r>
              <a:rPr lang="cs-CZ" sz="3200" dirty="0">
                <a:solidFill>
                  <a:srgbClr val="FF0000"/>
                </a:solidFill>
              </a:rPr>
              <a:t> (Česko 134 obyvatel na km</a:t>
            </a:r>
            <a:r>
              <a:rPr lang="cs-CZ" sz="3200" baseline="30000" dirty="0">
                <a:solidFill>
                  <a:srgbClr val="FF0000"/>
                </a:solidFill>
              </a:rPr>
              <a:t>2</a:t>
            </a:r>
            <a:r>
              <a:rPr lang="cs-CZ" sz="3200" dirty="0">
                <a:solidFill>
                  <a:srgbClr val="FF0000"/>
                </a:solidFill>
              </a:rPr>
              <a:t>)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4AC5465-8F37-F6C2-0396-9421E74E1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63483"/>
            <a:ext cx="1866900" cy="2447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D75CF85-D8B4-6C28-3069-92A56440F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37" y="4448175"/>
            <a:ext cx="1895475" cy="24098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5A063F7-A557-1B4C-8913-C2D7EC9CB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13" y="4509120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75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5D429E7-CF6F-402B-BC01-0F7066CEC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8A67868-677B-435C-BF81-2F306E0BD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4624"/>
            <a:ext cx="6912768" cy="38884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29FDE55-C9E3-4B19-90C7-06E9BD8CA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189" y="2420888"/>
            <a:ext cx="7296811" cy="410445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B611B9D-56D2-4C53-A695-9EBC7F86794E}"/>
              </a:ext>
            </a:extLst>
          </p:cNvPr>
          <p:cNvSpPr txBox="1"/>
          <p:nvPr/>
        </p:nvSpPr>
        <p:spPr>
          <a:xfrm>
            <a:off x="551384" y="4437112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dirty="0">
                <a:solidFill>
                  <a:srgbClr val="545454"/>
                </a:solidFill>
                <a:effectLst/>
                <a:latin typeface="Roboto" panose="02000000000000000000" pitchFamily="2" charset="0"/>
              </a:rPr>
              <a:t>Švédsko rozlišuje mezi regiony. Pokud je to možné, vlčí smečky by se neměly usazovat ani na jihu, který je hojně využíván k pastvě, ani na severu s chovem sobů. Vlci samotáři jsou tolerováni ve všech regionech.</a:t>
            </a:r>
            <a:endParaRPr lang="cs-CZ" sz="1800" dirty="0"/>
          </a:p>
          <a:p>
            <a:endParaRPr lang="cs-CZ" dirty="0"/>
          </a:p>
        </p:txBody>
      </p:sp>
      <p:pic>
        <p:nvPicPr>
          <p:cNvPr id="6" name="Picture 10" descr="Image result for švédsko">
            <a:extLst>
              <a:ext uri="{FF2B5EF4-FFF2-40B4-BE49-F238E27FC236}">
                <a16:creationId xmlns:a16="http://schemas.microsoft.com/office/drawing/2014/main" id="{5EA5C22E-EAC0-4B87-B2ED-D27F0FCE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315158"/>
            <a:ext cx="1899593" cy="189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673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C6D6AB1-3487-FF24-6E5E-8650DC06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07FDB2-9037-0FFB-AA7F-915E1B75B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0" y="7105"/>
            <a:ext cx="4849398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DF8AF5A-147F-5410-05E5-E08BAC53AC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7105"/>
            <a:ext cx="4849398" cy="6858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C4557EB-A3FB-667A-3298-5AEC95C78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82" y="188640"/>
            <a:ext cx="2395236" cy="218898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6F9820F-194D-9A87-ABFB-139D8D2E7908}"/>
              </a:ext>
            </a:extLst>
          </p:cNvPr>
          <p:cNvSpPr txBox="1"/>
          <p:nvPr/>
        </p:nvSpPr>
        <p:spPr>
          <a:xfrm>
            <a:off x="4923356" y="2381997"/>
            <a:ext cx="23589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Chovatelé pasoucích se zvířat, odborníci na biodiverzitu, zástupci samospráv a politici z různých evropských zemí, uvnitř i vně EU, se sešli 29. listopadu 2022 v Saint Jean de </a:t>
            </a:r>
            <a:r>
              <a:rPr lang="cs-CZ" sz="1200" b="1" i="0" dirty="0" err="1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Bournay</a:t>
            </a:r>
            <a:r>
              <a:rPr lang="cs-CZ" sz="1200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 nedaleko Lyonu ve Francii.</a:t>
            </a:r>
          </a:p>
          <a:p>
            <a:pPr algn="ctr"/>
            <a:endParaRPr lang="cs-CZ" sz="1200" b="1" dirty="0">
              <a:solidFill>
                <a:srgbClr val="485D22"/>
              </a:solidFill>
              <a:latin typeface="Ubuntu" panose="020B0504030602030204" pitchFamily="34" charset="0"/>
            </a:endParaRPr>
          </a:p>
          <a:p>
            <a:pPr algn="ctr"/>
            <a:r>
              <a:rPr lang="cs-CZ" sz="1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Z iniciativy spolku Pastviny a biodiverzita (</a:t>
            </a:r>
            <a:r>
              <a:rPr lang="cs-CZ" sz="1200" b="1" i="0" dirty="0" err="1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Pâturage</a:t>
            </a:r>
            <a:r>
              <a:rPr lang="cs-CZ" sz="1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 et </a:t>
            </a:r>
            <a:r>
              <a:rPr lang="cs-CZ" sz="1200" b="1" i="0" dirty="0" err="1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biodiversité</a:t>
            </a:r>
            <a:r>
              <a:rPr lang="cs-CZ" sz="1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) dostali možnost vystoupit na konferenci zástupci 11 států, včetně České republiky. Další země vyjádřily jednání podporu. </a:t>
            </a:r>
            <a:endParaRPr lang="cs-CZ" sz="12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B0DA46A-CE32-A7D8-9E8E-E79C451568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5411902"/>
            <a:ext cx="1512168" cy="13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34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0D29D98-BFCE-32FC-3C52-318A42D1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E554BD-56F7-8E2A-0E0F-AD6EF2575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6" y="0"/>
            <a:ext cx="6505128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EAF1CC3-75A5-EF23-05FE-64E919C7224F}"/>
              </a:ext>
            </a:extLst>
          </p:cNvPr>
          <p:cNvSpPr txBox="1"/>
          <p:nvPr/>
        </p:nvSpPr>
        <p:spPr>
          <a:xfrm>
            <a:off x="695400" y="1628800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Švédsko - Norsko</a:t>
            </a:r>
          </a:p>
          <a:p>
            <a:endParaRPr lang="cs-CZ" dirty="0"/>
          </a:p>
          <a:p>
            <a:r>
              <a:rPr lang="cs-CZ" dirty="0"/>
              <a:t>zabitý pes     </a:t>
            </a:r>
          </a:p>
          <a:p>
            <a:r>
              <a:rPr lang="cs-CZ" dirty="0"/>
              <a:t>zraněný pes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69F0EEFA-065D-EFA8-34E9-71671566D146}"/>
              </a:ext>
            </a:extLst>
          </p:cNvPr>
          <p:cNvSpPr/>
          <p:nvPr/>
        </p:nvSpPr>
        <p:spPr>
          <a:xfrm>
            <a:off x="2135560" y="2562801"/>
            <a:ext cx="266328" cy="2663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152B7DF9-FA1C-EFEB-C2C7-88D29092391E}"/>
              </a:ext>
            </a:extLst>
          </p:cNvPr>
          <p:cNvSpPr/>
          <p:nvPr/>
        </p:nvSpPr>
        <p:spPr>
          <a:xfrm>
            <a:off x="2135560" y="2272034"/>
            <a:ext cx="266328" cy="26632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921A462-F610-4FB9-F746-735256120AE2}"/>
              </a:ext>
            </a:extLst>
          </p:cNvPr>
          <p:cNvSpPr txBox="1"/>
          <p:nvPr/>
        </p:nvSpPr>
        <p:spPr>
          <a:xfrm>
            <a:off x="9120336" y="908720"/>
            <a:ext cx="2743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0070C0"/>
                </a:solidFill>
              </a:rPr>
              <a:t>Vlci často zabíjejí psy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738CEAE-C4EE-B242-902F-F045445F6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61" y="3429000"/>
            <a:ext cx="2571750" cy="17145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4012F9B-0F43-1BF4-91F5-396DFCD00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9" y="4298470"/>
            <a:ext cx="2667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19a3ab1623c_0_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1" y="152400"/>
            <a:ext cx="5789945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9a3ab1623c_0_97"/>
          <p:cNvSpPr txBox="1"/>
          <p:nvPr/>
        </p:nvSpPr>
        <p:spPr>
          <a:xfrm>
            <a:off x="7658250" y="283425"/>
            <a:ext cx="4054374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Norsko vyčlenilo pro vlky 5% svého území</a:t>
            </a:r>
            <a:r>
              <a:rPr lang="no-NO" sz="3600" b="1" dirty="0">
                <a:solidFill>
                  <a:srgbClr val="FF0000"/>
                </a:solidFill>
              </a:rPr>
              <a:t>. </a:t>
            </a:r>
            <a:br>
              <a:rPr lang="no-NO" sz="2000" dirty="0"/>
            </a:br>
            <a:br>
              <a:rPr lang="no-NO" sz="2000" dirty="0"/>
            </a:br>
            <a:r>
              <a:rPr lang="no-NO" sz="2000" i="1" dirty="0"/>
              <a:t>Map: Norwegian Environment Agency</a:t>
            </a:r>
            <a:endParaRPr sz="2000" i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09E540E-3F82-4740-BF83-F4A680ECD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5211651-C042-4F8A-82FA-F2859F090887}"/>
              </a:ext>
            </a:extLst>
          </p:cNvPr>
          <p:cNvSpPr txBox="1"/>
          <p:nvPr/>
        </p:nvSpPr>
        <p:spPr>
          <a:xfrm>
            <a:off x="263352" y="332656"/>
            <a:ext cx="11881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Při inventarizaci v roce  2022 bylo nalezeno 87-90 vlků. </a:t>
            </a:r>
          </a:p>
          <a:p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Ale 25 z nich bylo rychle zastřeleno při regulačním lovu.</a:t>
            </a:r>
          </a:p>
          <a:p>
            <a:r>
              <a:rPr lang="cs-CZ" dirty="0"/>
              <a:t>Je možné střílet i přeshraniční populaci na hranici se Švédskem.</a:t>
            </a:r>
          </a:p>
          <a:p>
            <a:r>
              <a:rPr lang="cs-CZ" dirty="0"/>
              <a:t>Požadavek je maximálně 4 až 6 vrhů za rok.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2D06C40-23D1-486B-9925-8DAF49FDD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92" y="720973"/>
            <a:ext cx="5104612" cy="573236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8BA12DD-BAA3-480B-BDF8-E3B12B4A4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946" y="5883846"/>
            <a:ext cx="1153384" cy="83762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2906115-D98B-9BE0-94DA-B357AF44B5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7" y="1711624"/>
            <a:ext cx="6188710" cy="37510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7A0F192-DD17-EC7B-E1FD-A6D1C43BC3CE}"/>
              </a:ext>
            </a:extLst>
          </p:cNvPr>
          <p:cNvSpPr txBox="1"/>
          <p:nvPr/>
        </p:nvSpPr>
        <p:spPr>
          <a:xfrm>
            <a:off x="407368" y="5521146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 politické scéně panuje k přístupů k vlkům většinová shoda. Důvodem jsou obrovské škody a úpadek zemědělství v Norsku přes obrovské dotace. </a:t>
            </a:r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C04FE4B-69AC-EDD2-4A55-9A442A440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21302"/>
            <a:ext cx="4249688" cy="204906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F4875A9-18FC-2052-6D69-ED0E07FEE6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22" y="3730830"/>
            <a:ext cx="4594069" cy="217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57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4B2387B-7B9A-57CE-D908-2AD34BBCD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7B3B20C-7335-79D0-135E-9B354C257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0" y="47722"/>
            <a:ext cx="10801200" cy="649119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6844530-5D31-E510-EE0E-77C8F735CFD7}"/>
              </a:ext>
            </a:extLst>
          </p:cNvPr>
          <p:cNvSpPr txBox="1"/>
          <p:nvPr/>
        </p:nvSpPr>
        <p:spPr>
          <a:xfrm>
            <a:off x="3143672" y="6165304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plán                             vrhy v Norsku   vrhy v pohraničí</a:t>
            </a:r>
          </a:p>
        </p:txBody>
      </p:sp>
    </p:spTree>
    <p:extLst>
      <p:ext uri="{BB962C8B-B14F-4D97-AF65-F5344CB8AC3E}">
        <p14:creationId xmlns:p14="http://schemas.microsoft.com/office/powerpoint/2010/main" val="4247316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3D8FD4F-539A-C4CE-FE05-A9C427C7C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3BCEC0-AB1D-D074-B579-B005175F4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0"/>
            <a:ext cx="7285653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913686C-F107-8217-AE31-00009251F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620688"/>
            <a:ext cx="4363594" cy="407707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144A39F-11BC-6099-A64F-1F236C247699}"/>
              </a:ext>
            </a:extLst>
          </p:cNvPr>
          <p:cNvSpPr txBox="1"/>
          <p:nvPr/>
        </p:nvSpPr>
        <p:spPr>
          <a:xfrm>
            <a:off x="7176120" y="5301208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Jakmile populace překročí schválený počet, přikročí se k odstřelu.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9890B01-47A3-F01A-5A6F-EF3E9667590E}"/>
              </a:ext>
            </a:extLst>
          </p:cNvPr>
          <p:cNvSpPr txBox="1"/>
          <p:nvPr/>
        </p:nvSpPr>
        <p:spPr>
          <a:xfrm>
            <a:off x="7176120" y="6356350"/>
            <a:ext cx="1944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https://www.rovdyr.org/</a:t>
            </a:r>
          </a:p>
        </p:txBody>
      </p:sp>
    </p:spTree>
    <p:extLst>
      <p:ext uri="{BB962C8B-B14F-4D97-AF65-F5344CB8AC3E}">
        <p14:creationId xmlns:p14="http://schemas.microsoft.com/office/powerpoint/2010/main" val="503817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59CB5C1-5D58-4AD6-80BD-918B86505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391E81-6263-4CA7-93DE-D822106F5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921"/>
            <a:ext cx="6346215" cy="58697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2B7256F-AFB3-495C-8346-2680179C7866}"/>
              </a:ext>
            </a:extLst>
          </p:cNvPr>
          <p:cNvSpPr txBox="1"/>
          <p:nvPr/>
        </p:nvSpPr>
        <p:spPr>
          <a:xfrm>
            <a:off x="6944685" y="200575"/>
            <a:ext cx="4649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Finsko</a:t>
            </a:r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 má na svém území více vlků, než plánovalo. Předloni se tu nacházelo v přibližně 28-30 smečkách 216-246 vlků, a počty těchto zvířat jsou momentálně na stoletém maximu.</a:t>
            </a:r>
          </a:p>
          <a:p>
            <a:endParaRPr lang="cs-CZ" dirty="0">
              <a:solidFill>
                <a:srgbClr val="222222"/>
              </a:solidFill>
              <a:latin typeface="open sans" panose="020B0606030504020204" pitchFamily="34" charset="0"/>
            </a:endParaRPr>
          </a:p>
          <a:p>
            <a:r>
              <a:rPr lang="cs-CZ" sz="20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Kvóta stanovená ministerstvem na rok 2023 je 31 vlků</a:t>
            </a:r>
            <a:endParaRPr lang="cs-CZ" sz="2000" dirty="0">
              <a:solidFill>
                <a:srgbClr val="131415"/>
              </a:solidFill>
              <a:latin typeface="Open Sans" panose="020B0606030504020204" pitchFamily="34" charset="0"/>
            </a:endParaRPr>
          </a:p>
          <a:p>
            <a:endParaRPr lang="cs-CZ" b="0" i="0" dirty="0">
              <a:solidFill>
                <a:srgbClr val="131415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b="0" i="0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v 2022 to bylo 20 vlků (4 smečky) mimo oblast chovu sobů a nevztahovala by se na vlky zabité na policejní příkaz ani na výjimky z důvodu bezpečnosti obyvatel udělené Finskou agenturou pro ochranu přírody.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797F1A2-9F8B-4924-B7F8-4414EB824FF7}"/>
              </a:ext>
            </a:extLst>
          </p:cNvPr>
          <p:cNvSpPr txBox="1"/>
          <p:nvPr/>
        </p:nvSpPr>
        <p:spPr>
          <a:xfrm>
            <a:off x="6307268" y="4869160"/>
            <a:ext cx="5914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"</a:t>
            </a:r>
            <a:r>
              <a:rPr lang="cs-CZ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Lov reguluje růst populace vlků, předchází zraněním domácích zvířat a podporuje problematickou přijatelnost vlků</a:t>
            </a:r>
            <a:r>
              <a:rPr lang="cs-CZ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," </a:t>
            </a:r>
          </a:p>
          <a:p>
            <a:r>
              <a:rPr lang="cs-CZ" b="0" i="0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uvedl v tiskové zprávě ministr zemědělství a lesnictví </a:t>
            </a:r>
            <a:r>
              <a:rPr lang="cs-CZ" b="1" i="0" dirty="0" err="1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Jari</a:t>
            </a:r>
            <a:r>
              <a:rPr lang="cs-CZ" b="1" i="0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1" i="0" dirty="0" err="1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Leppä</a:t>
            </a:r>
            <a:r>
              <a:rPr lang="cs-CZ" b="1" i="0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 (Cen).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480F2C-DB2C-491B-9A9A-B2B187040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21" y="69384"/>
            <a:ext cx="1149499" cy="7009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5AA3336-2D34-8DEF-4BA9-03A1E0CC0330}"/>
              </a:ext>
            </a:extLst>
          </p:cNvPr>
          <p:cNvSpPr txBox="1"/>
          <p:nvPr/>
        </p:nvSpPr>
        <p:spPr>
          <a:xfrm>
            <a:off x="6457256" y="6445493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4"/>
              </a:rPr>
              <a:t>https://valtioneuvosto.fi/-//1410837/suden-kannanhoidollinen-metsastys-kaynnistyy-vuoden-2022-alussa</a:t>
            </a:r>
            <a:endParaRPr lang="cs-CZ" sz="800" dirty="0"/>
          </a:p>
          <a:p>
            <a:r>
              <a:rPr lang="cs-CZ" sz="800" dirty="0">
                <a:hlinkClick r:id="rId5"/>
              </a:rPr>
              <a:t>https://mmm.fi/riista/metsastyksen-rajoittaminen-ja-ministerion-asetukset</a:t>
            </a:r>
            <a:endParaRPr lang="cs-CZ" sz="800" dirty="0"/>
          </a:p>
          <a:p>
            <a:endParaRPr lang="cs-CZ" sz="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C5C1F1B-0AE5-6744-2B8F-EA7E54EDF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624" y="200575"/>
            <a:ext cx="4423685" cy="43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1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19a3ab1623c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368" y="260648"/>
            <a:ext cx="6172092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19a3ab1623c_0_53"/>
          <p:cNvSpPr txBox="1"/>
          <p:nvPr/>
        </p:nvSpPr>
        <p:spPr>
          <a:xfrm>
            <a:off x="6960096" y="435275"/>
            <a:ext cx="4680519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o-NO" dirty="0"/>
              <a:t>Map: Riseth, J. Å., Eilertsen, S. M. &amp; Johansen, B. (2021). Reindriftas sårbarhet og Norges ansvar. I F. Flemsæter &amp; B. E. Flø (Red.), Utmark i endring (Kap. 2, s. 29–66). Cappelen Damm Akademisk.</a:t>
            </a:r>
            <a:endParaRPr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2765CD6-B766-A5C9-1D1A-83C7DD67D34C}"/>
              </a:ext>
            </a:extLst>
          </p:cNvPr>
          <p:cNvSpPr txBox="1"/>
          <p:nvPr/>
        </p:nvSpPr>
        <p:spPr>
          <a:xfrm>
            <a:off x="6816080" y="2420888"/>
            <a:ext cx="49685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0000"/>
                </a:solidFill>
              </a:rPr>
              <a:t>V barevně označené oblasti je zakázaná přítomnost rozmnožujících se vlků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Obrázek 2" descr="švv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72264" y="0"/>
            <a:ext cx="3719736" cy="6858000"/>
          </a:xfrm>
          <a:prstGeom prst="rect">
            <a:avLst/>
          </a:prstGeom>
        </p:spPr>
      </p:pic>
      <p:pic>
        <p:nvPicPr>
          <p:cNvPr id="4" name="Obrázek 3" descr="š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328763" cy="4653136"/>
          </a:xfrm>
          <a:prstGeom prst="rect">
            <a:avLst/>
          </a:prstGeom>
        </p:spPr>
      </p:pic>
      <p:pic>
        <p:nvPicPr>
          <p:cNvPr id="5" name="Obrázek 4" descr="švvv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7808" y="1988840"/>
            <a:ext cx="4044306" cy="486915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79376" y="630932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5"/>
              </a:rPr>
              <a:t>http://www.</a:t>
            </a:r>
            <a:r>
              <a:rPr lang="cs-CZ" sz="800" dirty="0" err="1">
                <a:hlinkClick r:id="rId5"/>
              </a:rPr>
              <a:t>protectiondestroupeaux.ch</a:t>
            </a:r>
            <a:r>
              <a:rPr lang="cs-CZ" sz="800" dirty="0">
                <a:hlinkClick r:id="rId5"/>
              </a:rPr>
              <a:t>/</a:t>
            </a:r>
            <a:r>
              <a:rPr lang="cs-CZ" sz="800" dirty="0" err="1">
                <a:hlinkClick r:id="rId5"/>
              </a:rPr>
              <a:t>fileadmin</a:t>
            </a:r>
            <a:r>
              <a:rPr lang="cs-CZ" sz="800" dirty="0">
                <a:hlinkClick r:id="rId5"/>
              </a:rPr>
              <a:t>/doc/</a:t>
            </a:r>
            <a:r>
              <a:rPr lang="cs-CZ" sz="800" dirty="0" err="1">
                <a:hlinkClick r:id="rId5"/>
              </a:rPr>
              <a:t>Was</a:t>
            </a:r>
            <a:r>
              <a:rPr lang="cs-CZ" sz="800" dirty="0">
                <a:hlinkClick r:id="rId5"/>
              </a:rPr>
              <a:t>_tun/N0063_D_18_WEB_</a:t>
            </a:r>
            <a:r>
              <a:rPr lang="cs-CZ" sz="800" dirty="0" err="1">
                <a:hlinkClick r:id="rId5"/>
              </a:rPr>
              <a:t>Comic</a:t>
            </a:r>
            <a:r>
              <a:rPr lang="cs-CZ" sz="800" dirty="0">
                <a:hlinkClick r:id="rId5"/>
              </a:rPr>
              <a:t>_</a:t>
            </a:r>
            <a:r>
              <a:rPr lang="cs-CZ" sz="800" dirty="0" err="1">
                <a:hlinkClick r:id="rId5"/>
              </a:rPr>
              <a:t>Herdenschutzhunde.pdf</a:t>
            </a:r>
            <a:endParaRPr lang="cs-CZ" sz="800" dirty="0"/>
          </a:p>
        </p:txBody>
      </p:sp>
      <p:pic>
        <p:nvPicPr>
          <p:cNvPr id="7" name="Obrázek 6" descr="Bez názvu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03512" y="4653136"/>
            <a:ext cx="2656596" cy="1656184"/>
          </a:xfrm>
          <a:prstGeom prst="rect">
            <a:avLst/>
          </a:prstGeom>
        </p:spPr>
      </p:pic>
      <p:pic>
        <p:nvPicPr>
          <p:cNvPr id="8" name="Picture 2" descr="vlajka Švýcarska">
            <a:extLst>
              <a:ext uri="{FF2B5EF4-FFF2-40B4-BE49-F238E27FC236}">
                <a16:creationId xmlns:a16="http://schemas.microsoft.com/office/drawing/2014/main" id="{3481C053-4D6C-F815-B308-011F6661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85" y="849895"/>
            <a:ext cx="864094" cy="86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13A31BC-9079-BB51-2E91-9D5285704431}"/>
              </a:ext>
            </a:extLst>
          </p:cNvPr>
          <p:cNvSpPr txBox="1"/>
          <p:nvPr/>
        </p:nvSpPr>
        <p:spPr>
          <a:xfrm>
            <a:off x="6528048" y="188640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Rozčarované Švýcarsko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6042952-53DD-49D1-B7BF-0151C7768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8288" y="6669360"/>
            <a:ext cx="2665511" cy="5211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2" descr="vlajka Švýcarska">
            <a:extLst>
              <a:ext uri="{FF2B5EF4-FFF2-40B4-BE49-F238E27FC236}">
                <a16:creationId xmlns:a16="http://schemas.microsoft.com/office/drawing/2014/main" id="{C410EC85-69BA-921B-C439-7BA86FB06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65440"/>
            <a:ext cx="699263" cy="69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AC3DA1C-E6E9-EAA4-31D1-9102A1B09078}"/>
              </a:ext>
            </a:extLst>
          </p:cNvPr>
          <p:cNvSpPr txBox="1"/>
          <p:nvPr/>
        </p:nvSpPr>
        <p:spPr>
          <a:xfrm>
            <a:off x="8544272" y="1124744"/>
            <a:ext cx="35283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b="1" dirty="0">
              <a:solidFill>
                <a:srgbClr val="0E1114"/>
              </a:solidFill>
              <a:latin typeface="Fira Sans" panose="020B0604020202020204" pitchFamily="34" charset="0"/>
            </a:endParaRPr>
          </a:p>
          <a:p>
            <a:pPr algn="ctr"/>
            <a:r>
              <a:rPr lang="cs-CZ" sz="2400" b="1" dirty="0">
                <a:solidFill>
                  <a:srgbClr val="FF0000"/>
                </a:solidFill>
                <a:latin typeface="Ubuntu" panose="020B0504030602030204" pitchFamily="34" charset="0"/>
              </a:rPr>
              <a:t>V</a:t>
            </a:r>
            <a:r>
              <a:rPr lang="cs-CZ" sz="24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 roce 2022 zabilo</a:t>
            </a:r>
            <a:r>
              <a:rPr lang="cs-CZ" sz="2400" b="1" i="0" dirty="0">
                <a:solidFill>
                  <a:srgbClr val="FF0000"/>
                </a:solidFill>
                <a:effectLst/>
                <a:latin typeface="Fira Sans" panose="020B0503050000020004" pitchFamily="34" charset="0"/>
              </a:rPr>
              <a:t> ve Švýcarsku</a:t>
            </a:r>
            <a:r>
              <a:rPr lang="cs-CZ" sz="24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 148 vlků 1480 ovcí a skotu! To je nejvyšší číslo za poslední roky.</a:t>
            </a:r>
            <a:endParaRPr lang="cs-CZ" sz="2400" b="1" i="0" dirty="0">
              <a:solidFill>
                <a:srgbClr val="FF0000"/>
              </a:solidFill>
              <a:effectLst/>
              <a:latin typeface="Fira Sans" panose="020B0604020202020204" pitchFamily="34" charset="0"/>
            </a:endParaRPr>
          </a:p>
          <a:p>
            <a:pPr algn="ctr"/>
            <a:endParaRPr lang="cs-CZ" b="1" dirty="0">
              <a:solidFill>
                <a:srgbClr val="0E1114"/>
              </a:solidFill>
              <a:latin typeface="Fira Sans" panose="020B0604020202020204" pitchFamily="34" charset="0"/>
            </a:endParaRPr>
          </a:p>
          <a:p>
            <a:pPr algn="ctr"/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Švýcarský stát utratí ročně 500 000 CHF za sledování vlků.</a:t>
            </a:r>
          </a:p>
          <a:p>
            <a:pPr algn="ctr"/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 </a:t>
            </a:r>
          </a:p>
          <a:p>
            <a:pPr algn="ctr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To znamená, že na pozorování každého vlka ve Švýcarsku utratí stát 85 000 Kč za rok.</a:t>
            </a:r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96CBD28-318B-B001-0A12-BE3168451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8" y="260648"/>
            <a:ext cx="8024555" cy="56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63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E0A1083-6D34-0389-402B-08808394A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B8A5C56-AEEF-9C7F-4C88-8C71311D2140}"/>
              </a:ext>
            </a:extLst>
          </p:cNvPr>
          <p:cNvSpPr txBox="1"/>
          <p:nvPr/>
        </p:nvSpPr>
        <p:spPr>
          <a:xfrm>
            <a:off x="191344" y="337299"/>
            <a:ext cx="114492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Švýcarský Parlament schválil v roce 2022 možnost preventivně střílet vlky</a:t>
            </a:r>
          </a:p>
          <a:p>
            <a:pPr algn="ctr"/>
            <a:endParaRPr lang="cs-CZ" b="1" dirty="0">
              <a:solidFill>
                <a:srgbClr val="485D22"/>
              </a:solidFill>
              <a:latin typeface="Ubuntu" panose="020B0504030602030204" pitchFamily="34" charset="0"/>
            </a:endParaRPr>
          </a:p>
          <a:p>
            <a:pPr algn="ctr"/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pPr algn="ctr"/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Jednotlivé kantony budou mít možnost regulovat vlky od 1. září do 31. ledna.</a:t>
            </a:r>
            <a:endParaRPr lang="cs-CZ" b="1" dirty="0">
              <a:solidFill>
                <a:srgbClr val="485D22"/>
              </a:solidFill>
              <a:latin typeface="Ubuntu" panose="020B0504030602030204" pitchFamily="34" charset="0"/>
            </a:endParaRPr>
          </a:p>
          <a:p>
            <a:pPr algn="ctr"/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pPr algn="ctr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Parlament chce, aby vlci byli preventivně zastřeleni, pokud by mohli způsobit škody nebo ohrozit lidi. </a:t>
            </a:r>
          </a:p>
          <a:p>
            <a:pPr algn="ctr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Po Státní radě o tom rozhodla i Národní rada.</a:t>
            </a:r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4DA1DB1-F45E-709C-25EF-48823AC92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254058"/>
            <a:ext cx="3359398" cy="335939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B30B8A3-4C34-A1FC-932A-2F1C7B0BD5F2}"/>
              </a:ext>
            </a:extLst>
          </p:cNvPr>
          <p:cNvSpPr txBox="1"/>
          <p:nvPr/>
        </p:nvSpPr>
        <p:spPr>
          <a:xfrm>
            <a:off x="2063552" y="6453336"/>
            <a:ext cx="81369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https://www.parlament.ch/de/services/news/Seiten/2022/20221208133736979194158159038_bsd098.aspx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9AC759-623D-F8AB-A2C5-18347467D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00334"/>
            <a:ext cx="6356737" cy="396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0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D560D1A-5F60-853F-83EF-CD3FA6714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862A00A-DAF9-6421-669A-E67712036BAA}"/>
              </a:ext>
            </a:extLst>
          </p:cNvPr>
          <p:cNvSpPr txBox="1"/>
          <p:nvPr/>
        </p:nvSpPr>
        <p:spPr>
          <a:xfrm>
            <a:off x="3717885" y="335845"/>
            <a:ext cx="847411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Setkání Evropské unie chovatelů připravili francouzští chovatelé na 29.11.22 souběžně se 42. zasedáním Stálého výboru Bernské úmluvy na téma snížení klasifikace vlka. </a:t>
            </a: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Naše požadavky byly v souladu s návrhem usnesení Evropského parlamentu z 22.11.2022.</a:t>
            </a: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Švýcarský stát v této věci podal formální žádost stálému výboru Bernské úmluvy, která však byla 29. listopadu 2022 zamítnuta.</a:t>
            </a: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Rozšiřování vlků přehlíží skutečnost, že bohatší biologická rozmanitost vzniká právě díky pastvě. </a:t>
            </a: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Opatření na ochranu stád přinášejí chovatelům a celé společnosti obrovské náklady. Ovlivňují vzhled a průchodnost krajinou, a stávají se příčinou velkých problémů. </a:t>
            </a: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překážkou při rozdělování veřejných užitků z přírody, především díky zvyšujícímu se počtu pasteveckých psů. </a:t>
            </a: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měřitelný negativní dopad na cirkulární ekonomiku. Některé alpské oblasti už zaznamenávají kvůli vlkům citelný pokles turistiky a následný vliv na místní zaměstnanost.</a:t>
            </a: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 strany zastánců vlků dochází k selektivnímu výběru informací pro veřejnost, zkreslování skutečného stavu v jednotlivých státech a snaze o zlehčování celkového rozsahu problému s vlky.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Vlčí aktivisté se snaží bagatelizovat problémy v jejich zemích a poukazovat na údajné bezproblémovou přítomnost vlků v jiných státech. Cílem je ostrakizovat stěžující si chovatele a postavit veřejné mínění proti „potížistům“, kteří upozorňují na vzrůstající problémy s vlky.</a:t>
            </a: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EE71FD3-0476-6F7C-5DC1-731821415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4" y="206102"/>
            <a:ext cx="3527849" cy="280633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2FB55A3-FC39-688F-B690-4F9D246A7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4" y="3284984"/>
            <a:ext cx="3545765" cy="100262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6387F22-46B0-9C28-056F-34759DDA33CD}"/>
              </a:ext>
            </a:extLst>
          </p:cNvPr>
          <p:cNvSpPr txBox="1"/>
          <p:nvPr/>
        </p:nvSpPr>
        <p:spPr>
          <a:xfrm>
            <a:off x="264659" y="4287605"/>
            <a:ext cx="3423493" cy="284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jasné, že ve vztahu k chovu hospodářských zvířat byla politika ochrany vlků v Evropě za posledních 30 let neúspěšná! Další pokračování v přehnané ochraně vlčí populace vede k likvidaci pastevectví napříč Evropou.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4874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15CF18B-25DE-3CE9-EE2B-462A8F259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920BB-D149-722C-78D9-1E1D47E27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-2379"/>
            <a:ext cx="5982511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DE357A3-C130-0271-CBF2-B180D68282AA}"/>
              </a:ext>
            </a:extLst>
          </p:cNvPr>
          <p:cNvSpPr txBox="1"/>
          <p:nvPr/>
        </p:nvSpPr>
        <p:spPr>
          <a:xfrm>
            <a:off x="7248128" y="764704"/>
            <a:ext cx="36724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0" dirty="0">
                <a:solidFill>
                  <a:srgbClr val="FF0000"/>
                </a:solidFill>
                <a:effectLst/>
                <a:latin typeface="Frutiger Neue"/>
              </a:rPr>
              <a:t>Cílem řízení vlků je vytvořit rámcové podmínky pro řešení problémů s jejich  rostoucí populací ve Švýcarsku.   </a:t>
            </a:r>
          </a:p>
          <a:p>
            <a:pPr algn="ctr"/>
            <a:endParaRPr lang="cs-CZ" sz="2800" b="1" dirty="0">
              <a:solidFill>
                <a:srgbClr val="FF0000"/>
              </a:solidFill>
              <a:latin typeface="Frutiger Neue"/>
            </a:endParaRPr>
          </a:p>
          <a:p>
            <a:pPr algn="ctr"/>
            <a:r>
              <a:rPr lang="cs-CZ" sz="2800" b="1" i="0" dirty="0">
                <a:solidFill>
                  <a:srgbClr val="FF0000"/>
                </a:solidFill>
                <a:effectLst/>
                <a:latin typeface="Frutiger Neue"/>
              </a:rPr>
              <a:t>Jde zejména o zajištění ochrany volně žijících zvířat a pasených zvířat a zároveň zohlednění obav obyvatel.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93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18D58A0-4352-031D-D15F-AFDB4660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CA8ACC8-1728-D001-916B-CB5580410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88640"/>
            <a:ext cx="3877411" cy="284053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83BEE82-0361-21DE-6EA7-C4C775CA1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163185"/>
            <a:ext cx="4527094" cy="284053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899BF105-6350-0708-4198-067BE8E320A1}"/>
              </a:ext>
            </a:extLst>
          </p:cNvPr>
          <p:cNvSpPr txBox="1"/>
          <p:nvPr/>
        </p:nvSpPr>
        <p:spPr>
          <a:xfrm>
            <a:off x="284992" y="6395172"/>
            <a:ext cx="3218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https://www.fedlex.admin.ch/eli/cc/1988/517_517_517/de#art_9_bis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7A6E7E0-7768-A812-5EFE-267CF9F2EC2E}"/>
              </a:ext>
            </a:extLst>
          </p:cNvPr>
          <p:cNvSpPr txBox="1"/>
          <p:nvPr/>
        </p:nvSpPr>
        <p:spPr>
          <a:xfrm>
            <a:off x="5087888" y="548680"/>
            <a:ext cx="6840760" cy="498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Kanton vydá vlky k odstřelu, když způsobují značné škody na hospodářských zvířatech.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Významné škody na hospodářských zvířatech způsobené vlkem nastanou, pokud jsou v jeho areálu: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během čtyř měsíců je usmrceno nejméně 25 hospodářských zvířat;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během měsíce je zabito nejméně 15 hospodářských zvířat; nebo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Nejméně 10 hospodářských zvířat je zabito do čtyř měsíců od předchozích škod způsobených vlky.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 V případě skotu a koní a také lam dochází ke značným škodám, pokud jsou během čtyř měsíců jedním vlkem zabita alespoň dvě hospodářská zvířata.</a:t>
            </a:r>
          </a:p>
          <a:p>
            <a:pPr algn="ctr"/>
            <a:r>
              <a:rPr lang="cs-CZ" sz="2200" b="1" i="0" dirty="0">
                <a:solidFill>
                  <a:srgbClr val="FF0000"/>
                </a:solidFill>
                <a:effectLst/>
                <a:latin typeface="urw-din"/>
              </a:rPr>
              <a:t>Novelizovaná vyhláška od 1.7.2023 umožňuje střílet vlky, pokud místo dosavadních 15 zabili alespoň 6 ovcí nebo koz, případně jednu krávu nebo jednoho koně. </a:t>
            </a:r>
            <a:endParaRPr lang="cs-CZ" sz="2200" b="1" dirty="0">
              <a:solidFill>
                <a:srgbClr val="FF0000"/>
              </a:solidFill>
            </a:endParaRPr>
          </a:p>
        </p:txBody>
      </p:sp>
      <p:pic>
        <p:nvPicPr>
          <p:cNvPr id="18" name="Picture 2" descr="vlajka Švýcarska">
            <a:extLst>
              <a:ext uri="{FF2B5EF4-FFF2-40B4-BE49-F238E27FC236}">
                <a16:creationId xmlns:a16="http://schemas.microsoft.com/office/drawing/2014/main" id="{6F9F8A01-281C-7A12-7FFB-22C3A2E25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06" y="5684875"/>
            <a:ext cx="10477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DA09877-9DF3-AF5E-FEF6-64D91AE918B9}"/>
              </a:ext>
            </a:extLst>
          </p:cNvPr>
          <p:cNvSpPr txBox="1"/>
          <p:nvPr/>
        </p:nvSpPr>
        <p:spPr>
          <a:xfrm>
            <a:off x="8610601" y="6165304"/>
            <a:ext cx="252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5"/>
              </a:rPr>
              <a:t>https://www.uvek.admin.ch/uvek/de/home/uvek/medien/medienmitteilungen.msg-id-95521.html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3495742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7588353-ED2F-4C5D-A11E-B7C3FE4C6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E35578-78FE-41C7-81C3-34F610928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8640"/>
            <a:ext cx="5549147" cy="47251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D92E880-46CC-43E0-8AFF-53F7D3FCE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668658"/>
            <a:ext cx="5862066" cy="424512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F538DAE-22E9-4C40-B19F-CA99069C9998}"/>
              </a:ext>
            </a:extLst>
          </p:cNvPr>
          <p:cNvSpPr txBox="1"/>
          <p:nvPr/>
        </p:nvSpPr>
        <p:spPr>
          <a:xfrm>
            <a:off x="943945" y="5247435"/>
            <a:ext cx="10441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0" i="0" dirty="0">
                <a:solidFill>
                  <a:srgbClr val="333333"/>
                </a:solidFill>
                <a:effectLst/>
                <a:latin typeface="Helvetica Neue"/>
              </a:rPr>
              <a:t>Před vycházkou do hor se turisté mohou na uvedené mapě dozvědět o přítomnosti pasteveckých psů (pro podrobnější informace klikněte na fialové oblasti). Obecně tito psi hlídají stádo ovcí po celé letní období, které v nižších polohách trvá od poloviny května do konce září. Tato mapa zobrazuje pouze místa, na kterých pracují oficiální psi pro ochranu hospodářských zvířat. 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70BE589-9790-44B6-A4A7-5541B368B3EC}"/>
              </a:ext>
            </a:extLst>
          </p:cNvPr>
          <p:cNvSpPr txBox="1"/>
          <p:nvPr/>
        </p:nvSpPr>
        <p:spPr>
          <a:xfrm>
            <a:off x="5015880" y="6381328"/>
            <a:ext cx="27432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>
                <a:solidFill>
                  <a:srgbClr val="0070C0"/>
                </a:solidFill>
              </a:rPr>
              <a:t>http://www.protectiondestroupeaux.ch/en/map/</a:t>
            </a:r>
          </a:p>
        </p:txBody>
      </p:sp>
      <p:pic>
        <p:nvPicPr>
          <p:cNvPr id="9" name="Picture 2" descr="vlajka Švýcarska">
            <a:extLst>
              <a:ext uri="{FF2B5EF4-FFF2-40B4-BE49-F238E27FC236}">
                <a16:creationId xmlns:a16="http://schemas.microsoft.com/office/drawing/2014/main" id="{4C22A64E-8825-ACE5-572F-D77093AF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26552"/>
            <a:ext cx="10477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733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5BAF373-31BB-C752-B9B0-635D37311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5CCCD54-8FCA-7389-B10B-D870632E8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628800"/>
            <a:ext cx="7536833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9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697E844-9371-7ABF-8DF4-4DE21F72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C509E9-4671-49CB-5B04-DECB9E9EA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49" y="136525"/>
            <a:ext cx="6352187" cy="386853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D451210-CBA8-B8FC-0A35-064AA07D4CCA}"/>
              </a:ext>
            </a:extLst>
          </p:cNvPr>
          <p:cNvSpPr txBox="1"/>
          <p:nvPr/>
        </p:nvSpPr>
        <p:spPr>
          <a:xfrm>
            <a:off x="551384" y="392290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0" dirty="0">
                <a:solidFill>
                  <a:srgbClr val="0F0F0F"/>
                </a:solidFill>
                <a:effectLst/>
                <a:latin typeface="YouTube Sans"/>
              </a:rPr>
              <a:t>Vlk jako nebezpečí pro člověka? 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D8806F1-9221-3580-6D62-F93122AE7B4A}"/>
              </a:ext>
            </a:extLst>
          </p:cNvPr>
          <p:cNvSpPr txBox="1"/>
          <p:nvPr/>
        </p:nvSpPr>
        <p:spPr>
          <a:xfrm>
            <a:off x="6600056" y="128064"/>
            <a:ext cx="559194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Švýcarský biolog a ekolog </a:t>
            </a:r>
            <a:r>
              <a:rPr lang="cs-CZ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Marcel </a:t>
            </a:r>
            <a:r>
              <a:rPr lang="cs-CZ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Züger</a:t>
            </a:r>
            <a:r>
              <a:rPr lang="cs-CZ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pozorně sleduje vývoj kolem vlků a má návrhy na řešení. Ochrana stád nefunguje dostatečně. Podle něj se vlk rychle učí a je nám stále blíž.</a:t>
            </a:r>
          </a:p>
          <a:p>
            <a:endParaRPr lang="cs-CZ" dirty="0">
              <a:solidFill>
                <a:srgbClr val="131313"/>
              </a:solidFill>
              <a:latin typeface="Roboto" panose="02000000000000000000" pitchFamily="2" charset="0"/>
            </a:endParaRPr>
          </a:p>
          <a:p>
            <a:pPr algn="ctr"/>
            <a:r>
              <a:rPr lang="cs-CZ" sz="23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„To, co se dnes v Evropě děje, je takzvaná habituace,“ vysvětluje </a:t>
            </a:r>
            <a:r>
              <a:rPr lang="cs-CZ" sz="2300" b="1" i="0" dirty="0" err="1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Züger</a:t>
            </a:r>
            <a:r>
              <a:rPr lang="cs-CZ" sz="23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 nebezpečný přístup aktivistů k vlkům. </a:t>
            </a:r>
          </a:p>
          <a:p>
            <a:pPr algn="ctr"/>
            <a:r>
              <a:rPr lang="cs-CZ" sz="23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„Přirozený vlk se stává kulturním vlkem, který nemá důvod zdržovat se mimo oblast lidského osídlení. “</a:t>
            </a:r>
            <a:endParaRPr lang="cs-CZ" sz="2300" b="0" i="0" dirty="0">
              <a:solidFill>
                <a:srgbClr val="131313"/>
              </a:solidFill>
              <a:effectLst/>
              <a:latin typeface="Roboto" panose="02000000000000000000" pitchFamily="2" charset="0"/>
            </a:endParaRPr>
          </a:p>
          <a:p>
            <a:endParaRPr lang="cs-CZ" dirty="0">
              <a:solidFill>
                <a:srgbClr val="131313"/>
              </a:solidFill>
              <a:latin typeface="Roboto" panose="02000000000000000000" pitchFamily="2" charset="0"/>
            </a:endParaRPr>
          </a:p>
          <a:p>
            <a:r>
              <a:rPr lang="cs-CZ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cs-CZ" sz="9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Habituace</a:t>
            </a:r>
            <a:r>
              <a:rPr lang="cs-CZ" sz="9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je nejjednodušším druhem učení, znamená úbytek reakce na opakování téhož podnětu</a:t>
            </a:r>
            <a:endParaRPr lang="cs-CZ" sz="9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ABBCD1A-5972-38D4-4892-086F40DADD0C}"/>
              </a:ext>
            </a:extLst>
          </p:cNvPr>
          <p:cNvSpPr txBox="1"/>
          <p:nvPr/>
        </p:nvSpPr>
        <p:spPr>
          <a:xfrm>
            <a:off x="2063552" y="6305976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3"/>
              </a:rPr>
              <a:t>https://www.blick.ch/schweiz/graubuenden/nach-wolfs-vorfall-am-piz-beverin-warnt-biologe-marcel-zueger-wird-nichts-getan-sind-die-woelfe-bald-in-den-doerfern-id16797583.html</a:t>
            </a:r>
            <a:endParaRPr lang="cs-CZ" sz="800" dirty="0"/>
          </a:p>
          <a:p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4"/>
              </a:rPr>
              <a:t>https://www.stgallerbauer.ch/tiere/wer-woelfe-will-muss-die-kosten-tragen/</a:t>
            </a:r>
            <a:endParaRPr lang="cs-CZ" sz="800" b="1" i="0" u="sng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5"/>
              </a:rPr>
              <a:t>https://www.youtube.com/watch?v=NLmOv_AqGxI</a:t>
            </a:r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                                                                                                                                       </a:t>
            </a:r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6"/>
              </a:rPr>
              <a:t>https://cs.wikipedia.org/wiki/Habituace</a:t>
            </a:r>
            <a:endParaRPr lang="cs-CZ" sz="800" b="1" i="0" u="sng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endParaRPr lang="cs-CZ" sz="800" b="1" u="sng" dirty="0">
              <a:solidFill>
                <a:srgbClr val="485D22"/>
              </a:solidFill>
              <a:latin typeface="Ubuntu" panose="020B0504030602030204" pitchFamily="34" charset="0"/>
            </a:endParaRPr>
          </a:p>
          <a:p>
            <a:endParaRPr lang="cs-CZ" sz="800" b="1" i="0" u="sng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endParaRPr lang="cs-CZ" sz="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F5168EF-0066-888C-F095-04DAE4B3AC4E}"/>
              </a:ext>
            </a:extLst>
          </p:cNvPr>
          <p:cNvSpPr txBox="1"/>
          <p:nvPr/>
        </p:nvSpPr>
        <p:spPr>
          <a:xfrm>
            <a:off x="175084" y="4372794"/>
            <a:ext cx="11090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„Vlčí smečka je jako skupina teenagerů, jako mládežnický gang ve velkoměstě. </a:t>
            </a:r>
          </a:p>
          <a:p>
            <a:pPr algn="ctr"/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Testují co si mohou dovolit a když necítí hranice, jdou dál. </a:t>
            </a:r>
          </a:p>
          <a:p>
            <a:pPr algn="ctr"/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Být plachý byl pro vlky jediný způsob, jak přežít po tisíciletí, když byli loveni. </a:t>
            </a:r>
          </a:p>
          <a:p>
            <a:pPr algn="ctr"/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Dnes už není strach z lidí výhodou. </a:t>
            </a:r>
          </a:p>
          <a:p>
            <a:pPr algn="ctr"/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Naopak. Učíme vlky, že svět patří drzým."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12721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D5C1AD5-C167-4DB2-8E01-4FF39EC6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C481243-DF89-796A-FB37-86FFF17388A8}"/>
              </a:ext>
            </a:extLst>
          </p:cNvPr>
          <p:cNvSpPr txBox="1"/>
          <p:nvPr/>
        </p:nvSpPr>
        <p:spPr>
          <a:xfrm>
            <a:off x="191344" y="243512"/>
            <a:ext cx="1200065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i="0" dirty="0">
                <a:solidFill>
                  <a:srgbClr val="FF0000"/>
                </a:solidFill>
                <a:effectLst/>
                <a:latin typeface="Source Sans Pro" panose="020B0503030403020204" pitchFamily="34" charset="0"/>
              </a:rPr>
              <a:t>AKTUALITA z 1.11.2023</a:t>
            </a:r>
          </a:p>
          <a:p>
            <a:pPr algn="ctr"/>
            <a:r>
              <a:rPr lang="cs-CZ" sz="2400" b="1" i="0" dirty="0">
                <a:solidFill>
                  <a:srgbClr val="0070C0"/>
                </a:solidFill>
                <a:effectLst/>
                <a:latin typeface="Source Sans Pro" panose="020B0503030403020204" pitchFamily="34" charset="0"/>
              </a:rPr>
              <a:t>70 procent vlků ve Švýcarsku bude zastřeleno</a:t>
            </a:r>
          </a:p>
          <a:p>
            <a:pPr algn="ctr"/>
            <a:endParaRPr lang="cs-CZ" sz="2400" b="0" i="0" dirty="0">
              <a:solidFill>
                <a:srgbClr val="1F1F1F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endParaRPr lang="cs-CZ" sz="2400" dirty="0">
              <a:solidFill>
                <a:srgbClr val="1F1F1F"/>
              </a:solidFill>
              <a:latin typeface="Source Sans Pro" panose="020B0503030403020204" pitchFamily="34" charset="0"/>
            </a:endParaRPr>
          </a:p>
          <a:p>
            <a:pPr algn="ctr"/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Spolkový úřad pro životní prostředí (BAFU) chce skoncovat s většinou vlků ve Švýcarsku. </a:t>
            </a:r>
          </a:p>
          <a:p>
            <a:pPr algn="ctr"/>
            <a:endParaRPr lang="cs-CZ" sz="2400" b="0" i="0" dirty="0">
              <a:solidFill>
                <a:srgbClr val="1F1F1F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Celá Spolková rada (</a:t>
            </a:r>
            <a:r>
              <a:rPr lang="cs-CZ" sz="24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Bundesrat</a:t>
            </a:r>
            <a:r>
              <a:rPr lang="cs-CZ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vláda Švýcarské konfederace)ve středu 1.listopadu 2023 schválila úpravu mysliveckého zákona. </a:t>
            </a:r>
          </a:p>
          <a:p>
            <a:pPr algn="ctr"/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Kantony nyní mohou preventivně zabíjet vlky, aby se předešlo možným škodám – a to nejen poté, co ke škodě došlo.</a:t>
            </a:r>
          </a:p>
          <a:p>
            <a:pPr algn="ctr"/>
            <a:endParaRPr lang="cs-CZ" sz="2400" dirty="0">
              <a:solidFill>
                <a:srgbClr val="1F1F1F"/>
              </a:solidFill>
              <a:latin typeface="Source Sans Pro" panose="020B0503030403020204" pitchFamily="34" charset="0"/>
            </a:endParaRPr>
          </a:p>
          <a:p>
            <a:pPr algn="ctr"/>
            <a:r>
              <a:rPr lang="cs-CZ" sz="2400" b="1" i="0" dirty="0">
                <a:solidFill>
                  <a:srgbClr val="FF0000"/>
                </a:solidFill>
                <a:effectLst/>
                <a:latin typeface="Source Sans Pro" panose="020B0503030403020204" pitchFamily="34" charset="0"/>
              </a:rPr>
              <a:t>Ve Švýcarsku možná žije až 300 vlků ve 32 smečkách. Všechny tyto smečky kromě 12 mají být vyhubeny a populace se má snížit o 70 procent – ​​preventivně, aniž by některý z těchto vlků předtím zabil hospodářská zvířata, jako jsou ovce nebo skot.</a:t>
            </a:r>
          </a:p>
          <a:p>
            <a:pPr algn="ctr"/>
            <a:endParaRPr lang="cs-CZ" sz="2400" b="1" i="0" dirty="0">
              <a:solidFill>
                <a:srgbClr val="FF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cs-CZ" sz="2400" dirty="0">
                <a:solidFill>
                  <a:srgbClr val="1F1F1F"/>
                </a:solidFill>
                <a:latin typeface="Source Sans Pro" panose="020B0503030403020204" pitchFamily="34" charset="0"/>
              </a:rPr>
              <a:t>P</a:t>
            </a:r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řísnější regulace způsobí, že vlci budou plaší a vyhnou se stádům dobytka a lidským sídlům</a:t>
            </a:r>
            <a:endParaRPr lang="cs-CZ" sz="2400" dirty="0">
              <a:solidFill>
                <a:srgbClr val="1F1F1F"/>
              </a:solidFill>
              <a:latin typeface="Source Sans Pro" panose="020B0503030403020204" pitchFamily="34" charset="0"/>
            </a:endParaRPr>
          </a:p>
          <a:p>
            <a:pPr algn="ctr"/>
            <a:endParaRPr lang="cs-CZ" sz="2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740EBB5-6DA3-CBD4-78D6-9943E4D4AC8D}"/>
              </a:ext>
            </a:extLst>
          </p:cNvPr>
          <p:cNvSpPr txBox="1"/>
          <p:nvPr/>
        </p:nvSpPr>
        <p:spPr>
          <a:xfrm>
            <a:off x="3585345" y="6538912"/>
            <a:ext cx="1058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2"/>
              </a:rPr>
              <a:t>https://www.blick.ch/politik/medienkonferenz-um-15-uhr-roesti-stellt-seine-wolfs-abschussplaene-vor-id19100803.html</a:t>
            </a:r>
            <a:endParaRPr lang="cs-CZ" sz="800" dirty="0"/>
          </a:p>
          <a:p>
            <a:r>
              <a:rPr lang="cs-CZ" sz="800" dirty="0">
                <a:hlinkClick r:id="rId3"/>
              </a:rPr>
              <a:t>https://www.admin.ch/gov/de/start/dokumentation/medienmitteilungen.msg-id-98407.html</a:t>
            </a:r>
            <a:endParaRPr lang="cs-CZ" sz="800" dirty="0"/>
          </a:p>
          <a:p>
            <a:endParaRPr lang="cs-CZ" sz="800" dirty="0"/>
          </a:p>
          <a:p>
            <a:endParaRPr lang="cs-CZ" sz="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E15B5A5-3D2B-B98F-6A3F-DE14641D2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79015"/>
            <a:ext cx="2072144" cy="16539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688F42A-A639-DBFF-10F5-278E36E6E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395" y="179015"/>
            <a:ext cx="1639069" cy="163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2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AD09C-EBF4-4AF7-9665-A9A4B84E6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30" y="1505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/>
              <a:t>Situace ve Francii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72BD2E-D324-4F11-A5E8-65B3BE28A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323386"/>
            <a:ext cx="11593288" cy="324036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Jen v roce 2022 ve Francii náklady </a:t>
            </a:r>
            <a:r>
              <a:rPr lang="cs-CZ" sz="1800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n</a:t>
            </a:r>
            <a:r>
              <a:rPr lang="cs-CZ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 ochranu stád dosáhly 44 milionů EUR (1</a:t>
            </a:r>
            <a:r>
              <a:rPr lang="cs-CZ" sz="1800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,</a:t>
            </a:r>
            <a:r>
              <a:rPr lang="cs-CZ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1 miliardu korun)</a:t>
            </a:r>
            <a:r>
              <a:rPr lang="cs-CZ" sz="1800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, </a:t>
            </a:r>
            <a:r>
              <a:rPr lang="cs-CZ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80 %</a:t>
            </a:r>
            <a:r>
              <a:rPr lang="cs-CZ" sz="1800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hradí stát.</a:t>
            </a:r>
          </a:p>
          <a:p>
            <a:pPr algn="ctr">
              <a:buNone/>
            </a:pPr>
            <a:r>
              <a:rPr lang="cs-CZ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Odškodnění za zvířata uznaná za zabitá vlky stála stát v roce 2022 přibližně 3,5 milionu EUR (90 mil korun).</a:t>
            </a:r>
          </a:p>
          <a:p>
            <a:pPr algn="ctr">
              <a:buNone/>
            </a:pPr>
            <a:r>
              <a:rPr lang="cs-CZ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</a:p>
          <a:p>
            <a:pPr algn="ctr">
              <a:buNone/>
            </a:pPr>
            <a:r>
              <a:rPr lang="cs-CZ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V roce 2021 bylo financováno státem 5 642 pasteveckých psů (v roce 2020 jich bylo 4 920).</a:t>
            </a:r>
          </a:p>
          <a:p>
            <a:pPr algn="ctr">
              <a:buNone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roku 2010 uzavírají chovatelé hospodářských zvířat "smlouvy o ochraně", financované státem a místními orgány.</a:t>
            </a:r>
          </a:p>
          <a:p>
            <a:pPr algn="ctr">
              <a:buNone/>
            </a:pPr>
            <a:r>
              <a:rPr lang="cs-CZ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V roce 2020 bylo 2790 smluv na ochranu stád.</a:t>
            </a:r>
          </a:p>
          <a:p>
            <a:pPr algn="ctr">
              <a:buNone/>
            </a:pPr>
            <a:endParaRPr lang="cs-CZ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indent="0" algn="ctr">
              <a:buNone/>
            </a:pPr>
            <a:r>
              <a:rPr lang="cs-CZ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K zastavení prudkého růstu škod přispěla teprve v roce 2018 obranná střelba vlků, kteří útočí na stáda.</a:t>
            </a:r>
          </a:p>
          <a:p>
            <a:pPr marL="0" indent="0" algn="ctr">
              <a:buNone/>
            </a:pPr>
            <a:r>
              <a:rPr lang="cs-CZ" sz="1800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</a:t>
            </a:r>
            <a:r>
              <a:rPr lang="cs-CZ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ro rok 2023 je plánovaná kvóta odstřelu vlků  na </a:t>
            </a:r>
            <a:r>
              <a:rPr lang="cs-CZ" sz="1800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209</a:t>
            </a:r>
            <a:r>
              <a:rPr lang="cs-CZ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kusů.</a:t>
            </a:r>
          </a:p>
          <a:p>
            <a:pPr marL="0" indent="0">
              <a:buNone/>
            </a:pPr>
            <a:endParaRPr lang="cs-CZ" sz="800" dirty="0">
              <a:hlinkClick r:id="rId3"/>
            </a:endParaRPr>
          </a:p>
          <a:p>
            <a:pPr marL="0" indent="0">
              <a:buNone/>
            </a:pPr>
            <a:endParaRPr lang="cs-CZ" sz="800" dirty="0">
              <a:hlinkClick r:id="rId3"/>
            </a:endParaRPr>
          </a:p>
          <a:p>
            <a:pPr marL="0" indent="0">
              <a:buNone/>
            </a:pPr>
            <a:endParaRPr lang="cs-CZ" sz="800" dirty="0">
              <a:hlinkClick r:id="rId3"/>
            </a:endParaRPr>
          </a:p>
          <a:p>
            <a:pPr marL="0" indent="0">
              <a:buNone/>
            </a:pPr>
            <a:endParaRPr lang="cs-CZ" sz="800" dirty="0">
              <a:hlinkClick r:id="rId3"/>
            </a:endParaRPr>
          </a:p>
          <a:p>
            <a:pPr marL="0" indent="0">
              <a:buNone/>
            </a:pPr>
            <a:endParaRPr lang="cs-CZ" sz="800" dirty="0">
              <a:hlinkClick r:id="rId3"/>
            </a:endParaRPr>
          </a:p>
          <a:p>
            <a:pPr marL="0" indent="0">
              <a:buNone/>
            </a:pPr>
            <a:endParaRPr lang="cs-CZ" sz="800" dirty="0">
              <a:hlinkClick r:id="rId3"/>
            </a:endParaRPr>
          </a:p>
          <a:p>
            <a:pPr marL="0" indent="0">
              <a:buNone/>
            </a:pPr>
            <a:endParaRPr lang="cs-CZ" sz="800" dirty="0">
              <a:hlinkClick r:id="rId3"/>
            </a:endParaRPr>
          </a:p>
          <a:p>
            <a:pPr marL="0" indent="0">
              <a:buNone/>
            </a:pPr>
            <a:endParaRPr lang="cs-CZ" sz="800" dirty="0">
              <a:hlinkClick r:id="rId3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989C90-1E8F-4000-B8A7-61692F8F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36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70" y="204610"/>
            <a:ext cx="1732338" cy="1152793"/>
          </a:xfrm>
          <a:prstGeom prst="rect">
            <a:avLst/>
          </a:prstGeom>
        </p:spPr>
      </p:pic>
      <p:pic>
        <p:nvPicPr>
          <p:cNvPr id="1026" name="Picture 2" descr="Image result for Fra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710" y="130834"/>
            <a:ext cx="1440160" cy="134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huge.3.185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91560" y="4730080"/>
            <a:ext cx="2137420" cy="2127920"/>
          </a:xfrm>
          <a:prstGeom prst="rect">
            <a:avLst/>
          </a:prstGeom>
        </p:spPr>
      </p:pic>
      <p:pic>
        <p:nvPicPr>
          <p:cNvPr id="10" name="Obrázek 9" descr="Obsah obrázku osoba, muž, držení&#10;&#10;Popis byl vytvořen automaticky">
            <a:extLst>
              <a:ext uri="{FF2B5EF4-FFF2-40B4-BE49-F238E27FC236}">
                <a16:creationId xmlns:a16="http://schemas.microsoft.com/office/drawing/2014/main" id="{1619FD35-43BD-43A2-96AF-C78AEFE5BF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410" y="4709572"/>
            <a:ext cx="1616380" cy="212445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8488759-EF4D-54E8-125F-76E62C6E8C98}"/>
              </a:ext>
            </a:extLst>
          </p:cNvPr>
          <p:cNvSpPr txBox="1"/>
          <p:nvPr/>
        </p:nvSpPr>
        <p:spPr>
          <a:xfrm>
            <a:off x="263352" y="5722539"/>
            <a:ext cx="13681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https://www.leseleveursfaceauxpredateurs.fr/wp-content/uploads/2023/07/Dossier-2022_Pastoralisme-en-danger-FNO-web.pdf</a:t>
            </a:r>
            <a:endParaRPr lang="cs-CZ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5408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D524CAE-9C3F-BC1E-5C32-17E48EAE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EAD962-B2C0-A11E-1CA9-8D3F29E94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5807968" cy="34735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C8FEA41-4B2A-F943-727C-553220DAE1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58" y="260648"/>
            <a:ext cx="6335968" cy="29523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B9C0AC1-F02E-B15E-5702-2C8829168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58" y="3662232"/>
            <a:ext cx="6255806" cy="306148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BB4A2C9-C581-6D80-8708-5037B89C4BC2}"/>
              </a:ext>
            </a:extLst>
          </p:cNvPr>
          <p:cNvSpPr txBox="1"/>
          <p:nvPr/>
        </p:nvSpPr>
        <p:spPr>
          <a:xfrm>
            <a:off x="191344" y="6429087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5"/>
              </a:rPr>
              <a:t>https://www.youtube.com/watch?v=1siSZMJGMRs&amp;t=119s</a:t>
            </a:r>
            <a:endParaRPr lang="cs-CZ" sz="800" dirty="0"/>
          </a:p>
          <a:p>
            <a:r>
              <a:rPr lang="cs-CZ" sz="800" dirty="0">
                <a:hlinkClick r:id="rId6"/>
              </a:rPr>
              <a:t>https://leloupdanslabergerie.fr/</a:t>
            </a:r>
            <a:endParaRPr lang="cs-CZ" sz="800" dirty="0"/>
          </a:p>
          <a:p>
            <a:endParaRPr lang="cs-CZ" sz="800" dirty="0"/>
          </a:p>
          <a:p>
            <a:endParaRPr lang="cs-CZ" sz="8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9E40935-FE4D-AAA4-9A72-490E642A4CFA}"/>
              </a:ext>
            </a:extLst>
          </p:cNvPr>
          <p:cNvSpPr txBox="1"/>
          <p:nvPr/>
        </p:nvSpPr>
        <p:spPr>
          <a:xfrm>
            <a:off x="119336" y="3782209"/>
            <a:ext cx="5616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00"/>
                </a:solidFill>
                <a:latin typeface="Open Sans" panose="020B0606030504020204" pitchFamily="34" charset="0"/>
              </a:rPr>
              <a:t>P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odle </a:t>
            </a:r>
            <a:r>
              <a:rPr lang="cs-CZ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OFB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 (Úřadu pro francouzskou biologickou rozmanitost) vlci </a:t>
            </a:r>
            <a:r>
              <a:rPr lang="cs-CZ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každý rok zabíjí kolem 12 000 domácích zvířat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. To jsou oficiální údaje, ale daleko od reality. </a:t>
            </a:r>
          </a:p>
          <a:p>
            <a:pPr algn="ctr"/>
            <a:r>
              <a:rPr lang="cs-CZ" sz="20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Skutečný</a:t>
            </a:r>
            <a:r>
              <a:rPr lang="cs-CZ" sz="2000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počet obětí se pohybuje kolem 18 000 zvířat</a:t>
            </a:r>
            <a:r>
              <a:rPr lang="cs-CZ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pPr algn="ctr"/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Všeobecně se uznává, že na každá dvě zabitá zvířata je třetí ztraceno, ale není započítáno a kompenzováno  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6257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1D03B05-472E-5D74-2B36-A7830408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FEC7E4-CB56-2A7C-7E92-B41AA1C0F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231744"/>
            <a:ext cx="7220525" cy="4094112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96870EE1-D705-AA6A-59E5-892BEB8A5580}"/>
              </a:ext>
            </a:extLst>
          </p:cNvPr>
          <p:cNvCxnSpPr>
            <a:cxnSpLocks/>
          </p:cNvCxnSpPr>
          <p:nvPr/>
        </p:nvCxnSpPr>
        <p:spPr>
          <a:xfrm>
            <a:off x="3071664" y="1825530"/>
            <a:ext cx="1800200" cy="1728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6DB7A10-4FC1-772F-4BA0-8A51287A790D}"/>
              </a:ext>
            </a:extLst>
          </p:cNvPr>
          <p:cNvCxnSpPr/>
          <p:nvPr/>
        </p:nvCxnSpPr>
        <p:spPr>
          <a:xfrm>
            <a:off x="2927648" y="3409887"/>
            <a:ext cx="2088232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21B80BE6-DD63-112E-4C20-42219411DE39}"/>
              </a:ext>
            </a:extLst>
          </p:cNvPr>
          <p:cNvCxnSpPr/>
          <p:nvPr/>
        </p:nvCxnSpPr>
        <p:spPr>
          <a:xfrm>
            <a:off x="2927648" y="3893366"/>
            <a:ext cx="2088232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1A1C7FF-2FF2-D910-99EE-9F25369C7029}"/>
              </a:ext>
            </a:extLst>
          </p:cNvPr>
          <p:cNvSpPr txBox="1"/>
          <p:nvPr/>
        </p:nvSpPr>
        <p:spPr>
          <a:xfrm>
            <a:off x="1631504" y="1556792"/>
            <a:ext cx="1728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Ministerstvo zemědělství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Chovatelé</a:t>
            </a:r>
          </a:p>
          <a:p>
            <a:endParaRPr lang="cs-CZ" dirty="0"/>
          </a:p>
          <a:p>
            <a:r>
              <a:rPr lang="cs-CZ" dirty="0"/>
              <a:t>Kompenzace 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E2543819-152A-27C1-F825-F5CB51BC6248}"/>
              </a:ext>
            </a:extLst>
          </p:cNvPr>
          <p:cNvCxnSpPr/>
          <p:nvPr/>
        </p:nvCxnSpPr>
        <p:spPr>
          <a:xfrm flipH="1">
            <a:off x="2783632" y="4142115"/>
            <a:ext cx="2088232" cy="511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E1D6250-2BF6-42DC-FC37-FEE51D865F06}"/>
              </a:ext>
            </a:extLst>
          </p:cNvPr>
          <p:cNvSpPr txBox="1"/>
          <p:nvPr/>
        </p:nvSpPr>
        <p:spPr>
          <a:xfrm>
            <a:off x="0" y="4695420"/>
            <a:ext cx="42341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Každý vlk stál v roce 2020 Francii v přepočtu   1 600 000 Kč přímých nákladů</a:t>
            </a:r>
          </a:p>
        </p:txBody>
      </p:sp>
    </p:spTree>
    <p:extLst>
      <p:ext uri="{BB962C8B-B14F-4D97-AF65-F5344CB8AC3E}">
        <p14:creationId xmlns:p14="http://schemas.microsoft.com/office/powerpoint/2010/main" val="2419064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E7D3CAB-F744-419C-8346-A57E6748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E4D0BE-F3CB-42E1-A73E-8F424349D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95" y="0"/>
            <a:ext cx="10172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17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B473BE4-925E-666E-3C2B-C0FD58FE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75BD0E-1315-13D0-C1E8-CF21558DC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2" y="30208"/>
            <a:ext cx="4091947" cy="30689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368A338-A16B-7A0E-BD33-AC7E82587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08" y="3114904"/>
            <a:ext cx="4086267" cy="295232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077FD40-9390-2FBF-2F23-62B2031172D0}"/>
              </a:ext>
            </a:extLst>
          </p:cNvPr>
          <p:cNvSpPr txBox="1"/>
          <p:nvPr/>
        </p:nvSpPr>
        <p:spPr>
          <a:xfrm>
            <a:off x="-55127" y="6067232"/>
            <a:ext cx="456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Mélanie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Brunetová </a:t>
            </a:r>
          </a:p>
          <a:p>
            <a:pPr algn="ctr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Sdružení Pastva a biologická rozmanitost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115114C-1835-076B-C2F6-BBCEB3EE8F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188640"/>
            <a:ext cx="2495766" cy="312066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4E9D950-0AE9-6014-224D-6EE0AA1B3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429" y="188641"/>
            <a:ext cx="2556827" cy="312066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313031A-A651-C928-421B-1DB6E9ACAE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823" y="360697"/>
            <a:ext cx="2389465" cy="299237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37095F2-5347-45FD-3B3C-ECC58A4C89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54" y="3607542"/>
            <a:ext cx="2146904" cy="2713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2C4DAAA-A935-B0C4-2283-463DDCE167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12" y="3508423"/>
            <a:ext cx="2303011" cy="289199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5D75A43-22A6-16FE-2FD8-9E9F5EA715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378" y="3504925"/>
            <a:ext cx="2544353" cy="3188294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29AFD1D-BC67-3BD2-2B15-7211EAF2D5DA}"/>
              </a:ext>
            </a:extLst>
          </p:cNvPr>
          <p:cNvSpPr txBox="1"/>
          <p:nvPr/>
        </p:nvSpPr>
        <p:spPr>
          <a:xfrm>
            <a:off x="9362532" y="5019975"/>
            <a:ext cx="2743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Závěrečné prohlášení podepsali zástupci 45 organizací napříč Evropou a podpořili ho poslanci Evropského parlamentu.</a:t>
            </a:r>
          </a:p>
        </p:txBody>
      </p:sp>
    </p:spTree>
    <p:extLst>
      <p:ext uri="{BB962C8B-B14F-4D97-AF65-F5344CB8AC3E}">
        <p14:creationId xmlns:p14="http://schemas.microsoft.com/office/powerpoint/2010/main" val="3941874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8022A6D-F6C8-43BC-9236-FBEE31D8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02E1E0-7756-4377-AEFB-54E73B361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36" y="0"/>
            <a:ext cx="10192570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DA9D1A4-D321-48E7-96EF-42262C9D2AF0}"/>
              </a:ext>
            </a:extLst>
          </p:cNvPr>
          <p:cNvSpPr txBox="1"/>
          <p:nvPr/>
        </p:nvSpPr>
        <p:spPr>
          <a:xfrm>
            <a:off x="29021" y="116632"/>
            <a:ext cx="194421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b="0" i="0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Dne 29. srpna 2021 se ve Švýcarsku konala mezinárodní konference o pastevním chovu zvířat a vlcích s názvem </a:t>
            </a:r>
            <a:r>
              <a:rPr lang="cs-CZ" sz="800" b="0" i="1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„Wolf </a:t>
            </a:r>
            <a:r>
              <a:rPr lang="cs-CZ" sz="800" b="0" i="1" dirty="0" err="1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und</a:t>
            </a:r>
            <a:r>
              <a:rPr lang="cs-CZ" sz="800" b="0" i="1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 </a:t>
            </a:r>
            <a:r>
              <a:rPr lang="cs-CZ" sz="800" b="0" i="1" dirty="0" err="1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Hedenschutz</a:t>
            </a:r>
            <a:r>
              <a:rPr lang="cs-CZ" sz="800" b="0" i="1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 - </a:t>
            </a:r>
            <a:r>
              <a:rPr lang="cs-CZ" sz="800" b="0" i="1" dirty="0" err="1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die</a:t>
            </a:r>
            <a:r>
              <a:rPr lang="cs-CZ" sz="800" b="0" i="1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 </a:t>
            </a:r>
            <a:r>
              <a:rPr lang="cs-CZ" sz="800" b="0" i="1" dirty="0" err="1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Grenzen</a:t>
            </a:r>
            <a:r>
              <a:rPr lang="cs-CZ" sz="800" b="0" i="1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“  (</a:t>
            </a:r>
            <a:r>
              <a:rPr lang="pl-PL" sz="800" b="0" i="1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Vlk a ochrana stád - hranice)</a:t>
            </a:r>
            <a:r>
              <a:rPr lang="cs-CZ" sz="800" b="0" i="1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, </a:t>
            </a:r>
            <a:r>
              <a:rPr lang="cs-CZ" sz="800" b="0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která </a:t>
            </a:r>
            <a:r>
              <a:rPr lang="cs-CZ" sz="800" b="0" i="0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umožnila sdílet švýcarské, německé a francouzské zkušenosti.</a:t>
            </a:r>
          </a:p>
          <a:p>
            <a:pPr algn="ctr"/>
            <a:endParaRPr lang="cs-CZ" sz="800" b="0" i="0" dirty="0">
              <a:solidFill>
                <a:srgbClr val="000000"/>
              </a:solidFill>
              <a:effectLst/>
              <a:latin typeface="Dosis" panose="020B0604020202020204" pitchFamily="2" charset="-18"/>
            </a:endParaRPr>
          </a:p>
          <a:p>
            <a:pPr algn="ctr"/>
            <a:r>
              <a:rPr lang="cs-CZ" sz="11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Vystoupil Dr. Laurent Garde z Francie, doktor ekologie a antropologie, který pracuje ve Výzkumném ústavu pastevního managementu v Alpách (CERPAM) a je považován za jednoho z nejlepších odborníků na ochranu stád v Evropě.</a:t>
            </a:r>
          </a:p>
          <a:p>
            <a:pPr algn="ctr"/>
            <a:r>
              <a:rPr lang="cs-CZ" sz="11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Pracuje na výzkumu a praktickém provádění opatření na ochranu stád ve Francii již 20 let. </a:t>
            </a:r>
          </a:p>
          <a:p>
            <a:pPr algn="ctr"/>
            <a:r>
              <a:rPr lang="cs-CZ" sz="1100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</a:t>
            </a:r>
            <a:r>
              <a:rPr lang="cs-CZ" sz="11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rezentoval jasná fakta.</a:t>
            </a:r>
          </a:p>
          <a:p>
            <a:pPr algn="ctr"/>
            <a:endParaRPr lang="cs-CZ" sz="1100" kern="50" dirty="0"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r>
              <a:rPr lang="cs-CZ" sz="1200" b="1" kern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Bez fatálního zásahu se vlci přizpůsobí ochranným opatřením. </a:t>
            </a:r>
            <a:endParaRPr lang="cs-CZ" sz="1200" b="1" dirty="0">
              <a:solidFill>
                <a:srgbClr val="C000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E665BFF-03DE-4D37-AFFF-EE1CB8AC8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0" y="4441882"/>
            <a:ext cx="1499897" cy="209196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95DECBD-8F73-4018-9E6F-29D43816633A}"/>
              </a:ext>
            </a:extLst>
          </p:cNvPr>
          <p:cNvSpPr txBox="1"/>
          <p:nvPr/>
        </p:nvSpPr>
        <p:spPr>
          <a:xfrm>
            <a:off x="117321" y="6629142"/>
            <a:ext cx="17650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u="sng" kern="5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  <a:hlinkClick r:id="rId4"/>
              </a:rPr>
              <a:t>https://www.youtube.com/</a:t>
            </a:r>
            <a:r>
              <a:rPr lang="cs-CZ" sz="600" u="sng" kern="50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  <a:hlinkClick r:id="rId4"/>
              </a:rPr>
              <a:t>watch?v</a:t>
            </a:r>
            <a:r>
              <a:rPr lang="cs-CZ" sz="600" u="sng" kern="5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  <a:hlinkClick r:id="rId4"/>
              </a:rPr>
              <a:t>=</a:t>
            </a:r>
            <a:r>
              <a:rPr lang="cs-CZ" sz="600" u="sng" kern="50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  <a:hlinkClick r:id="rId4"/>
              </a:rPr>
              <a:t>PtccfgiYYEM</a:t>
            </a:r>
            <a:r>
              <a:rPr lang="cs-CZ" sz="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)</a:t>
            </a:r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41271488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326D39F-F7B7-CB5D-70B3-8790CC03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5EC456-157C-0EA3-C6B8-010EF3412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908720"/>
            <a:ext cx="6264696" cy="56749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DB4DC72-B36D-D784-B751-07EE1F724A89}"/>
              </a:ext>
            </a:extLst>
          </p:cNvPr>
          <p:cNvSpPr txBox="1"/>
          <p:nvPr/>
        </p:nvSpPr>
        <p:spPr>
          <a:xfrm>
            <a:off x="479376" y="260648"/>
            <a:ext cx="1116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Vývoj přímých nákladů na vlky ve Francii – odškodnění za oběti a pomoc státu </a:t>
            </a:r>
            <a:r>
              <a:rPr lang="pl-PL" dirty="0"/>
              <a:t>při implementaci prostředků ochrany</a:t>
            </a:r>
            <a:r>
              <a:rPr lang="cs-CZ" dirty="0"/>
              <a:t> </a:t>
            </a:r>
          </a:p>
        </p:txBody>
      </p:sp>
      <p:pic>
        <p:nvPicPr>
          <p:cNvPr id="1026" name="Picture 2" descr="Chovatelé čelí predátorům">
            <a:extLst>
              <a:ext uri="{FF2B5EF4-FFF2-40B4-BE49-F238E27FC236}">
                <a16:creationId xmlns:a16="http://schemas.microsoft.com/office/drawing/2014/main" id="{C245158E-25BA-A0E2-9F81-84D031F0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215" y="1512093"/>
            <a:ext cx="5218202" cy="257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F1F2E49-E279-931C-0B3C-CD83B5993B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06" y="4221088"/>
            <a:ext cx="2672220" cy="129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45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A6B036D-06F5-CD54-7DB3-B6229CF0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D70326-7E68-2E3A-611C-D09F338DE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8" y="0"/>
            <a:ext cx="4946382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AB57126-4DCA-4F4E-3C93-E3AAF3B94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476672"/>
            <a:ext cx="7096881" cy="2458845"/>
          </a:xfrm>
          <a:prstGeom prst="rect">
            <a:avLst/>
          </a:prstGeom>
        </p:spPr>
      </p:pic>
      <p:sp>
        <p:nvSpPr>
          <p:cNvPr id="7" name="Šipka: nahoru 6">
            <a:extLst>
              <a:ext uri="{FF2B5EF4-FFF2-40B4-BE49-F238E27FC236}">
                <a16:creationId xmlns:a16="http://schemas.microsoft.com/office/drawing/2014/main" id="{E75880D0-178B-ACF3-899A-5F27BAC45A41}"/>
              </a:ext>
            </a:extLst>
          </p:cNvPr>
          <p:cNvSpPr/>
          <p:nvPr/>
        </p:nvSpPr>
        <p:spPr>
          <a:xfrm>
            <a:off x="7342880" y="2852936"/>
            <a:ext cx="646032" cy="129614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B40ABD9-44CA-8966-C115-3B3DDF4DFEF5}"/>
              </a:ext>
            </a:extLst>
          </p:cNvPr>
          <p:cNvSpPr txBox="1"/>
          <p:nvPr/>
        </p:nvSpPr>
        <p:spPr>
          <a:xfrm>
            <a:off x="6043021" y="5949280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hlinkClick r:id="rId4"/>
              </a:rPr>
              <a:t>Le loup | OFB | Le loup en France (loupfrance.fr)</a:t>
            </a:r>
            <a:r>
              <a:rPr lang="cs-CZ" sz="800" dirty="0"/>
              <a:t> </a:t>
            </a:r>
          </a:p>
          <a:p>
            <a:r>
              <a:rPr lang="cs-CZ" sz="800" dirty="0">
                <a:hlinkClick r:id="rId5"/>
              </a:rPr>
              <a:t>Bulletin-Reseau-Loup-2012-N27_regime.alimentaire.pdf (loupfrance.fr)</a:t>
            </a:r>
            <a:endParaRPr lang="cs-CZ" sz="800" dirty="0"/>
          </a:p>
          <a:p>
            <a:endParaRPr lang="cs-CZ" sz="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484F1D8-A0F3-48CA-E44C-583951D631AD}"/>
              </a:ext>
            </a:extLst>
          </p:cNvPr>
          <p:cNvSpPr txBox="1"/>
          <p:nvPr/>
        </p:nvSpPr>
        <p:spPr>
          <a:xfrm>
            <a:off x="4941834" y="4293096"/>
            <a:ext cx="6914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Podle studie „Na vlčím jídelníčku: přehled jídelníčku různých vlčích smeček ve Francii“  se potrava vlků skládá v průměru z 16 % domácích zvířat. Záleží na ročním období a chování jednotlivých smeček.</a:t>
            </a:r>
          </a:p>
        </p:txBody>
      </p:sp>
    </p:spTree>
    <p:extLst>
      <p:ext uri="{BB962C8B-B14F-4D97-AF65-F5344CB8AC3E}">
        <p14:creationId xmlns:p14="http://schemas.microsoft.com/office/powerpoint/2010/main" val="1654349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E603BDA-070C-48A2-9D5D-11508E811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AE8E72-5EDE-4D0A-8FDC-E7C4625C5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48" y="0"/>
            <a:ext cx="7466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47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3" name="Obrázek 2" descr="francie střelb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019187" cy="5479776"/>
          </a:xfrm>
          <a:prstGeom prst="rect">
            <a:avLst/>
          </a:prstGeom>
        </p:spPr>
      </p:pic>
      <p:pic>
        <p:nvPicPr>
          <p:cNvPr id="5" name="Obrázek 4" descr="fr střel výcvi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42990" y="2132856"/>
            <a:ext cx="4849010" cy="433079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79376" y="6381328"/>
            <a:ext cx="4752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4"/>
              </a:rPr>
              <a:t>https://www.loupfrance.fr/gestion-des-impacts-du-loup/protection-des-troupeaux/</a:t>
            </a:r>
            <a:endParaRPr lang="cs-CZ" sz="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66D8B16-D22F-EA85-6D8A-3535529A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408A0DE-32AA-67DA-E10A-C7AA6758BB64}"/>
              </a:ext>
            </a:extLst>
          </p:cNvPr>
          <p:cNvSpPr txBox="1"/>
          <p:nvPr/>
        </p:nvSpPr>
        <p:spPr>
          <a:xfrm>
            <a:off x="983432" y="332656"/>
            <a:ext cx="1051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Podle ofici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ln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 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ú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dajů z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Francie teprve střelba pomohla zastavit vzrůstaj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počet 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ú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toků a zabitých zv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řat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4962C9-91DB-B03C-5116-C68842C18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65" y="2996952"/>
            <a:ext cx="646331" cy="6463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4EC9C17-B5E9-9889-1672-4CFFF729F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063700"/>
            <a:ext cx="6264697" cy="47305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C8D2BF4-27AA-8305-5500-B6BA55148A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39" y="3501008"/>
            <a:ext cx="646331" cy="6463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5BE5D5B-38C4-ED33-D548-D3961A1E4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213" y="4005064"/>
            <a:ext cx="646331" cy="64633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738F23E-30EF-F067-FA51-FB68F6A54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469" y="4637539"/>
            <a:ext cx="646331" cy="64633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0703B27-565D-8E25-7A96-0A8BE4F27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469" y="5141594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19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1AF90E7-B86F-496E-B179-E9E824415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46</a:t>
            </a:fld>
            <a:endParaRPr lang="en-US" dirty="0"/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024FE1E8-1AEF-454F-B6F9-97A4869C2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66648"/>
              </p:ext>
            </p:extLst>
          </p:nvPr>
        </p:nvGraphicFramePr>
        <p:xfrm>
          <a:off x="119336" y="6304508"/>
          <a:ext cx="10515600" cy="5181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4674382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"/>
                      <a:r>
                        <a:rPr lang="cs-CZ" sz="1100" dirty="0">
                          <a:solidFill>
                            <a:srgbClr val="00B0F0"/>
                          </a:solidFill>
                          <a:effectLst/>
                        </a:rPr>
                        <a:t>DREAL </a:t>
                      </a:r>
                      <a:r>
                        <a:rPr lang="cs-CZ" sz="1100" dirty="0" err="1">
                          <a:solidFill>
                            <a:srgbClr val="00B0F0"/>
                          </a:solidFill>
                          <a:effectLst/>
                        </a:rPr>
                        <a:t>Auvergne-Rhône-Alpes</a:t>
                      </a:r>
                      <a:endParaRPr lang="cs-CZ" sz="1100" dirty="0">
                        <a:solidFill>
                          <a:srgbClr val="00B0F0"/>
                        </a:solidFill>
                        <a:effectLst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803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cs-CZ" sz="1100" b="0" dirty="0">
                          <a:solidFill>
                            <a:srgbClr val="00B0F0"/>
                          </a:solidFill>
                          <a:effectLst/>
                        </a:rPr>
                        <a:t>Krajské ředitelství pro životní prostředí, plánování a bydlení                                 </a:t>
                      </a:r>
                      <a:r>
                        <a:rPr lang="cs-CZ" sz="800" b="0" dirty="0">
                          <a:solidFill>
                            <a:srgbClr val="00B0F0"/>
                          </a:solidFill>
                          <a:effectLst/>
                        </a:rPr>
                        <a:t>https://www.auvergne-rhone-alpes.developpement-durable.gouv.fr/IMG/pdf/230112_donnees_dommages_au_31_oct_2022_internet.pdf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091523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3A5270AC-D37D-42F7-912A-0148177E5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36" y="6052487"/>
            <a:ext cx="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D8EB560E-48C0-4101-BA5A-D72F47E98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336" y="260648"/>
            <a:ext cx="1028700" cy="10763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A8C55D5-7FCA-1FFD-1DF7-8694695DDBB9}"/>
              </a:ext>
            </a:extLst>
          </p:cNvPr>
          <p:cNvSpPr txBox="1"/>
          <p:nvPr/>
        </p:nvSpPr>
        <p:spPr>
          <a:xfrm>
            <a:off x="633686" y="3573016"/>
            <a:ext cx="108629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 </a:t>
            </a:r>
            <a:r>
              <a:rPr lang="cs-CZ" sz="3200" dirty="0"/>
              <a:t>V roce 2022 bylo 4 181 útoku ve vyšetřování, 3 848 potvrzených, 12 526 vyšetřovaných obětí a 11 616 potvrzených obětí útoků vlků způsobilých pro odškodnění. </a:t>
            </a:r>
          </a:p>
          <a:p>
            <a:pPr algn="ctr"/>
            <a:r>
              <a:rPr lang="cs-CZ" sz="3200" dirty="0"/>
              <a:t>Meziroční nárůst potvrzených útoků je o 7,26 %.                               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044C98D-96EF-B721-C8F8-0153E7F30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9" y="1588994"/>
            <a:ext cx="12192000" cy="143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73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9D3C8A5-BD24-4D7C-0C8F-C674EC53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47762EA-D295-6286-E1EF-8C0206EB998F}"/>
              </a:ext>
            </a:extLst>
          </p:cNvPr>
          <p:cNvSpPr txBox="1"/>
          <p:nvPr/>
        </p:nvSpPr>
        <p:spPr>
          <a:xfrm>
            <a:off x="839416" y="836712"/>
            <a:ext cx="1051438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„Mnoho lidí si myslí, že soužití vlků a chovatelů je možné poskytnutím prostředků na ochranu stád, bohužel tato předpojatá představa neodráží realitu.</a:t>
            </a:r>
          </a:p>
          <a:p>
            <a:pPr algn="just"/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Pokud mohou ochranná opatření omezit škody na stádech, dnes v Alpách </a:t>
            </a:r>
            <a:r>
              <a:rPr lang="cs-CZ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tvoří 92 % napadených stád takzvaná „chráněná“ stáda</a:t>
            </a:r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 , to znamená, že </a:t>
            </a:r>
            <a:r>
              <a:rPr lang="cs-CZ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mají zavedeny alespoň dva prostředky ochrany </a:t>
            </a:r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(ochranní psi, nepřetržitá přítomnost pastevcům, noční seskupení, elektrický ohradník atd.). </a:t>
            </a:r>
          </a:p>
          <a:p>
            <a:pPr algn="ctr"/>
            <a:r>
              <a:rPr lang="cs-CZ" sz="20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Navzdory tomu se počet mrtvých zvířat každým rokem zvyšuje, protože vlci se přizpůsobují všem prostředkům ochrany.</a:t>
            </a:r>
          </a:p>
          <a:p>
            <a:pPr algn="just"/>
            <a:r>
              <a:rPr lang="cs-CZ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Postižena jsou všechna domácí zvířata, ovce, kozy, koně, krávy, psi, lamy, alpaky atd.</a:t>
            </a:r>
          </a:p>
          <a:p>
            <a:pPr algn="just"/>
            <a:endParaRPr lang="cs-CZ" b="1" dirty="0">
              <a:solidFill>
                <a:srgbClr val="222222"/>
              </a:solidFill>
              <a:latin typeface="Open Sans" panose="020B0606030504020204" pitchFamily="34" charset="0"/>
            </a:endParaRPr>
          </a:p>
          <a:p>
            <a:pPr algn="ctr"/>
            <a:r>
              <a:rPr lang="cs-CZ" sz="20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Protože ochranná opatření nepředstavují smrtelné riziko, vlci se učí tato opatření obcházet, čímž se stávají méně účinnými a dokonce zbytečnými.</a:t>
            </a:r>
          </a:p>
          <a:p>
            <a:pPr algn="just"/>
            <a:endParaRPr lang="cs-CZ" b="1" dirty="0">
              <a:solidFill>
                <a:srgbClr val="FF0000"/>
              </a:solidFill>
              <a:latin typeface="Open Sans" panose="020B0606030504020204" pitchFamily="34" charset="0"/>
            </a:endParaRPr>
          </a:p>
          <a:p>
            <a:pPr algn="just"/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S každou novou zkušeností s ochranou (čichové, světelné, zvukové odstrašení, zvířecí repelenty na obranu stád, používání oslů a lam, krávy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Hérens</a:t>
            </a:r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 atd.) jsou to chovatelé a jejich stáda, kteří slouží jako pokusná morčata. Pouze se dá změřit čas, který vlkům potrvá, než se naučí překonat nové opatření!</a:t>
            </a:r>
          </a:p>
          <a:p>
            <a:pPr algn="just"/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Stravování na farmách se pro vlky stává „snadnou“ stravou a přispívá tak k jejich exponenciálnímu růstu, což problém dále zvýrazňuje.“</a:t>
            </a:r>
          </a:p>
          <a:p>
            <a:pPr algn="just"/>
            <a:endParaRPr lang="cs-CZ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828066-10F8-CBE5-0ADA-45F87A7753E2}"/>
              </a:ext>
            </a:extLst>
          </p:cNvPr>
          <p:cNvSpPr txBox="1"/>
          <p:nvPr/>
        </p:nvSpPr>
        <p:spPr>
          <a:xfrm>
            <a:off x="838200" y="6199184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2"/>
              </a:rPr>
              <a:t>https://leloupdanslabergerie.fr/</a:t>
            </a:r>
            <a:endParaRPr lang="cs-CZ" sz="800" dirty="0"/>
          </a:p>
          <a:p>
            <a:r>
              <a:rPr lang="cs-CZ" sz="800" dirty="0">
                <a:hlinkClick r:id="rId3"/>
              </a:rPr>
              <a:t>https://drive.google.com/file/d/1d_op_oo30RHkZTemZd_Xw3_oG-KFN7NQ/view?pli=1</a:t>
            </a:r>
            <a:endParaRPr lang="cs-CZ" sz="800" dirty="0"/>
          </a:p>
          <a:p>
            <a:endParaRPr lang="cs-CZ" sz="800" dirty="0"/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2156310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A4697C1-B037-F79E-EC22-5B4622FA9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3" name="Extrait l113 osp10avi">
            <a:hlinkClick r:id="" action="ppaction://media"/>
            <a:extLst>
              <a:ext uri="{FF2B5EF4-FFF2-40B4-BE49-F238E27FC236}">
                <a16:creationId xmlns:a16="http://schemas.microsoft.com/office/drawing/2014/main" id="{1AF328EB-56F1-C2E4-144F-5F9ECBDBFA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9637" y="1484784"/>
            <a:ext cx="7802563" cy="438943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AAF7B5B-1AB5-AF0F-551F-65E9931104DB}"/>
              </a:ext>
            </a:extLst>
          </p:cNvPr>
          <p:cNvSpPr txBox="1"/>
          <p:nvPr/>
        </p:nvSpPr>
        <p:spPr>
          <a:xfrm>
            <a:off x="296614" y="575795"/>
            <a:ext cx="11568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Útoky vlků mají velký vliv na psychiku chovatelů a často vedou k ukončení jejich činnosti</a:t>
            </a:r>
          </a:p>
        </p:txBody>
      </p:sp>
    </p:spTree>
    <p:extLst>
      <p:ext uri="{BB962C8B-B14F-4D97-AF65-F5344CB8AC3E}">
        <p14:creationId xmlns:p14="http://schemas.microsoft.com/office/powerpoint/2010/main" val="271898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3733924-452E-BCC6-4773-E8CB54C0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CC6C4D-978E-6AC7-03BF-65E1877C4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0"/>
            <a:ext cx="54302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7505CE1-E133-5A07-1212-2B9443CB7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554318"/>
            <a:ext cx="4514850" cy="28670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6DC2A55-0E1A-011E-6512-D7461273752A}"/>
              </a:ext>
            </a:extLst>
          </p:cNvPr>
          <p:cNvSpPr txBox="1"/>
          <p:nvPr/>
        </p:nvSpPr>
        <p:spPr>
          <a:xfrm>
            <a:off x="3185526" y="94961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Stále častěji se stávají obětí vlků také pastevečtí psi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99AED9A-82BF-0D71-BD1A-6B70E732B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3421343"/>
            <a:ext cx="4514850" cy="25336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496261D-3F9D-A6FA-18C4-729065D19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62" y="5112479"/>
            <a:ext cx="2941224" cy="165056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F22FA0D-F8B3-0EA3-349D-E293B701E20C}"/>
              </a:ext>
            </a:extLst>
          </p:cNvPr>
          <p:cNvSpPr txBox="1"/>
          <p:nvPr/>
        </p:nvSpPr>
        <p:spPr>
          <a:xfrm>
            <a:off x="839416" y="5805264"/>
            <a:ext cx="4824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                                                                                        skot               psi              kozy            koně             ovce           ostatní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0C1B07-1D5F-252E-842A-D4FB27B4AFB0}"/>
              </a:ext>
            </a:extLst>
          </p:cNvPr>
          <p:cNvSpPr txBox="1"/>
          <p:nvPr/>
        </p:nvSpPr>
        <p:spPr>
          <a:xfrm>
            <a:off x="1597394" y="6020708"/>
            <a:ext cx="5089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92 zabitých psů za jeden rok</a:t>
            </a:r>
          </a:p>
        </p:txBody>
      </p:sp>
    </p:spTree>
    <p:extLst>
      <p:ext uri="{BB962C8B-B14F-4D97-AF65-F5344CB8AC3E}">
        <p14:creationId xmlns:p14="http://schemas.microsoft.com/office/powerpoint/2010/main" val="3649096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76B5DC-1A1A-4D76-BB1C-8B4CB37E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4FE87F-070E-4D7B-A77C-B0C192A742FA}"/>
              </a:ext>
            </a:extLst>
          </p:cNvPr>
          <p:cNvSpPr txBox="1"/>
          <p:nvPr/>
        </p:nvSpPr>
        <p:spPr>
          <a:xfrm>
            <a:off x="7428107" y="341818"/>
            <a:ext cx="43924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</a:t>
            </a:r>
            <a:r>
              <a:rPr lang="cs-CZ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očetní stavy ovcí klesly od počátku rekolonizace vlčí populace </a:t>
            </a:r>
            <a:r>
              <a:rPr lang="cs-CZ" sz="18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za posledních sedm let z 231 694 kusů v roce 2015 na    174 196 kusů v roce 2022.</a:t>
            </a:r>
          </a:p>
          <a:p>
            <a:pPr algn="ctr"/>
            <a:endParaRPr lang="cs-CZ" sz="1800" b="1" kern="5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endParaRPr lang="cs-CZ" b="1" kern="5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r>
              <a:rPr lang="cs-CZ" sz="2000" b="1" kern="5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U</a:t>
            </a:r>
            <a:r>
              <a:rPr lang="cs-CZ" sz="20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bylo neuvěřitelných 57 498 ks ovcí</a:t>
            </a:r>
            <a:r>
              <a:rPr lang="cs-CZ" sz="18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 </a:t>
            </a:r>
          </a:p>
          <a:p>
            <a:pPr algn="ctr"/>
            <a:endParaRPr lang="cs-CZ" sz="1800" b="1" kern="5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r>
              <a:rPr lang="cs-CZ" sz="36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To je pokles o 25 %! </a:t>
            </a:r>
          </a:p>
          <a:p>
            <a:endParaRPr lang="cs-CZ" kern="50" dirty="0"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endParaRPr lang="cs-CZ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endParaRPr lang="cs-CZ" kern="50" dirty="0"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r>
              <a:rPr lang="cs-CZ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Pokles stavu ovcí se stále zrychluje</a:t>
            </a:r>
          </a:p>
          <a:p>
            <a:pPr algn="ctr"/>
            <a:endParaRPr lang="cs-CZ" kern="50" dirty="0"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r>
              <a:rPr lang="cs-CZ" sz="18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mezi roky 2020 a 2022 se snížily stavy o dalších 15 %.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81EE011-C170-4B86-9AE6-4A5910097351}"/>
              </a:ext>
            </a:extLst>
          </p:cNvPr>
          <p:cNvSpPr txBox="1"/>
          <p:nvPr/>
        </p:nvSpPr>
        <p:spPr>
          <a:xfrm>
            <a:off x="343321" y="5234627"/>
            <a:ext cx="11089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kern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v mnoha případech jsou vlčí útoky poslední kapkou k rozhodnutí ukončit chov </a:t>
            </a:r>
            <a:endParaRPr lang="cs-CZ" sz="3600" b="1" dirty="0">
              <a:solidFill>
                <a:srgbClr val="C00000"/>
              </a:solidFill>
            </a:endParaRP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6C0A8BB-B4CB-49D7-B571-0B8CA817170C}"/>
              </a:ext>
            </a:extLst>
          </p:cNvPr>
          <p:cNvSpPr txBox="1"/>
          <p:nvPr/>
        </p:nvSpPr>
        <p:spPr>
          <a:xfrm>
            <a:off x="407368" y="6536809"/>
            <a:ext cx="110892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https://www.czso.cz/csu/czso/zem_cr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0D4A47C6-C8E2-03C0-3CD3-1DC8D9AE0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1" y="1039942"/>
            <a:ext cx="6622013" cy="4104456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6EC058E-E98F-6A55-2FFD-D912515C5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68536"/>
            <a:ext cx="1381323" cy="94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050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27448" y="6381328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3"/>
              </a:rPr>
              <a:t>http://www.auvergne-rhone-alpes.developpement-durable.gouv.fr/bilan-du-protocole-a14246.html</a:t>
            </a:r>
            <a:endParaRPr lang="cs-CZ" sz="800" dirty="0"/>
          </a:p>
          <a:p>
            <a:r>
              <a:rPr lang="cs-CZ" sz="800" dirty="0">
                <a:hlinkClick r:id="rId4"/>
              </a:rPr>
              <a:t>https://leloupdanslabergerie.fr/accueil/office-francais-de-la-biodiversite-ment/</a:t>
            </a:r>
            <a:endParaRPr lang="cs-CZ" sz="800" dirty="0"/>
          </a:p>
          <a:p>
            <a:endParaRPr lang="cs-CZ" sz="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976320" y="836712"/>
            <a:ext cx="295232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Počet zastřelených vlků ve Francii k 31.12.2022</a:t>
            </a:r>
          </a:p>
          <a:p>
            <a:pPr algn="ctr"/>
            <a:endParaRPr lang="cs-CZ" b="1" dirty="0">
              <a:solidFill>
                <a:srgbClr val="FF0000"/>
              </a:solidFill>
            </a:endParaRPr>
          </a:p>
          <a:p>
            <a:pPr algn="ctr"/>
            <a:r>
              <a:rPr lang="cs-CZ" b="1" dirty="0">
                <a:solidFill>
                  <a:srgbClr val="0070C0"/>
                </a:solidFill>
              </a:rPr>
              <a:t>Francie má aktuálně  přibližně 1104 (t</a:t>
            </a:r>
            <a:r>
              <a:rPr lang="pt-BR" b="1" dirty="0">
                <a:solidFill>
                  <a:srgbClr val="0070C0"/>
                </a:solidFill>
              </a:rPr>
              <a:t>isková zpráva z 21. července 2023 – 906 vlků</a:t>
            </a:r>
            <a:r>
              <a:rPr lang="cs-CZ" b="1" dirty="0">
                <a:solidFill>
                  <a:srgbClr val="0070C0"/>
                </a:solidFill>
              </a:rPr>
              <a:t>?) vlků</a:t>
            </a:r>
          </a:p>
          <a:p>
            <a:pPr algn="ctr"/>
            <a:endParaRPr lang="cs-CZ" b="1" dirty="0"/>
          </a:p>
          <a:p>
            <a:pPr algn="ctr"/>
            <a:r>
              <a:rPr lang="cs-CZ" b="1" dirty="0"/>
              <a:t>Francie má 7x větší rozlohu!</a:t>
            </a:r>
          </a:p>
          <a:p>
            <a:pPr algn="ctr"/>
            <a:endParaRPr lang="cs-CZ" b="1" dirty="0">
              <a:solidFill>
                <a:srgbClr val="FF0000"/>
              </a:solidFill>
            </a:endParaRPr>
          </a:p>
          <a:p>
            <a:pPr algn="ctr"/>
            <a:endParaRPr lang="cs-CZ" b="1" dirty="0">
              <a:solidFill>
                <a:srgbClr val="FF0000"/>
              </a:solidFill>
            </a:endParaRPr>
          </a:p>
          <a:p>
            <a:pPr algn="ctr"/>
            <a:endParaRPr lang="cs-CZ" b="1" dirty="0">
              <a:solidFill>
                <a:srgbClr val="FF0000"/>
              </a:solidFill>
            </a:endParaRPr>
          </a:p>
          <a:p>
            <a:pPr algn="ctr"/>
            <a:endParaRPr lang="cs-CZ" b="1" dirty="0">
              <a:solidFill>
                <a:srgbClr val="FF0000"/>
              </a:solidFill>
            </a:endParaRPr>
          </a:p>
          <a:p>
            <a:pPr algn="ctr"/>
            <a:endParaRPr lang="cs-CZ" b="1" dirty="0">
              <a:solidFill>
                <a:srgbClr val="FF0000"/>
              </a:solidFill>
            </a:endParaRPr>
          </a:p>
          <a:p>
            <a:pPr algn="ctr"/>
            <a:endParaRPr lang="cs-CZ" b="1" dirty="0">
              <a:solidFill>
                <a:srgbClr val="FF0000"/>
              </a:solidFill>
            </a:endParaRPr>
          </a:p>
          <a:p>
            <a:pPr algn="ctr"/>
            <a:r>
              <a:rPr lang="cs-CZ" sz="3200" b="1" dirty="0">
                <a:solidFill>
                  <a:srgbClr val="FF0000"/>
                </a:solidFill>
              </a:rPr>
              <a:t>Naše požadavky na ochranu stád jsou extrémní 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EDF2D72-214E-381D-D2E2-AA3DF5E03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476672"/>
            <a:ext cx="8084660" cy="201622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790041C-623C-3324-D274-16FD8795F67B}"/>
              </a:ext>
            </a:extLst>
          </p:cNvPr>
          <p:cNvSpPr txBox="1"/>
          <p:nvPr/>
        </p:nvSpPr>
        <p:spPr>
          <a:xfrm>
            <a:off x="335360" y="530120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Strop pro rok 2023 je zvýšený na 209 ks (19% z nově odhadované populace), k 13.říjnu 2023 je zastřeleno 144 vlků legálně a 6 vlků bez povolení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4004C00-33A3-8CE0-75A4-CF40B0231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708920"/>
            <a:ext cx="7992888" cy="234831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EF74AEA-AC60-4C8D-894B-46AB0F85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151503-D1C9-4476-B77A-EDDE904ED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7"/>
            <a:ext cx="12192000" cy="60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544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8F1E0BD-41EF-46DD-328F-98E9DC2A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485C22-6019-F04F-BB52-3602179E3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708424"/>
            <a:ext cx="3863675" cy="54411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FBEF969-8036-AC12-E023-5930FBF02E9E}"/>
              </a:ext>
            </a:extLst>
          </p:cNvPr>
          <p:cNvSpPr txBox="1"/>
          <p:nvPr/>
        </p:nvSpPr>
        <p:spPr>
          <a:xfrm>
            <a:off x="5159896" y="836712"/>
            <a:ext cx="6696744" cy="515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cs-CZ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Dlouhodobá rovnováha kulturní krajiny je narušená návratem predátorů.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cs-CZ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Počet farem klesá a zájemců o jejich založení je stále méně, je ohrožená samotná existence pastevectví ve Francii.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cs-CZ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Návrat predátorů a potíže se soužitím odrazují i ty nejmotivovanější zemědělce.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cs-CZ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Přítomnost velkých predátorů ve skutečnosti zcela destabilizuje tento typ zemědělství založený na pastvě pod širým nebem. 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cs-CZ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Tlak predátorů (škody a útoky) se mezi lety 2007 a 2018 zvýšil třikrát až čtyřikrát. Většina tohoto tlaku je vyvíjena na stáda ovcí (88 % obětí).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cs-CZ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Ochranná opatření na ochranu stád (noční ohrady, hlídání, návrat do stájí, hlídací psi), jsou 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cs-CZ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rozporu s požadavky SIQO (</a:t>
            </a:r>
            <a:r>
              <a:rPr lang="cs-CZ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welfare</a:t>
            </a:r>
            <a:r>
              <a:rPr lang="cs-CZ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 extenzivním charakterem pastevectví.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cs-CZ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cs-CZ" sz="1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roce 2014 zveřejnilo 34 vědců z nejrůznějších akademických oborů výzvu za záchranu ekosystémů, které jsou opouštěny pastevci. 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cs-CZ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cs-CZ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Jeden z jejich závěrů zněl: "Ústup od pastevecké činnosti povede k zarůstání a degradaci biotopů a vymizení dalších chráněných druhů".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197D10C-D2E4-C37B-1D52-A305CFBEAB63}"/>
              </a:ext>
            </a:extLst>
          </p:cNvPr>
          <p:cNvSpPr txBox="1"/>
          <p:nvPr/>
        </p:nvSpPr>
        <p:spPr>
          <a:xfrm>
            <a:off x="5571770" y="6021288"/>
            <a:ext cx="4680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https://www.leseleveursfaceauxpredateurs.fr/wp-content/uploads/2023/07/Dossier-2022_Pastoralisme-en-danger-FNO-web.pdf</a:t>
            </a:r>
            <a:endParaRPr lang="cs-CZ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D04BC00-CA73-BC61-BF05-9C843B7E15E7}"/>
              </a:ext>
            </a:extLst>
          </p:cNvPr>
          <p:cNvSpPr txBox="1"/>
          <p:nvPr/>
        </p:nvSpPr>
        <p:spPr>
          <a:xfrm>
            <a:off x="1847528" y="1886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Pastevectví v ohrožení</a:t>
            </a:r>
          </a:p>
        </p:txBody>
      </p:sp>
      <p:pic>
        <p:nvPicPr>
          <p:cNvPr id="8" name="Picture 2" descr="Image result for France">
            <a:extLst>
              <a:ext uri="{FF2B5EF4-FFF2-40B4-BE49-F238E27FC236}">
                <a16:creationId xmlns:a16="http://schemas.microsoft.com/office/drawing/2014/main" id="{6E28B6BA-C188-A3AF-8E71-61A683BC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085" y="81027"/>
            <a:ext cx="718366" cy="67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0516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2F6618C-AF78-DB7F-1AA7-3806AF8E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B664F8-5551-9C0E-69AD-B81C10A24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65072"/>
            <a:ext cx="6897163" cy="625640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DA7AECC-C615-678C-E27C-CC15831A3837}"/>
              </a:ext>
            </a:extLst>
          </p:cNvPr>
          <p:cNvSpPr txBox="1"/>
          <p:nvPr/>
        </p:nvSpPr>
        <p:spPr>
          <a:xfrm>
            <a:off x="7243393" y="1795299"/>
            <a:ext cx="48401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330 útoků, 709 mrtvých zvířat, 96 zraněných, 35 ztracených (2018-2023)</a:t>
            </a:r>
          </a:p>
          <a:p>
            <a:endParaRPr lang="cs-CZ" dirty="0"/>
          </a:p>
          <a:p>
            <a:pPr algn="ctr"/>
            <a:r>
              <a:rPr lang="cs-CZ" sz="2000" b="1" dirty="0">
                <a:solidFill>
                  <a:srgbClr val="FF0000"/>
                </a:solidFill>
              </a:rPr>
              <a:t>Typický příklad nevhodné oblasti pro vlky.</a:t>
            </a:r>
          </a:p>
          <a:p>
            <a:endParaRPr lang="cs-CZ" dirty="0"/>
          </a:p>
          <a:p>
            <a:r>
              <a:rPr lang="cs-CZ" dirty="0"/>
              <a:t>V roce 2023 počet útoků výrazně poklesl. Oficiálně mají pouze jednu smečku a alfa-samec byl zabit při autonehodě 25. července 2023.</a:t>
            </a:r>
          </a:p>
          <a:p>
            <a:r>
              <a:rPr lang="cs-CZ" dirty="0"/>
              <a:t>Téměř každý mladý vlk je v tomto regionu zabit při dopravní nehodě. Mají hodně silnic a vlčí biotop je příliš malý (23 km2 , vojenský výcvikový prostor).</a:t>
            </a:r>
          </a:p>
          <a:p>
            <a:r>
              <a:rPr lang="cs-CZ" dirty="0"/>
              <a:t>Vlčích páru bylo 5-6 a 10 mláďat, celkem 21 vlků. Devatenáct jich bylo zabito v dopravě. Takže ve Flandrech lidé přezdívají tomuto území "Vlčí hřbitov".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7A05D27-4D54-6EA0-27FD-36A094DE7737}"/>
              </a:ext>
            </a:extLst>
          </p:cNvPr>
          <p:cNvSpPr txBox="1"/>
          <p:nvPr/>
        </p:nvSpPr>
        <p:spPr>
          <a:xfrm>
            <a:off x="7276329" y="105273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Belgie – Flandry (region u Severního moře v západní Belgii)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F0D600A-8E96-B478-04E6-2FCB387C8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875" y="37476"/>
            <a:ext cx="1519436" cy="101526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C9F4DC4-9247-9689-537C-D2AE80A7480E}"/>
              </a:ext>
            </a:extLst>
          </p:cNvPr>
          <p:cNvSpPr txBox="1"/>
          <p:nvPr/>
        </p:nvSpPr>
        <p:spPr>
          <a:xfrm>
            <a:off x="3143672" y="5971932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mrtvý-zraněný-ztráta     </a:t>
            </a:r>
            <a:r>
              <a:rPr lang="cs-CZ" dirty="0">
                <a:solidFill>
                  <a:srgbClr val="FF0000"/>
                </a:solidFill>
              </a:rPr>
              <a:t>útočící jedinec vlka</a:t>
            </a:r>
          </a:p>
          <a:p>
            <a:r>
              <a:rPr lang="cs-CZ" dirty="0">
                <a:solidFill>
                  <a:srgbClr val="FF0000"/>
                </a:solidFill>
              </a:rPr>
              <a:t>                                          je veřejně identifikován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50CC72B-13E7-DA4D-28CF-9BE979FB8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838" y="4077072"/>
            <a:ext cx="1076473" cy="183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066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A043AD7-3B9F-6F57-ED9F-D08F3EBA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683D5B-BAA3-E699-EA91-CEA6EF248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226629"/>
            <a:ext cx="8641829" cy="440474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BBFC525-B4A0-4F1D-B0E0-543640BECAB4}"/>
              </a:ext>
            </a:extLst>
          </p:cNvPr>
          <p:cNvSpPr txBox="1"/>
          <p:nvPr/>
        </p:nvSpPr>
        <p:spPr>
          <a:xfrm>
            <a:off x="1127448" y="47667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Jen krátký pohled do severní Itálie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6E70767-7BC4-0C0B-5DF9-080002D5FE96}"/>
              </a:ext>
            </a:extLst>
          </p:cNvPr>
          <p:cNvSpPr txBox="1"/>
          <p:nvPr/>
        </p:nvSpPr>
        <p:spPr>
          <a:xfrm>
            <a:off x="1703512" y="6356350"/>
            <a:ext cx="741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3"/>
              </a:rPr>
              <a:t>https://www.stol.it/artikel/wirtschaft/tierschau-vor-dem-aus-protest-der-tierzuchtverbaende-gegen-wolf-und-baer</a:t>
            </a:r>
            <a:endParaRPr lang="cs-CZ" sz="800" dirty="0"/>
          </a:p>
          <a:p>
            <a:endParaRPr lang="cs-CZ" sz="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7A7A6F4-020C-E333-00E6-1E72272A62B4}"/>
              </a:ext>
            </a:extLst>
          </p:cNvPr>
          <p:cNvSpPr txBox="1"/>
          <p:nvPr/>
        </p:nvSpPr>
        <p:spPr>
          <a:xfrm>
            <a:off x="9120336" y="980728"/>
            <a:ext cx="25202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0" i="0" dirty="0">
                <a:effectLst/>
                <a:latin typeface="Splus Icon"/>
              </a:rPr>
              <a:t>Téměř každý den majitelé zvířat hlásí hospodářská zvířata, která byla zabita, zraněna nebo se pohřešují v důsledku útoků vlků. </a:t>
            </a:r>
          </a:p>
          <a:p>
            <a:r>
              <a:rPr lang="cs-CZ" sz="2000" b="0" i="0" dirty="0">
                <a:effectLst/>
                <a:latin typeface="Splus Icon"/>
              </a:rPr>
              <a:t>V roce 2022 padlo za oběť 513 ovcí, koz a telat. </a:t>
            </a:r>
          </a:p>
          <a:p>
            <a:r>
              <a:rPr lang="cs-CZ" sz="2000" dirty="0">
                <a:latin typeface="Splus Icon"/>
              </a:rPr>
              <a:t>N</a:t>
            </a:r>
            <a:r>
              <a:rPr lang="cs-CZ" sz="2000" b="0" i="0" dirty="0">
                <a:effectLst/>
                <a:latin typeface="Splus Icon"/>
              </a:rPr>
              <a:t>a začátku pastevní sezóny 2023 bylo již zdokumentováno přes 100 útoků.</a:t>
            </a:r>
            <a:endParaRPr lang="cs-CZ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62DFF18-C1C1-5DF2-91D2-88A476DD1356}"/>
              </a:ext>
            </a:extLst>
          </p:cNvPr>
          <p:cNvSpPr txBox="1"/>
          <p:nvPr/>
        </p:nvSpPr>
        <p:spPr>
          <a:xfrm>
            <a:off x="2351584" y="4365104"/>
            <a:ext cx="4311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Skot</a:t>
            </a:r>
          </a:p>
          <a:p>
            <a:r>
              <a:rPr lang="cs-CZ" sz="900" dirty="0"/>
              <a:t>Kozy</a:t>
            </a:r>
          </a:p>
          <a:p>
            <a:r>
              <a:rPr lang="cs-CZ" sz="900" dirty="0"/>
              <a:t>Ovce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D83536C-D807-4207-FBDD-78BF01B95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697" y="127824"/>
            <a:ext cx="2199903" cy="123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72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6BAE68F-13BF-4067-EB03-08FCCD8D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C089EE-66C4-131C-84DB-2403308BDF8A}"/>
              </a:ext>
            </a:extLst>
          </p:cNvPr>
          <p:cNvSpPr txBox="1"/>
          <p:nvPr/>
        </p:nvSpPr>
        <p:spPr>
          <a:xfrm>
            <a:off x="3719736" y="476672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Litva</a:t>
            </a:r>
            <a:endParaRPr lang="cs-CZ" sz="6000" dirty="0">
              <a:solidFill>
                <a:srgbClr val="00B05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24C620-EBA4-CF88-A2D4-3E9DBD07E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47042"/>
            <a:ext cx="1714500" cy="10287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B2BA0F6-00EE-9EBD-F901-593099E50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33" y="347042"/>
            <a:ext cx="1285875" cy="145732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95E1A76-DDD4-39DB-BCEA-2705CB49EDE5}"/>
              </a:ext>
            </a:extLst>
          </p:cNvPr>
          <p:cNvSpPr txBox="1"/>
          <p:nvPr/>
        </p:nvSpPr>
        <p:spPr>
          <a:xfrm>
            <a:off x="-822082" y="578622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je nejjižnější a největší ze tří pobaltských zemí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0ADF97E-2977-7357-7318-1E213C874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093249"/>
            <a:ext cx="4093829" cy="338900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E2C8D0D-5CDC-D3CB-9318-179A7FE2B805}"/>
              </a:ext>
            </a:extLst>
          </p:cNvPr>
          <p:cNvSpPr txBox="1"/>
          <p:nvPr/>
        </p:nvSpPr>
        <p:spPr>
          <a:xfrm>
            <a:off x="5298598" y="2093249"/>
            <a:ext cx="62700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Na území Litvy je nejméně 1069 vlků. 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/>
              <a:t>Podle bodu 36.4 Plánu péče o vlka je uvedeno, že pokud je více než 62 vlčích rodin (celková populace 500 a více jedinců na konci zimy), předpokládá se snížení populace vlků tak, aby byl zajištěn její trvalý pokles a udržení počtu do 32-62 rodin. Ale MŽP se ani tímto Plánem neřídí, loni v Litvě měli 87 vlčích rodin, letos zjistili 91 vlčích rodin!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634F529-B4A6-C513-7D40-9F4160B1B244}"/>
              </a:ext>
            </a:extLst>
          </p:cNvPr>
          <p:cNvSpPr txBox="1"/>
          <p:nvPr/>
        </p:nvSpPr>
        <p:spPr>
          <a:xfrm>
            <a:off x="1991544" y="6510958"/>
            <a:ext cx="756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5"/>
              </a:rPr>
              <a:t>https://vstt.lrv.lt/uploads/vstt/documents/files/Vilk%C5%B3%20tyrimai/Galutine%20ataskaita%202022_23%20nuasmeninta%20fin.pdf</a:t>
            </a:r>
            <a:endParaRPr lang="cs-CZ" sz="800" dirty="0"/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928272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2DB1A63-A80C-8AD0-A2D6-A7211471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4960557-AD90-5323-0F38-35EA2F564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5" y="116633"/>
            <a:ext cx="5472608" cy="371109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4519921-6281-3D67-C80B-DA2E4A500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97" y="145261"/>
            <a:ext cx="5346730" cy="371109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864C81A-BF8D-9512-DEC7-9E1C22EBE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880583"/>
            <a:ext cx="2936284" cy="257423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FFF5C37-6C10-712F-825C-E68C95047967}"/>
              </a:ext>
            </a:extLst>
          </p:cNvPr>
          <p:cNvSpPr txBox="1"/>
          <p:nvPr/>
        </p:nvSpPr>
        <p:spPr>
          <a:xfrm>
            <a:off x="4511824" y="4293096"/>
            <a:ext cx="69967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Když se podíváme na stránky Sdružení chovatelů ovcí v Litvě, tak je na první pohled vidět, že vlčí predace je pro chovatele v Litvě existenční problém. Rozlohou o něco menší země než Česko je pod tlakem více než tisíce vlků.</a:t>
            </a:r>
          </a:p>
          <a:p>
            <a:endParaRPr lang="cs-CZ" dirty="0"/>
          </a:p>
          <a:p>
            <a:r>
              <a:rPr lang="cs-CZ" dirty="0"/>
              <a:t>Rozsah problému dokládá i dopis, který Sdružení chovatelů ovcí v Litvě poslalo 29.9.2023 Ministerstvu životního prostředí při předložení návrhu kvót pro lov vlků na letošní sezonu.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1465B87-E153-F80C-8B6D-F50CF6D43989}"/>
              </a:ext>
            </a:extLst>
          </p:cNvPr>
          <p:cNvSpPr txBox="1"/>
          <p:nvPr/>
        </p:nvSpPr>
        <p:spPr>
          <a:xfrm>
            <a:off x="1565177" y="6517290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5"/>
              </a:rPr>
              <a:t>https://www.aviuaugintojai.lt/vilku-ar-aviu-saugojimo-ypatumai-lietuvoje/</a:t>
            </a:r>
            <a:endParaRPr lang="cs-CZ" sz="800" dirty="0"/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3309079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C37A7D9-B9AE-F546-0B7F-A1F1AF40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2D2619-37AA-41CB-5859-1AE334B0B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85" y="0"/>
            <a:ext cx="8799629" cy="26181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BB453B-296F-6F4F-0DAE-7B9D14D5D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90" y="3853745"/>
            <a:ext cx="7542819" cy="224802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7EA70FD-4C02-685B-D69B-C34DC99BFB22}"/>
              </a:ext>
            </a:extLst>
          </p:cNvPr>
          <p:cNvSpPr txBox="1"/>
          <p:nvPr/>
        </p:nvSpPr>
        <p:spPr>
          <a:xfrm>
            <a:off x="1415480" y="2924944"/>
            <a:ext cx="950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MINISTR ŽIVOTNÍHO PROSTŘEDÍ LIT</a:t>
            </a:r>
            <a:r>
              <a:rPr lang="cs-CZ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EV</a:t>
            </a:r>
            <a:r>
              <a:rPr lang="lt-LT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SKÉ REPUBLIKY</a:t>
            </a:r>
            <a:r>
              <a:rPr lang="cs-CZ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s</a:t>
            </a:r>
            <a:r>
              <a:rPr lang="cs-CZ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chvaluje odlov 341 vlků v lovecké sezóně 2023-2024</a:t>
            </a:r>
          </a:p>
          <a:p>
            <a:pPr algn="ctr"/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to je 32 % předpokládané populace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B0E0F1E-F249-960D-BFE9-3FB5FE68D97D}"/>
              </a:ext>
            </a:extLst>
          </p:cNvPr>
          <p:cNvSpPr txBox="1"/>
          <p:nvPr/>
        </p:nvSpPr>
        <p:spPr>
          <a:xfrm>
            <a:off x="3647728" y="6519446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4"/>
              </a:rPr>
              <a:t>https://e-seimas.lrs.lt/portal/legalAct/lt/TAD/c6523a6066dc11eea182def3ac5c11d6?jfwid=16vee94gwt</a:t>
            </a:r>
            <a:endParaRPr lang="cs-CZ" sz="800" dirty="0"/>
          </a:p>
          <a:p>
            <a:endParaRPr lang="cs-CZ" sz="8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4B88E65-4C1B-CF1B-836A-C9580D461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" y="2630768"/>
            <a:ext cx="2011680" cy="20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76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68274EC-7A5C-B9C9-AAD3-73CE3D32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5E71344-9892-AE54-7344-2A4E8AB4D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7" y="14849"/>
            <a:ext cx="6105786" cy="341415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5486D5D-1980-D855-5A7D-97B5730728D0}"/>
              </a:ext>
            </a:extLst>
          </p:cNvPr>
          <p:cNvSpPr txBox="1"/>
          <p:nvPr/>
        </p:nvSpPr>
        <p:spPr>
          <a:xfrm>
            <a:off x="39882" y="3460282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Gintarė Kisielienė, vedoucí Litevského svazu chovatelů ovcí</a:t>
            </a:r>
            <a:br>
              <a:rPr lang="lt-LT" dirty="0"/>
            </a:br>
            <a:br>
              <a:rPr lang="lt-LT" dirty="0"/>
            </a:b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9429D2A-5AED-4DAE-7F53-07EAFBB8FB12}"/>
              </a:ext>
            </a:extLst>
          </p:cNvPr>
          <p:cNvSpPr txBox="1"/>
          <p:nvPr/>
        </p:nvSpPr>
        <p:spPr>
          <a:xfrm>
            <a:off x="6225123" y="404664"/>
            <a:ext cx="59126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Podle chovatelů ovcí je to příliš málo.</a:t>
            </a:r>
            <a:br>
              <a:rPr lang="lt-LT" dirty="0"/>
            </a:br>
            <a:r>
              <a:rPr lang="lt-LT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Gintarės Kisielienė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říká, že v tak malé zemi</a:t>
            </a:r>
            <a:r>
              <a:rPr lang="lt-LT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problém 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může</a:t>
            </a:r>
            <a:r>
              <a:rPr lang="lt-LT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vyřešit pouze adekvátní systém regulace 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vlků</a:t>
            </a:r>
            <a:r>
              <a:rPr lang="lt-LT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  <a:endParaRPr lang="cs-CZ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algn="ctr"/>
            <a:r>
              <a:rPr lang="lt-LT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endParaRPr lang="cs-CZ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algn="ctr"/>
            <a:r>
              <a:rPr lang="lt-LT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V letošním roce 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2023 </a:t>
            </a:r>
            <a:r>
              <a:rPr lang="lt-LT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je limit lovu vlků zvýšen na 341 vlků (loni 282). </a:t>
            </a:r>
            <a:br>
              <a:rPr lang="lt-LT" dirty="0"/>
            </a:br>
            <a:r>
              <a:rPr lang="cs-CZ" dirty="0"/>
              <a:t>„Máme 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o 47 % více vlků než je maximální populace vlků v Litvě stanovená v Plánu“</a:t>
            </a:r>
            <a:br>
              <a:rPr lang="cs-CZ" dirty="0"/>
            </a:br>
            <a:br>
              <a:rPr lang="cs-CZ" dirty="0"/>
            </a:b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„Je mi líto i vlků – umožníme jim rychle se rozmnožovat a pak jich více zabijeme zvýšením limitů lovu. Nevidím v tom logiku. Možná by bylo lepší regulovat populaci vlků podle Plánu ochrany vlků, aby se tak rapidně nezvyšovala.“</a:t>
            </a:r>
            <a:br>
              <a:rPr lang="cs-CZ" dirty="0"/>
            </a:br>
            <a:br>
              <a:rPr lang="cs-CZ" dirty="0"/>
            </a:br>
            <a:r>
              <a:rPr lang="cs-CZ" dirty="0"/>
              <a:t>„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Útoky vlků mají negativní dopad na rozvoj chovu ovcí v Litvě - někteří farmáři, kteří se s vlky opakovaně setkali a zažili velké psychické trauma, už ovce nechovají.“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C3D679C-D1AA-1142-13D1-CBBFC2BD7CA2}"/>
              </a:ext>
            </a:extLst>
          </p:cNvPr>
          <p:cNvSpPr txBox="1"/>
          <p:nvPr/>
        </p:nvSpPr>
        <p:spPr>
          <a:xfrm>
            <a:off x="7482946" y="6246524"/>
            <a:ext cx="4890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3"/>
              </a:rPr>
              <a:t>https://www.manoukis.lt/naujienos/ukis/leisime-plestis-vilku-populiacijai-kad-butu-ka-medzioti#</a:t>
            </a:r>
            <a:endParaRPr lang="cs-CZ" sz="800" dirty="0"/>
          </a:p>
          <a:p>
            <a:r>
              <a:rPr lang="cs-CZ" sz="800" dirty="0">
                <a:hlinkClick r:id="rId4"/>
              </a:rPr>
              <a:t>http://www.vic.lt/</a:t>
            </a:r>
            <a:endParaRPr lang="cs-CZ" sz="800" dirty="0"/>
          </a:p>
          <a:p>
            <a:endParaRPr lang="cs-CZ" sz="800" dirty="0"/>
          </a:p>
          <a:p>
            <a:endParaRPr lang="cs-CZ" sz="8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CD11DAB-159E-CC9E-AB03-88FEA53AAD40}"/>
              </a:ext>
            </a:extLst>
          </p:cNvPr>
          <p:cNvSpPr txBox="1"/>
          <p:nvPr/>
        </p:nvSpPr>
        <p:spPr>
          <a:xfrm>
            <a:off x="54227" y="4149080"/>
            <a:ext cx="64087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V roce 2021 bylo registrováno 628 útoků, zabito 1949 hospodářských zvířat.</a:t>
            </a:r>
          </a:p>
          <a:p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V roce 2022 bylo registrováno 634 útoků a zabito 2149 hospodářských zvířat.</a:t>
            </a:r>
          </a:p>
          <a:p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Do 18. září roku 2023 je evidováno 369 útoků a 1122 zabitých hospodářských zvířat.</a:t>
            </a:r>
            <a:br>
              <a:rPr lang="cs-CZ" sz="2000" b="1" dirty="0">
                <a:solidFill>
                  <a:srgbClr val="FF0000"/>
                </a:solidFill>
              </a:rPr>
            </a:br>
            <a:br>
              <a:rPr lang="cs-CZ" dirty="0"/>
            </a:br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 roce </a:t>
            </a:r>
            <a:r>
              <a:rPr lang="cs-CZ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2022 </a:t>
            </a:r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bylo chovatelům vyplaceno </a:t>
            </a:r>
            <a:r>
              <a:rPr lang="cs-CZ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290 570,69 EUR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16131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B4347A9-A2E0-795C-BDAE-D41754323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D7118C0-D472-DA5E-71D2-7ADCA45FD0F4}"/>
              </a:ext>
            </a:extLst>
          </p:cNvPr>
          <p:cNvSpPr txBox="1"/>
          <p:nvPr/>
        </p:nvSpPr>
        <p:spPr>
          <a:xfrm>
            <a:off x="4079776" y="224636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rgbClr val="00B0F0"/>
                </a:solidFill>
              </a:rPr>
              <a:t>SLOVINSKO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5631AC9-6C5D-E8E3-551A-7C01AD0FC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765" y="332656"/>
            <a:ext cx="1285875" cy="16383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A2A619C-5CCA-30BA-1E3F-8DA283C5F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0"/>
            <a:ext cx="2143125" cy="214312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28934C6-762C-545C-670A-EE3FD28A3CC7}"/>
              </a:ext>
            </a:extLst>
          </p:cNvPr>
          <p:cNvSpPr txBox="1"/>
          <p:nvPr/>
        </p:nvSpPr>
        <p:spPr>
          <a:xfrm>
            <a:off x="2476709" y="1151806"/>
            <a:ext cx="835292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Velké šelmy způsobují úbytek pasených zvířat, vylidňování venkova, degradaci zemědělské půdy a úpadek biodiverzity ve Slovinsku</a:t>
            </a:r>
          </a:p>
          <a:p>
            <a:endParaRPr lang="cs-CZ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GB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Zkušenosti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 </a:t>
            </a:r>
            <a:r>
              <a:rPr lang="en-GB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posledních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 let </a:t>
            </a:r>
            <a:r>
              <a:rPr lang="en-GB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ukazují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naprosté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selhání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politik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soužití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lidí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divokých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šelem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GB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projekty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Life).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Historická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fakta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praxe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ukazují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že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ochranná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opatření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jsou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účinná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jen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krátkodobě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ochrana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vyžaduje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neúměrné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ekonomické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investice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vysoké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nároky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pracovní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sílu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negativní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dopad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ostatní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volně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žijící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živočichy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na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volnočasové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aktivity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lidí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vyhledávajících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relaxaci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přírodě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Zabíjení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domácích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zvířat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je pro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farmáře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materiální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ale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především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psychologická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rána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mnoho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zemědělců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 útoku vlků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zoufalství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vzdává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končí chov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Žádný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zemědělec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nechová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domácí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zvířata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aby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nakrmil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vlky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nebo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dostal náhradu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škody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 příchodu vlků se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počet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chovů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hospodářských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zvířat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snížil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 38 %,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například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regionu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Kočevje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klesl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počet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ovcí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ze 4 000 na 300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kusů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Podle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údajů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Slovinského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statistického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úřadu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(SURS)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Slovinsku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54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osad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bez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obyvatel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z toho 40 v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Centrální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oblasti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velkých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šelem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!!!!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652924A-6C8A-7629-57F3-2629C61B1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" y="2434233"/>
            <a:ext cx="2461749" cy="123522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61569A5-4F1E-94FD-F6BD-7E00A8AF9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" y="4778684"/>
            <a:ext cx="2550872" cy="102245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CF718A1C-2F46-853F-3512-BC47750FF8BC}"/>
              </a:ext>
            </a:extLst>
          </p:cNvPr>
          <p:cNvSpPr txBox="1"/>
          <p:nvPr/>
        </p:nvSpPr>
        <p:spPr>
          <a:xfrm>
            <a:off x="5591944" y="646408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6"/>
              </a:rPr>
              <a:t>http://www.sks.si/</a:t>
            </a:r>
            <a:endParaRPr lang="cs-CZ" sz="800" dirty="0"/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288386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9DA4022-4691-4B23-A264-0FF78927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93D9A30-49CC-4D94-901F-E939335BE1BD}"/>
              </a:ext>
            </a:extLst>
          </p:cNvPr>
          <p:cNvSpPr txBox="1"/>
          <p:nvPr/>
        </p:nvSpPr>
        <p:spPr>
          <a:xfrm>
            <a:off x="59668" y="4627845"/>
            <a:ext cx="12072664" cy="269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V ČR bez vlků počty ovcí od roku 2000 do roku 2015 rychle stoupají (2,75 x), s příchodem vlka počty ovcí klesají.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Ve stejné době (2000-2015) v sousedním </a:t>
            </a:r>
            <a:r>
              <a:rPr lang="cs-CZ" sz="2000" dirty="0">
                <a:solidFill>
                  <a:srgbClr val="FF0000"/>
                </a:solidFill>
              </a:rPr>
              <a:t>Sasku (Německo) </a:t>
            </a:r>
            <a:r>
              <a:rPr lang="cs-CZ" sz="2000" dirty="0"/>
              <a:t>stavy naopak klesají úměrně s narůstající populací vlků.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 ovcí před příchodem vlků byl v Sasku ustálený na  143 710 ks v roce 2001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vzrůstajícím počtem škod a náklady klesal stav na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cca 60 000 ks v roce 2021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je pokles na 41,7 % z původního stavu!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E04162-1745-4D7E-B00F-219009724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48416"/>
            <a:ext cx="5447629" cy="40857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D1B506B-F57C-45A5-9C56-234CDC740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" y="48416"/>
            <a:ext cx="5906749" cy="400506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585B952-5D67-1600-7855-DF6EC9C10C94}"/>
              </a:ext>
            </a:extLst>
          </p:cNvPr>
          <p:cNvSpPr txBox="1"/>
          <p:nvPr/>
        </p:nvSpPr>
        <p:spPr>
          <a:xfrm>
            <a:off x="59668" y="4267539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ČR 2000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7A04D33-E908-B549-285D-79B628E02CDD}"/>
              </a:ext>
            </a:extLst>
          </p:cNvPr>
          <p:cNvSpPr txBox="1"/>
          <p:nvPr/>
        </p:nvSpPr>
        <p:spPr>
          <a:xfrm>
            <a:off x="8040216" y="423723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rgbClr val="FF0000"/>
                </a:solidFill>
              </a:rPr>
              <a:t>Sachcen</a:t>
            </a:r>
            <a:r>
              <a:rPr lang="cs-CZ" sz="1400" b="1" dirty="0">
                <a:solidFill>
                  <a:srgbClr val="FF0000"/>
                </a:solidFill>
              </a:rPr>
              <a:t> 2000</a:t>
            </a:r>
          </a:p>
        </p:txBody>
      </p:sp>
      <p:sp>
        <p:nvSpPr>
          <p:cNvPr id="18" name="Šipka: dolů 17">
            <a:extLst>
              <a:ext uri="{FF2B5EF4-FFF2-40B4-BE49-F238E27FC236}">
                <a16:creationId xmlns:a16="http://schemas.microsoft.com/office/drawing/2014/main" id="{7609E44E-2006-0A24-385A-271251F28169}"/>
              </a:ext>
            </a:extLst>
          </p:cNvPr>
          <p:cNvSpPr/>
          <p:nvPr/>
        </p:nvSpPr>
        <p:spPr>
          <a:xfrm rot="12563745">
            <a:off x="789407" y="4115978"/>
            <a:ext cx="269252" cy="3482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9" name="Šipka: dolů 18">
            <a:extLst>
              <a:ext uri="{FF2B5EF4-FFF2-40B4-BE49-F238E27FC236}">
                <a16:creationId xmlns:a16="http://schemas.microsoft.com/office/drawing/2014/main" id="{71FCA827-E8EA-8DC2-64E9-B59FA4B5F6BA}"/>
              </a:ext>
            </a:extLst>
          </p:cNvPr>
          <p:cNvSpPr/>
          <p:nvPr/>
        </p:nvSpPr>
        <p:spPr>
          <a:xfrm rot="19202931">
            <a:off x="9264352" y="4160381"/>
            <a:ext cx="288032" cy="3578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383B9E-C8E0-9C5A-85D4-88B4A25CDB03}"/>
              </a:ext>
            </a:extLst>
          </p:cNvPr>
          <p:cNvSpPr txBox="1"/>
          <p:nvPr/>
        </p:nvSpPr>
        <p:spPr>
          <a:xfrm>
            <a:off x="10449426" y="6084102"/>
            <a:ext cx="1703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https://www.statistik.sachsen.de/html/landwirtschaft-forstwirtschaft.html</a:t>
            </a:r>
          </a:p>
        </p:txBody>
      </p:sp>
    </p:spTree>
    <p:extLst>
      <p:ext uri="{BB962C8B-B14F-4D97-AF65-F5344CB8AC3E}">
        <p14:creationId xmlns:p14="http://schemas.microsoft.com/office/powerpoint/2010/main" val="15161687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BB76530-FCDB-DE23-1B1C-42F5506B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483467A-E45D-4698-13D6-34432EF0C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32656"/>
            <a:ext cx="4371914" cy="244827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C1BB31C-680E-EDE8-480A-0385115D3155}"/>
              </a:ext>
            </a:extLst>
          </p:cNvPr>
          <p:cNvSpPr txBox="1"/>
          <p:nvPr/>
        </p:nvSpPr>
        <p:spPr>
          <a:xfrm>
            <a:off x="865133" y="274434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Mag. Stanislav </a:t>
            </a:r>
            <a:r>
              <a:rPr lang="cs-CZ" b="1" dirty="0" err="1">
                <a:solidFill>
                  <a:srgbClr val="0070C0"/>
                </a:solidFill>
              </a:rPr>
              <a:t>Bergant</a:t>
            </a:r>
            <a:r>
              <a:rPr lang="cs-CZ" b="1" dirty="0">
                <a:solidFill>
                  <a:srgbClr val="0070C0"/>
                </a:solidFill>
              </a:rPr>
              <a:t>, Slovinsko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8E5107C-5D43-93D5-50DB-214F2CC824DC}"/>
              </a:ext>
            </a:extLst>
          </p:cNvPr>
          <p:cNvSpPr txBox="1"/>
          <p:nvPr/>
        </p:nvSpPr>
        <p:spPr>
          <a:xfrm>
            <a:off x="5447928" y="328861"/>
            <a:ext cx="59766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Je správné, že zemědělské politiky EU chrání trvalé travní porosty jako jeden z hlavních pilířů biologické rozmanitosti, ale je zcela nepochopitelné, že nerozumná politika ochrany velkých šelem vede k nevratnému zarůstání a trvalé ztrátě biologicky rozmanitých horských pastvin a dalších trvalých travních porostů.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782EE3C-17BE-E0B6-EFAC-A6DB0879C654}"/>
              </a:ext>
            </a:extLst>
          </p:cNvPr>
          <p:cNvSpPr txBox="1"/>
          <p:nvPr/>
        </p:nvSpPr>
        <p:spPr>
          <a:xfrm>
            <a:off x="407368" y="3094196"/>
            <a:ext cx="116652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Vynucovaný model ochrany velkých šelem ze strany EU znamená hrubé porušování demokratických principů a základních lidských práv (článek 15 Ústavy Republiky Slovinsko)</a:t>
            </a:r>
          </a:p>
          <a:p>
            <a:pPr algn="ctr"/>
            <a:r>
              <a:rPr lang="cs-CZ" dirty="0"/>
              <a:t>Venkov v posledních letech projevuje výrazně negativní vztah k šelmám. Petici za redukci šelem (zdroj: Evropský parlament: Petice č. 0426/2018 Stanislava </a:t>
            </a:r>
            <a:r>
              <a:rPr lang="cs-CZ" dirty="0" err="1"/>
              <a:t>Berganta</a:t>
            </a:r>
            <a:r>
              <a:rPr lang="cs-CZ" dirty="0"/>
              <a:t> (Slovinsko), jménem Svazu ekologických zemědělců, Svaz zemědělců Slovinska, Asociace vlastníků lesů Slovinska, Asociace drobných chovatelů Slovinska, Zemědělská lesnická komora Slovinska  podpořilo více než 50 dalších nevládních organizací,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nejméně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čtvrtina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Slovinců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cs-CZ" dirty="0">
              <a:latin typeface="Times New Roman" panose="02020603050405020304" pitchFamily="18" charset="0"/>
            </a:endParaRPr>
          </a:p>
          <a:p>
            <a:r>
              <a:rPr lang="cs-CZ" b="1" dirty="0">
                <a:solidFill>
                  <a:srgbClr val="FF0000"/>
                </a:solidFill>
              </a:rPr>
              <a:t>„My na venkově nedokážeme pochopit, že v „civilizované“ Evropě, založené na dodržování lidských práv, se pod rouškou ochrany přírody provádí taková genocida na menšině. Tím spíše, že staletí trvající nepřítomnost velkých šelem v Evropě nezpůsobila v přírodě žádné negativní důsledky, naopak ji obohatila o kultivovanou, biologicky bohatou zemědělskou kulturní krajinu ku prospěchu a hrdosti všech jejích obyvatel.“ říká Mag. Stanislav </a:t>
            </a:r>
            <a:r>
              <a:rPr lang="cs-CZ" b="1" dirty="0" err="1">
                <a:solidFill>
                  <a:srgbClr val="FF0000"/>
                </a:solidFill>
              </a:rPr>
              <a:t>Bergant</a:t>
            </a:r>
            <a:r>
              <a:rPr lang="cs-CZ" b="1" dirty="0">
                <a:solidFill>
                  <a:srgbClr val="FF0000"/>
                </a:solidFill>
              </a:rPr>
              <a:t>, člen pracovní skupiny zúčastněných stran, Slovinský svaz zemědělců</a:t>
            </a:r>
          </a:p>
          <a:p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81207C7-E56F-5C3F-792B-9E16E10AFF9B}"/>
              </a:ext>
            </a:extLst>
          </p:cNvPr>
          <p:cNvSpPr txBox="1"/>
          <p:nvPr/>
        </p:nvSpPr>
        <p:spPr>
          <a:xfrm>
            <a:off x="983432" y="6525344"/>
            <a:ext cx="748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3"/>
              </a:rPr>
              <a:t>https://www.podblegaske-novice.si/sl/news/pripravljena-izhodisca-za-strategijo-upravljanja-z-zvermi.html</a:t>
            </a:r>
            <a:endParaRPr lang="cs-CZ" sz="800" dirty="0"/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11506674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54940CA-EEF6-4D17-253D-60150B80F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64803F7-F1C4-2D5F-70CD-A00BCA98F8A7}"/>
              </a:ext>
            </a:extLst>
          </p:cNvPr>
          <p:cNvSpPr txBox="1"/>
          <p:nvPr/>
        </p:nvSpPr>
        <p:spPr>
          <a:xfrm>
            <a:off x="551384" y="136525"/>
            <a:ext cx="1080241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endParaRPr lang="cs-CZ" b="1" dirty="0">
              <a:solidFill>
                <a:srgbClr val="485D22"/>
              </a:solidFill>
              <a:latin typeface="Ubuntu" panose="020B0504030602030204" pitchFamily="34" charset="0"/>
            </a:endParaRPr>
          </a:p>
          <a:p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Od 1. července 2023 je možné střílet problémové vlky ve spolkové zemi Horní Rakousko po Korutanech, Tyrolsku a Dolním Rakousku.</a:t>
            </a:r>
          </a:p>
          <a:p>
            <a:endParaRPr lang="cs-CZ" b="1" dirty="0">
              <a:solidFill>
                <a:srgbClr val="485D22"/>
              </a:solidFill>
              <a:latin typeface="Ubuntu" panose="020B0504030602030204" pitchFamily="34" charset="0"/>
            </a:endParaRPr>
          </a:p>
          <a:p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endParaRPr lang="cs-CZ" b="1" dirty="0">
              <a:solidFill>
                <a:srgbClr val="485D22"/>
              </a:solidFill>
              <a:latin typeface="Ubuntu" panose="020B0504030602030204" pitchFamily="34" charset="0"/>
            </a:endParaRPr>
          </a:p>
          <a:p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Vlci v roce 2022 napadli v Lotyšsku nejméně dvakrát tolik hospodářských zvířat než v roce 2021.  </a:t>
            </a:r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Státní lesnická služba (VMD) pro loveckou sezónu 2023 nařídila lov 300 vlků.</a:t>
            </a:r>
          </a:p>
          <a:p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 </a:t>
            </a:r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endParaRPr lang="cs-CZ" b="1" dirty="0">
              <a:solidFill>
                <a:srgbClr val="485D22"/>
              </a:solidFill>
              <a:latin typeface="Ubuntu" panose="020B0504030602030204" pitchFamily="34" charset="0"/>
            </a:endParaRPr>
          </a:p>
          <a:p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V Severní Makedonii stát vyplácí 50 eur odměnu lovcům, kteří zabijí vlky.</a:t>
            </a:r>
          </a:p>
          <a:p>
            <a:endParaRPr lang="cs-CZ" b="1" dirty="0">
              <a:solidFill>
                <a:srgbClr val="485D22"/>
              </a:solidFill>
              <a:latin typeface="Ubuntu" panose="020B0504030602030204" pitchFamily="34" charset="0"/>
            </a:endParaRPr>
          </a:p>
          <a:p>
            <a:endParaRPr lang="cs-CZ" b="1" dirty="0">
              <a:solidFill>
                <a:srgbClr val="485D22"/>
              </a:solidFill>
              <a:latin typeface="Ubuntu" panose="020B0504030602030204" pitchFamily="34" charset="0"/>
            </a:endParaRPr>
          </a:p>
          <a:p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Bavorsko od května 2023 výrazně usnadnilo odstřel vlků, kteří napadnou chovy zvířat. Bavorský premiér Markus </a:t>
            </a:r>
            <a:r>
              <a:rPr lang="cs-CZ" b="1" i="0" dirty="0" err="1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Söder</a:t>
            </a:r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 prohlásil:     „VLK DO BAVORSKA NEPATŘÍ!“</a:t>
            </a:r>
          </a:p>
          <a:p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Odlov bude vycházet ze zásady "jedno roztrhané zvíře a dost".</a:t>
            </a:r>
          </a:p>
          <a:p>
            <a:endParaRPr lang="cs-CZ" b="1" dirty="0">
              <a:solidFill>
                <a:srgbClr val="485D22"/>
              </a:solidFill>
              <a:latin typeface="Ubuntu" panose="020B0504030602030204" pitchFamily="34" charset="0"/>
            </a:endParaRPr>
          </a:p>
          <a:p>
            <a:endParaRPr lang="cs-CZ" b="1" dirty="0">
              <a:solidFill>
                <a:srgbClr val="485D22"/>
              </a:solidFill>
              <a:latin typeface="Ubuntu" panose="020B0504030602030204" pitchFamily="34" charset="0"/>
            </a:endParaRPr>
          </a:p>
          <a:p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2"/>
              </a:rPr>
              <a:t>https://www.schweizerbauer.ch/tiere/ubrige-tiere/problemwolf-auch-in-oberoesterreich-abschuss-moeglich/</a:t>
            </a:r>
            <a:endParaRPr lang="cs-CZ" sz="800" b="1" i="0" u="sng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3"/>
              </a:rPr>
              <a:t>https://www.vmd.gov.lv/lv?utm_source=https%3A%2F%2Feng.lsm.lv%2F</a:t>
            </a:r>
            <a:endParaRPr lang="cs-CZ" sz="800" b="1" i="0" u="sng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4"/>
              </a:rPr>
              <a:t>https://globalvoices.org/2022/09/23/the-wolf-is-being-targeted-and-killed-in-north-macedonia/</a:t>
            </a:r>
            <a:endParaRPr lang="cs-CZ" sz="800" b="1" i="0" u="sng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5"/>
              </a:rPr>
              <a:t>https://www.bayern.de/ministerrat-verabschiedet-bayerische-wolfsverordnung/</a:t>
            </a:r>
            <a:endParaRPr lang="cs-CZ" sz="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F38840-CFAC-FA15-9E4E-8ACFD8ED7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49" y="-39956"/>
            <a:ext cx="900100" cy="9001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AE5773B-D009-A129-6C40-B2CF9B3583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79" y="1315709"/>
            <a:ext cx="950683" cy="9506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EFF4010-82FB-0525-3C4D-654D77D87E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15" y="3172007"/>
            <a:ext cx="1027969" cy="51398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768B0CC-269C-7666-E992-28CB497F0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15" y="4221088"/>
            <a:ext cx="1027969" cy="63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990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5DEB8F3-9632-7647-FB9C-E30AE509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2DC966-FE93-13AA-0608-4D8E4B0AB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121347"/>
            <a:ext cx="9000000" cy="525063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9A976E5-FD51-013B-6173-27B1E819D6F7}"/>
              </a:ext>
            </a:extLst>
          </p:cNvPr>
          <p:cNvSpPr txBox="1"/>
          <p:nvPr/>
        </p:nvSpPr>
        <p:spPr>
          <a:xfrm>
            <a:off x="1775520" y="332656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Ještě zpátky do Česka – jaký je rozsah problému s vlky?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4015C4-058A-06EE-C1AD-34A19C36D80B}"/>
              </a:ext>
            </a:extLst>
          </p:cNvPr>
          <p:cNvSpPr txBox="1"/>
          <p:nvPr/>
        </p:nvSpPr>
        <p:spPr>
          <a:xfrm>
            <a:off x="263352" y="1340768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7277609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9F2ED9F-7F05-357B-044A-288605856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0B2905-4184-F4F7-C53D-919C0F586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46" y="620688"/>
            <a:ext cx="10177130" cy="57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967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5BE2C24-04F6-2A4B-5667-935A9AE0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588B4EF-B509-A2B2-B3FB-10250EFB9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2" y="2780928"/>
            <a:ext cx="5656012" cy="394054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F530082-2E1F-06FF-A380-9E48C63743E3}"/>
              </a:ext>
            </a:extLst>
          </p:cNvPr>
          <p:cNvSpPr txBox="1"/>
          <p:nvPr/>
        </p:nvSpPr>
        <p:spPr>
          <a:xfrm>
            <a:off x="1055440" y="404664"/>
            <a:ext cx="104411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Ekologické zemědělství a </a:t>
            </a:r>
            <a:r>
              <a:rPr lang="cs-CZ" sz="2800" dirty="0" err="1">
                <a:solidFill>
                  <a:srgbClr val="FF0000"/>
                </a:solidFill>
                <a:latin typeface="Source Sans Pro" panose="020B0503030403020204" pitchFamily="34" charset="0"/>
              </a:rPr>
              <a:t>w</a:t>
            </a:r>
            <a:r>
              <a:rPr lang="cs-CZ" sz="2800" b="0" i="0" dirty="0" err="1">
                <a:solidFill>
                  <a:srgbClr val="FF0000"/>
                </a:solidFill>
                <a:effectLst/>
                <a:latin typeface="Source Sans Pro" panose="020B0503030403020204" pitchFamily="34" charset="0"/>
              </a:rPr>
              <a:t>elfare</a:t>
            </a:r>
            <a:r>
              <a:rPr lang="cs-CZ" sz="2800" b="0" i="0" dirty="0">
                <a:solidFill>
                  <a:srgbClr val="FF0000"/>
                </a:solidFill>
                <a:effectLst/>
                <a:latin typeface="Source Sans Pro" panose="020B0503030403020204" pitchFamily="34" charset="0"/>
              </a:rPr>
              <a:t> x vlk</a:t>
            </a:r>
            <a:endParaRPr lang="cs-CZ" sz="2800" dirty="0">
              <a:solidFill>
                <a:srgbClr val="FF0000"/>
              </a:solidFill>
            </a:endParaRPr>
          </a:p>
          <a:p>
            <a:endParaRPr lang="cs-CZ" dirty="0"/>
          </a:p>
          <a:p>
            <a:r>
              <a:rPr lang="cs-CZ" dirty="0"/>
              <a:t>Ekologické zemědělství představuje podíl 16,22 % z celkové výměry zemědělského půdního fondu v ČR</a:t>
            </a:r>
          </a:p>
          <a:p>
            <a:endParaRPr lang="cs-CZ" dirty="0"/>
          </a:p>
          <a:p>
            <a:r>
              <a:rPr lang="cs-CZ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Welfare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, nebo-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li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pohoda zvířat v  obecné rovině představuje stav dokonalého fyzického a psychického zdraví, kdy zvíře žije v souladu se svým prostředím. Pohoda zvířete je určena jeho schopností vyhnout se strádání a zachovat si fyzickou a psychickou zdatnost. </a:t>
            </a:r>
          </a:p>
          <a:p>
            <a:pPr algn="ctr"/>
            <a:r>
              <a:rPr lang="cs-CZ" b="1" i="0" dirty="0">
                <a:solidFill>
                  <a:srgbClr val="FF0000"/>
                </a:solidFill>
                <a:effectLst/>
                <a:latin typeface="Source Sans Pro" panose="020B0503030403020204" pitchFamily="34" charset="0"/>
              </a:rPr>
              <a:t>To je v mnoha případech v rozporu s ochranou zvířat před útoky vlků.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4873616-89E2-E89C-7986-4339B18CF514}"/>
              </a:ext>
            </a:extLst>
          </p:cNvPr>
          <p:cNvSpPr txBox="1"/>
          <p:nvPr/>
        </p:nvSpPr>
        <p:spPr>
          <a:xfrm>
            <a:off x="6528048" y="3115885"/>
            <a:ext cx="53285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cs-CZ" sz="2400" b="1" i="0" dirty="0" err="1">
                <a:solidFill>
                  <a:srgbClr val="0070C0"/>
                </a:solidFill>
                <a:effectLst/>
                <a:latin typeface="inherit"/>
              </a:rPr>
              <a:t>Welfare</a:t>
            </a:r>
            <a:r>
              <a:rPr lang="cs-CZ" sz="2400" b="1" i="0" dirty="0">
                <a:solidFill>
                  <a:srgbClr val="0070C0"/>
                </a:solidFill>
                <a:effectLst/>
                <a:latin typeface="inherit"/>
              </a:rPr>
              <a:t> - zákon pěti svobod:</a:t>
            </a:r>
          </a:p>
          <a:p>
            <a:pPr algn="just" fontAlgn="base"/>
            <a:endParaRPr lang="cs-CZ" sz="2400" b="0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cs-CZ" sz="2400" b="1" i="0" dirty="0">
                <a:solidFill>
                  <a:srgbClr val="000000"/>
                </a:solidFill>
                <a:effectLst/>
                <a:latin typeface="inherit"/>
              </a:rPr>
              <a:t>svoboda od hladu, žízně a podvýživy</a:t>
            </a:r>
            <a:endParaRPr lang="cs-CZ" sz="2400" b="0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cs-CZ" sz="2400" b="1" i="0" dirty="0">
                <a:solidFill>
                  <a:srgbClr val="000000"/>
                </a:solidFill>
                <a:effectLst/>
                <a:latin typeface="inherit"/>
              </a:rPr>
              <a:t>svoboda od nepohodlí</a:t>
            </a:r>
            <a:endParaRPr lang="cs-CZ" sz="2400" b="0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cs-CZ" sz="2400" b="1" i="0" dirty="0">
                <a:solidFill>
                  <a:srgbClr val="000000"/>
                </a:solidFill>
                <a:effectLst/>
                <a:latin typeface="inherit"/>
              </a:rPr>
              <a:t>svoboda od bolesti, zranění a onemocnění</a:t>
            </a:r>
            <a:endParaRPr lang="cs-CZ" sz="2400" b="0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cs-CZ" sz="2400" b="1" i="0" dirty="0">
                <a:solidFill>
                  <a:srgbClr val="000000"/>
                </a:solidFill>
                <a:effectLst/>
                <a:latin typeface="inherit"/>
              </a:rPr>
              <a:t>svoboda projevit přirozené chování</a:t>
            </a:r>
            <a:endParaRPr lang="cs-CZ" sz="2400" b="0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cs-CZ" sz="2400" b="1" i="0" dirty="0">
                <a:solidFill>
                  <a:srgbClr val="000000"/>
                </a:solidFill>
                <a:effectLst/>
                <a:latin typeface="inherit"/>
              </a:rPr>
              <a:t>svoboda od stresu, strachu a úzkosti</a:t>
            </a:r>
            <a:endParaRPr lang="cs-CZ" sz="2400" b="0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55230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6942DEB-75EE-4417-8C84-FBC2D1AE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6A70562-F1AF-4739-B941-ECC72D49A4A2}"/>
              </a:ext>
            </a:extLst>
          </p:cNvPr>
          <p:cNvSpPr txBox="1"/>
          <p:nvPr/>
        </p:nvSpPr>
        <p:spPr>
          <a:xfrm>
            <a:off x="0" y="189428"/>
            <a:ext cx="1185663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Dle údajů evidencí v Registru ekologických podnikatelů (REP) hospodařilo k 31. 12. 2022 ekologicky 5050 </a:t>
            </a:r>
            <a:r>
              <a:rPr lang="cs-CZ" sz="2000" b="1" dirty="0" err="1">
                <a:solidFill>
                  <a:srgbClr val="FF0000"/>
                </a:solidFill>
              </a:rPr>
              <a:t>ekozemědělců</a:t>
            </a:r>
            <a:r>
              <a:rPr lang="cs-CZ" sz="2000" b="1" dirty="0">
                <a:solidFill>
                  <a:srgbClr val="FF0000"/>
                </a:solidFill>
              </a:rPr>
              <a:t>, a to na výměře 575464 ha (dle LPIS). Dominovaly trvalé travní porosty (TTP) s 457015 ha,</a:t>
            </a:r>
            <a:r>
              <a:rPr lang="cs-CZ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cs-CZ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které jsou neodmyslitelně spojené s pastevním chovem zvířat. V roce 2022 byl celkový počet zvířat na ekologických farmách 438</a:t>
            </a:r>
            <a:r>
              <a:rPr lang="cs-CZ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21 ks.</a:t>
            </a:r>
          </a:p>
          <a:p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0FB635-8D57-4E98-B70D-50EEDEC0B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716" y="2124409"/>
            <a:ext cx="4404568" cy="260918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4A06C83-D97D-4F9A-B7FC-301E482728BE}"/>
              </a:ext>
            </a:extLst>
          </p:cNvPr>
          <p:cNvSpPr txBox="1"/>
          <p:nvPr/>
        </p:nvSpPr>
        <p:spPr>
          <a:xfrm>
            <a:off x="0" y="494116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eorgia" panose="02040502050405020303" pitchFamily="18" charset="0"/>
              </a:rPr>
              <a:t>TO MÁME OBĚTOVAT PRO PÁR STOVEK VLKŮ ?</a:t>
            </a:r>
            <a:endParaRPr lang="cs-CZ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6B097B7-12EE-D944-58ED-82DD080D4B55}"/>
              </a:ext>
            </a:extLst>
          </p:cNvPr>
          <p:cNvSpPr txBox="1"/>
          <p:nvPr/>
        </p:nvSpPr>
        <p:spPr>
          <a:xfrm>
            <a:off x="1487488" y="6283473"/>
            <a:ext cx="9793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3"/>
              </a:rPr>
              <a:t>https://eagri.cz/public/portal/mze/zemedelstvi/ekologicke-zemedelstvi/dokumenty-statistiky-formulare/statistika-a-pruzkumy</a:t>
            </a:r>
            <a:endParaRPr lang="cs-CZ" sz="800" dirty="0"/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42026767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F357EE5-822A-4F1E-8767-1EB33305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1ED0C2D-DD8A-4FB7-865A-8962ECE4DE7C}"/>
              </a:ext>
            </a:extLst>
          </p:cNvPr>
          <p:cNvSpPr txBox="1"/>
          <p:nvPr/>
        </p:nvSpPr>
        <p:spPr>
          <a:xfrm>
            <a:off x="7680176" y="578785"/>
            <a:ext cx="4464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Rok 2022 - 691 ks obětí (52 ks skot a kůň) a 263 útoků</a:t>
            </a:r>
          </a:p>
          <a:p>
            <a:pPr algn="l"/>
            <a:endParaRPr lang="cs-CZ" sz="1200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l"/>
            <a:r>
              <a:rPr lang="cs-CZ" sz="1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Rok 2021 - 500 ks obětí (65 ks skot a kůň) a 190 útoků</a:t>
            </a:r>
          </a:p>
          <a:p>
            <a:pPr algn="l"/>
            <a:endParaRPr lang="cs-CZ" sz="1200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l"/>
            <a:r>
              <a:rPr lang="cs-CZ" sz="1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Rok 2020 - 737 ks obětí (46 ks skot a kůň) a 238 protokolů</a:t>
            </a:r>
          </a:p>
          <a:p>
            <a:pPr algn="l"/>
            <a:endParaRPr lang="cs-CZ" sz="1200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l"/>
            <a:r>
              <a:rPr lang="cs-CZ" sz="1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Rok 2019 - 427 ks obětí (41 ks skot) a 146 protokolů</a:t>
            </a:r>
          </a:p>
          <a:p>
            <a:pPr algn="l"/>
            <a:endParaRPr lang="cs-CZ" sz="1200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l"/>
            <a:r>
              <a:rPr lang="cs-CZ" sz="1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Rok 2018 - 305 ks obětí (19 skot)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3D2A0D2-3FCE-4581-836A-401B54E97AFC}"/>
              </a:ext>
            </a:extLst>
          </p:cNvPr>
          <p:cNvSpPr txBox="1"/>
          <p:nvPr/>
        </p:nvSpPr>
        <p:spPr>
          <a:xfrm>
            <a:off x="781819" y="6478541"/>
            <a:ext cx="25587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>
                <a:solidFill>
                  <a:srgbClr val="0070C0"/>
                </a:solidFill>
              </a:rPr>
              <a:t>https://www.navratvlku.cz/skodni-udalost-prehled-skodnich-udalosti-2021/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5A4A434-CC1C-4F32-A542-F5C670FB6F11}"/>
              </a:ext>
            </a:extLst>
          </p:cNvPr>
          <p:cNvSpPr txBox="1"/>
          <p:nvPr/>
        </p:nvSpPr>
        <p:spPr>
          <a:xfrm>
            <a:off x="1559496" y="5176779"/>
            <a:ext cx="921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V</a:t>
            </a:r>
            <a:r>
              <a:rPr lang="cs-CZ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roce 2020 každý vlk zabil v České republice 7 až 9 domácích zvířat.</a:t>
            </a:r>
          </a:p>
          <a:p>
            <a:r>
              <a:rPr lang="cs-CZ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</a:p>
          <a:p>
            <a:r>
              <a:rPr lang="cs-CZ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Počet útoků stoupl mezi roky 2019 a 2022 o 80 %.</a:t>
            </a:r>
            <a:endParaRPr lang="cs-CZ" sz="2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225E5EC-4162-84D6-DB3D-F1E76889A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3" y="116632"/>
            <a:ext cx="7559077" cy="455558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D99E03A-1B7C-DDBE-99EA-F865A666A77A}"/>
              </a:ext>
            </a:extLst>
          </p:cNvPr>
          <p:cNvSpPr txBox="1"/>
          <p:nvPr/>
        </p:nvSpPr>
        <p:spPr>
          <a:xfrm>
            <a:off x="8220236" y="3605015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Některé škody nejsou hlášené</a:t>
            </a:r>
          </a:p>
        </p:txBody>
      </p:sp>
    </p:spTree>
    <p:extLst>
      <p:ext uri="{BB962C8B-B14F-4D97-AF65-F5344CB8AC3E}">
        <p14:creationId xmlns:p14="http://schemas.microsoft.com/office/powerpoint/2010/main" val="7568717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D8DC4C4-B7A6-97EA-E319-C42190E53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ADBD33-2D5E-B873-4C11-5AEE72534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704" y="692696"/>
            <a:ext cx="9044592" cy="521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744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1B554F2-289D-9A6E-970F-E4F68B98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C87E37-BE17-77CF-BD26-F9E26DC28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268760"/>
            <a:ext cx="8745924" cy="3670090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F7241EC4-BC07-C203-F0FA-6D6FF9876F9D}"/>
              </a:ext>
            </a:extLst>
          </p:cNvPr>
          <p:cNvCxnSpPr/>
          <p:nvPr/>
        </p:nvCxnSpPr>
        <p:spPr>
          <a:xfrm>
            <a:off x="2135560" y="2060848"/>
            <a:ext cx="1296144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88A75C24-CF05-4B74-A7E8-65DF63BA4E51}"/>
              </a:ext>
            </a:extLst>
          </p:cNvPr>
          <p:cNvCxnSpPr/>
          <p:nvPr/>
        </p:nvCxnSpPr>
        <p:spPr>
          <a:xfrm>
            <a:off x="2135560" y="3356992"/>
            <a:ext cx="12961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66E52BF2-2F40-583C-31C5-C194A640BAAF}"/>
              </a:ext>
            </a:extLst>
          </p:cNvPr>
          <p:cNvCxnSpPr/>
          <p:nvPr/>
        </p:nvCxnSpPr>
        <p:spPr>
          <a:xfrm>
            <a:off x="2135560" y="4149080"/>
            <a:ext cx="12961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7AB67DE-A104-5552-BCE7-3AFECF993D2F}"/>
              </a:ext>
            </a:extLst>
          </p:cNvPr>
          <p:cNvSpPr txBox="1"/>
          <p:nvPr/>
        </p:nvSpPr>
        <p:spPr>
          <a:xfrm>
            <a:off x="1559496" y="187618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46 %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89EC3D4-9394-B70C-A8F7-C8E769A287EC}"/>
              </a:ext>
            </a:extLst>
          </p:cNvPr>
          <p:cNvSpPr txBox="1"/>
          <p:nvPr/>
        </p:nvSpPr>
        <p:spPr>
          <a:xfrm>
            <a:off x="1559496" y="318684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43 %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6791BE8-59D7-46B8-A4BC-A6939A360D99}"/>
              </a:ext>
            </a:extLst>
          </p:cNvPr>
          <p:cNvSpPr txBox="1"/>
          <p:nvPr/>
        </p:nvSpPr>
        <p:spPr>
          <a:xfrm>
            <a:off x="1415480" y="396441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100 %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FDA13B72-93D6-2103-C312-3FF3DB61B5DB}"/>
              </a:ext>
            </a:extLst>
          </p:cNvPr>
          <p:cNvCxnSpPr>
            <a:cxnSpLocks/>
          </p:cNvCxnSpPr>
          <p:nvPr/>
        </p:nvCxnSpPr>
        <p:spPr>
          <a:xfrm flipV="1">
            <a:off x="2135560" y="4581128"/>
            <a:ext cx="1296144" cy="105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0F42285-7520-D414-BE91-0E8152569337}"/>
              </a:ext>
            </a:extLst>
          </p:cNvPr>
          <p:cNvSpPr txBox="1"/>
          <p:nvPr/>
        </p:nvSpPr>
        <p:spPr>
          <a:xfrm>
            <a:off x="1487488" y="449751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23 %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3A86600-4EF5-D03E-06CA-2DA7A455647A}"/>
              </a:ext>
            </a:extLst>
          </p:cNvPr>
          <p:cNvSpPr txBox="1"/>
          <p:nvPr/>
        </p:nvSpPr>
        <p:spPr>
          <a:xfrm>
            <a:off x="1995425" y="22493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Procento skotu nadále narůstá – k 30.6.2023</a:t>
            </a:r>
          </a:p>
        </p:txBody>
      </p:sp>
    </p:spTree>
    <p:extLst>
      <p:ext uri="{BB962C8B-B14F-4D97-AF65-F5344CB8AC3E}">
        <p14:creationId xmlns:p14="http://schemas.microsoft.com/office/powerpoint/2010/main" val="28638122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F1AB40C-A691-4999-BF44-AE0336F2A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D82CE0-F133-4F06-A782-E02DA55B1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24744"/>
            <a:ext cx="9525000" cy="39243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1EEE122-BD0F-4C65-B545-87DB843FC30A}"/>
              </a:ext>
            </a:extLst>
          </p:cNvPr>
          <p:cNvSpPr txBox="1"/>
          <p:nvPr/>
        </p:nvSpPr>
        <p:spPr>
          <a:xfrm>
            <a:off x="695400" y="620688"/>
            <a:ext cx="1080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Počty usmrcených zvířat vlkem dle obdržených protokolů a dle jednotlivých krajů v roce 2021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3899606-6523-456F-898A-AC816B34E811}"/>
              </a:ext>
            </a:extLst>
          </p:cNvPr>
          <p:cNvSpPr txBox="1"/>
          <p:nvPr/>
        </p:nvSpPr>
        <p:spPr>
          <a:xfrm>
            <a:off x="1415480" y="5208597"/>
            <a:ext cx="9443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Roste počet útoků na skot.</a:t>
            </a:r>
          </a:p>
          <a:p>
            <a:pPr algn="ctr"/>
            <a:r>
              <a:rPr lang="cs-CZ" sz="2800" b="1" dirty="0">
                <a:solidFill>
                  <a:srgbClr val="FF0000"/>
                </a:solidFill>
              </a:rPr>
              <a:t>12,5 % obětí v roce 2021 v celé ČR připadá na skot.</a:t>
            </a:r>
          </a:p>
          <a:p>
            <a:pPr algn="ctr"/>
            <a:r>
              <a:rPr lang="cs-CZ" sz="3200" b="1" dirty="0">
                <a:solidFill>
                  <a:srgbClr val="0070C0"/>
                </a:solidFill>
              </a:rPr>
              <a:t>V našem kraji činil skot dokonce už 35 % obětí!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943BF7B7-7368-7261-CD18-AC4036182F6A}"/>
              </a:ext>
            </a:extLst>
          </p:cNvPr>
          <p:cNvGrpSpPr/>
          <p:nvPr/>
        </p:nvGrpSpPr>
        <p:grpSpPr>
          <a:xfrm>
            <a:off x="4764760" y="5993840"/>
            <a:ext cx="360" cy="360"/>
            <a:chOff x="4764760" y="599384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76387403-28F7-9BF2-D6F4-203F41386DD0}"/>
                    </a:ext>
                  </a:extLst>
                </p14:cNvPr>
                <p14:cNvContentPartPr/>
                <p14:nvPr/>
              </p14:nvContentPartPr>
              <p14:xfrm>
                <a:off x="4764760" y="5993840"/>
                <a:ext cx="360" cy="36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76387403-28F7-9BF2-D6F4-203F41386DD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56120" y="59848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8E0D7C17-867A-8C26-ED9E-467BF393021E}"/>
                    </a:ext>
                  </a:extLst>
                </p14:cNvPr>
                <p14:cNvContentPartPr/>
                <p14:nvPr/>
              </p14:nvContentPartPr>
              <p14:xfrm>
                <a:off x="4764760" y="5993840"/>
                <a:ext cx="360" cy="36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8E0D7C17-867A-8C26-ED9E-467BF393021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56120" y="59848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F35FC38F-A078-01B2-1491-A4F3A7F1A646}"/>
              </a:ext>
            </a:extLst>
          </p:cNvPr>
          <p:cNvSpPr/>
          <p:nvPr/>
        </p:nvSpPr>
        <p:spPr>
          <a:xfrm rot="19674351">
            <a:off x="8121395" y="508391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2BC33ECC-BD9F-2F92-4CE7-E278FAFC1139}"/>
                  </a:ext>
                </a:extLst>
              </p14:cNvPr>
              <p14:cNvContentPartPr/>
              <p14:nvPr/>
            </p14:nvContentPartPr>
            <p14:xfrm>
              <a:off x="1463985" y="2449901"/>
              <a:ext cx="1463760" cy="4356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2BC33ECC-BD9F-2F92-4CE7-E278FAFC113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4345" y="2270261"/>
                <a:ext cx="1643400" cy="40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664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672C541-5F52-2D18-71E2-AC6D7C41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18B3FC-5D18-7C02-4041-836536087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04664"/>
            <a:ext cx="6871126" cy="40354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B0C798-FA1C-6F2B-C47C-AFC2A1098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36525"/>
            <a:ext cx="1388262" cy="9812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C1D9949-2BCA-DBB6-AF56-7ECC673A1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693338"/>
            <a:ext cx="5967341" cy="179210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B93DE53-B901-B25A-E8A3-329A09C8475E}"/>
              </a:ext>
            </a:extLst>
          </p:cNvPr>
          <p:cNvSpPr txBox="1"/>
          <p:nvPr/>
        </p:nvSpPr>
        <p:spPr>
          <a:xfrm>
            <a:off x="7114386" y="1166842"/>
            <a:ext cx="479417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Počet obětí mezi roky 2021 a 2022 v Sasku rekordně stoupl 2,1 krát! </a:t>
            </a: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Z 383 obětí v roce 2021 na 803 obětí v roce 2022 znamená meziroční nárůst na 210 procent. </a:t>
            </a:r>
          </a:p>
          <a:p>
            <a:pPr algn="l"/>
            <a:endParaRPr lang="cs-CZ" b="1" dirty="0">
              <a:solidFill>
                <a:srgbClr val="555555"/>
              </a:solidFill>
              <a:latin typeface="Ubuntu" panose="020B0504030602030204" pitchFamily="34" charset="0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Přes 20letou zkušenost s ochranou stád, milionové náklady, snížení počtu „dostupných obětí“ a neúnavnou propagaci vlků ze strany jejich zastánců.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ctr"/>
            <a:r>
              <a:rPr lang="cs-CZ" sz="20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Je to katastrofální výsledek </a:t>
            </a:r>
            <a:r>
              <a:rPr lang="cs-CZ" sz="2000" b="1" i="0" dirty="0" err="1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provlčí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 politiky v Sasku, kterou nám dávají za příklad dobré praxe soužití obyvatel venkova a vlků.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ctr"/>
            <a:r>
              <a:rPr lang="cs-CZ" sz="2000" b="1" i="0" dirty="0">
                <a:solidFill>
                  <a:srgbClr val="0070C0"/>
                </a:solidFill>
                <a:effectLst/>
                <a:latin typeface="Ubuntu" panose="020B0504030602030204" pitchFamily="34" charset="0"/>
              </a:rPr>
              <a:t>V roce 2023 je k 31.srpnu hlášeno už 436 obětí a to ještě nejsou započteny nejhorší měsíce.</a:t>
            </a:r>
          </a:p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E0ADEBF-8717-1D5A-8043-4668B2990BE4}"/>
              </a:ext>
            </a:extLst>
          </p:cNvPr>
          <p:cNvSpPr txBox="1"/>
          <p:nvPr/>
        </p:nvSpPr>
        <p:spPr>
          <a:xfrm>
            <a:off x="4691844" y="644521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5"/>
              </a:rPr>
              <a:t>https://www.wolf.sachsen.de/schadensstatistik-4169.html</a:t>
            </a:r>
            <a:endParaRPr lang="cs-CZ" sz="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CCFDCE-9EBD-3ABD-300A-A864F5DBF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612" y="131637"/>
            <a:ext cx="1643633" cy="9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835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CAA937D-C126-AF3C-EEC1-B66827A5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7F5992-E147-DE21-F07C-E7A51151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412776"/>
            <a:ext cx="10297144" cy="31683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8628E22-19C4-03A5-7FF9-11BEFA074D4A}"/>
              </a:ext>
            </a:extLst>
          </p:cNvPr>
          <p:cNvSpPr txBox="1"/>
          <p:nvPr/>
        </p:nvSpPr>
        <p:spPr>
          <a:xfrm>
            <a:off x="623392" y="404664"/>
            <a:ext cx="1108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Počty hospodářských zvířat dotčených útokem vlka obecného za rok 2023 (Počty hospodářských zvířat dotčených útokem vlka obecného za rok 2023 (k 30. 9. 2023); </a:t>
            </a:r>
            <a:r>
              <a:rPr lang="cs-CZ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zdroj</a:t>
            </a:r>
            <a:r>
              <a:rPr lang="cs-CZ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: AOPK ČR); </a:t>
            </a:r>
            <a:r>
              <a:rPr lang="cs-CZ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zdroj</a:t>
            </a:r>
            <a:r>
              <a:rPr lang="cs-CZ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: AOPK ČR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D3084EE-1DCC-E365-D527-5841CB51244F}"/>
              </a:ext>
            </a:extLst>
          </p:cNvPr>
          <p:cNvSpPr txBox="1"/>
          <p:nvPr/>
        </p:nvSpPr>
        <p:spPr>
          <a:xfrm>
            <a:off x="587388" y="5260558"/>
            <a:ext cx="10657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 30. 9. 2023 bylo postiženo 482 ovcí a koz  (85 %), 77 skotu a koní (14 %), 3 psi - celkem 568 ks</a:t>
            </a:r>
          </a:p>
          <a:p>
            <a:pPr algn="ctr"/>
            <a:endParaRPr lang="cs-CZ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algn="ctr"/>
            <a:r>
              <a:rPr lang="cs-CZ" dirty="0">
                <a:solidFill>
                  <a:srgbClr val="000000"/>
                </a:solidFill>
                <a:latin typeface="Roboto" panose="02000000000000000000" pitchFamily="2" charset="0"/>
              </a:rPr>
              <a:t>To je už o 14 % více, než za celý rok 2021 (500Ks)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3C4965A-97D0-A20A-49E5-E8313BE7F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4651601"/>
            <a:ext cx="517599" cy="34443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76A9293-3DB8-BCEB-FF73-BD1E635428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4626270"/>
            <a:ext cx="517599" cy="34443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DC0FCDF-2ABF-B4AD-B58D-E7287B036510}"/>
              </a:ext>
            </a:extLst>
          </p:cNvPr>
          <p:cNvSpPr txBox="1"/>
          <p:nvPr/>
        </p:nvSpPr>
        <p:spPr>
          <a:xfrm>
            <a:off x="1446352" y="6481158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4"/>
              </a:rPr>
              <a:t>https://www.navratvlku.cz/skodni-udalost-prehled-skodnich-udalosti-2023/</a:t>
            </a:r>
            <a:endParaRPr lang="cs-CZ" sz="800" dirty="0"/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27295110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39DEBFD-55BD-FA79-70BB-3F44945C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ACC8AD0-FD04-83B2-5BFF-F8B22A22ECF8}"/>
              </a:ext>
            </a:extLst>
          </p:cNvPr>
          <p:cNvSpPr txBox="1"/>
          <p:nvPr/>
        </p:nvSpPr>
        <p:spPr>
          <a:xfrm>
            <a:off x="9548789" y="342593"/>
            <a:ext cx="2519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Místa útoků vlků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230D661-D786-C89D-07C3-B0CCF147E2A3}"/>
              </a:ext>
            </a:extLst>
          </p:cNvPr>
          <p:cNvSpPr txBox="1"/>
          <p:nvPr/>
        </p:nvSpPr>
        <p:spPr>
          <a:xfrm>
            <a:off x="9552384" y="1146850"/>
            <a:ext cx="263961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Nenechte si namluvit, že to je normální situace a že za to mohou majitelé napadených zvířat</a:t>
            </a:r>
          </a:p>
          <a:p>
            <a:endParaRPr lang="cs-CZ" sz="2400" b="1" dirty="0"/>
          </a:p>
          <a:p>
            <a:pPr algn="ctr"/>
            <a:r>
              <a:rPr lang="cs-CZ" sz="1400" b="1" dirty="0"/>
              <a:t>Vlci stále častěji útočí v intravilánu obcí, mezi domy, přes štěkot psů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175B1C-5904-C535-DCBB-8C937C58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52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698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22377A2-7049-0ED0-EC71-049AB8395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5757401-A266-4167-12B3-C118B13E9DE8}"/>
              </a:ext>
            </a:extLst>
          </p:cNvPr>
          <p:cNvSpPr txBox="1"/>
          <p:nvPr/>
        </p:nvSpPr>
        <p:spPr>
          <a:xfrm>
            <a:off x="1199456" y="6536809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Škody způsobené vlkem - Editace (arcgis.com)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324CF2C-9DC4-EF58-2A86-EBE0BB2F70FB}"/>
              </a:ext>
            </a:extLst>
          </p:cNvPr>
          <p:cNvSpPr txBox="1"/>
          <p:nvPr/>
        </p:nvSpPr>
        <p:spPr>
          <a:xfrm>
            <a:off x="9912424" y="2606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Místa útoků vlků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1060EA7-AB1C-A284-B55B-2F64028D71D4}"/>
              </a:ext>
            </a:extLst>
          </p:cNvPr>
          <p:cNvSpPr txBox="1"/>
          <p:nvPr/>
        </p:nvSpPr>
        <p:spPr>
          <a:xfrm>
            <a:off x="9480376" y="1412776"/>
            <a:ext cx="25922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Podle zastánců vlků není důvod se obávat o další vývoj.</a:t>
            </a:r>
          </a:p>
          <a:p>
            <a:pPr algn="ctr"/>
            <a:r>
              <a:rPr lang="cs-CZ" b="1" dirty="0"/>
              <a:t> </a:t>
            </a:r>
          </a:p>
          <a:p>
            <a:pPr algn="ctr"/>
            <a:r>
              <a:rPr lang="cs-CZ" b="1" dirty="0"/>
              <a:t>Z jejich pohledu je důležitý další monitoring vlků, vyšší ploty a zabránění narušení struktury vlčích smeček kvůli pytláctví.</a:t>
            </a:r>
          </a:p>
          <a:p>
            <a:pPr algn="ctr"/>
            <a:endParaRPr lang="cs-CZ" b="1" dirty="0"/>
          </a:p>
          <a:p>
            <a:pPr algn="ctr"/>
            <a:r>
              <a:rPr lang="cs-CZ" sz="2400" b="1" dirty="0">
                <a:solidFill>
                  <a:srgbClr val="FF0000"/>
                </a:solidFill>
              </a:rPr>
              <a:t>Nakonec se dozvíme, že hlavní příčinou útoků vlků je samotný chov ovcí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9CE2813-AFD6-8F11-366D-27BE6C020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0"/>
            <a:ext cx="937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698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5440" y="-1349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Ráj na zemi podle představ LCIE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-949027" y="1724580"/>
            <a:ext cx="14090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                                                                                                                 “</a:t>
            </a:r>
            <a:r>
              <a:rPr lang="cs-CZ" sz="1600" b="1" dirty="0" err="1"/>
              <a:t>Large</a:t>
            </a:r>
            <a:r>
              <a:rPr lang="cs-CZ" sz="1600" b="1" dirty="0"/>
              <a:t> </a:t>
            </a:r>
            <a:r>
              <a:rPr lang="cs-CZ" sz="1600" b="1" dirty="0" err="1"/>
              <a:t>Carnivore</a:t>
            </a:r>
            <a:r>
              <a:rPr lang="cs-CZ" sz="1600" b="1" dirty="0"/>
              <a:t> </a:t>
            </a:r>
            <a:r>
              <a:rPr lang="cs-CZ" sz="1600" b="1" dirty="0" err="1"/>
              <a:t>Initiative</a:t>
            </a:r>
            <a:r>
              <a:rPr lang="cs-CZ" sz="1600" b="1" dirty="0"/>
              <a:t> </a:t>
            </a:r>
            <a:r>
              <a:rPr lang="cs-CZ" sz="1600" b="1" dirty="0" err="1"/>
              <a:t>for</a:t>
            </a:r>
            <a:r>
              <a:rPr lang="cs-CZ" sz="1600" b="1" dirty="0"/>
              <a:t> </a:t>
            </a:r>
            <a:r>
              <a:rPr lang="cs-CZ" sz="1600" b="1" dirty="0" err="1"/>
              <a:t>Europe</a:t>
            </a:r>
            <a:r>
              <a:rPr lang="cs-CZ" sz="1600" b="1" dirty="0"/>
              <a:t>” 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1300917" y="6669360"/>
            <a:ext cx="98777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/>
              <a:t>https://www.lcie.org/</a:t>
            </a:r>
          </a:p>
        </p:txBody>
      </p:sp>
      <p:pic>
        <p:nvPicPr>
          <p:cNvPr id="5" name="Zástupný symbol pro obsah 4" descr="LCIE Evropská iniciativa pro velké šelmy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9496" y="2105472"/>
            <a:ext cx="9258681" cy="4752528"/>
          </a:xfrm>
        </p:spPr>
      </p:pic>
      <p:pic>
        <p:nvPicPr>
          <p:cNvPr id="11" name="Obrázek 10" descr="th (1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34827" y="23247"/>
            <a:ext cx="2743200" cy="1600200"/>
          </a:xfrm>
          <a:prstGeom prst="rect">
            <a:avLst/>
          </a:prstGeom>
        </p:spPr>
      </p:pic>
      <p:pic>
        <p:nvPicPr>
          <p:cNvPr id="12" name="Obrázek 11" descr="th (19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9336" y="188640"/>
            <a:ext cx="274320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3" name="Obrázek 2" descr="EU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113" y="260648"/>
            <a:ext cx="11815774" cy="468051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207568" y="6381328"/>
            <a:ext cx="69127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3"/>
              </a:rPr>
              <a:t>https://ec.europa.eu/environment/nature/conservation/species/carnivores/promoting_management.htm</a:t>
            </a:r>
            <a:endParaRPr lang="cs-CZ" sz="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35360" y="5229200"/>
            <a:ext cx="11377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Nevládní organizace LCIE dosáhla vynikajícího lobbistického výsledku. Za peníze Evropské komise - bez účasti většiny dotčených aktérů - dokázala prosadit své zájmy.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3" name="Obrázek 2" descr="EU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360" y="18667"/>
            <a:ext cx="4968552" cy="6839333"/>
          </a:xfrm>
          <a:prstGeom prst="rect">
            <a:avLst/>
          </a:prstGeom>
        </p:spPr>
      </p:pic>
      <p:pic>
        <p:nvPicPr>
          <p:cNvPr id="4" name="Obrázek 3" descr="EU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4072" y="0"/>
            <a:ext cx="507770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83432" y="213285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FF0000"/>
                </a:solidFill>
              </a:rPr>
              <a:t>Pokyny pro </a:t>
            </a:r>
            <a:r>
              <a:rPr lang="cs-CZ" b="1" i="1" dirty="0" err="1">
                <a:solidFill>
                  <a:srgbClr val="FF0000"/>
                </a:solidFill>
              </a:rPr>
              <a:t>managementové</a:t>
            </a:r>
            <a:r>
              <a:rPr lang="cs-CZ" b="1" i="1" dirty="0">
                <a:solidFill>
                  <a:srgbClr val="FF0000"/>
                </a:solidFill>
              </a:rPr>
              <a:t> plány velkých šelem na úrovni populací</a:t>
            </a:r>
            <a:endParaRPr lang="cs-CZ" i="1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680176" y="422108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>
                <a:solidFill>
                  <a:srgbClr val="FF0000"/>
                </a:solidFill>
              </a:rPr>
              <a:t>Financovo Evropskou komisí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63352" y="6597352"/>
            <a:ext cx="60486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4"/>
              </a:rPr>
              <a:t>https://ec.europa.eu/environment/nature/conservation/species/carnivores/pdf/guidelines_for_population_level_management.pdf</a:t>
            </a:r>
            <a:endParaRPr lang="cs-CZ" sz="8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3" name="Zástupný symbol pro obsah 3" descr="Finsko p.png">
            <a:extLst>
              <a:ext uri="{FF2B5EF4-FFF2-40B4-BE49-F238E27FC236}">
                <a16:creationId xmlns:a16="http://schemas.microsoft.com/office/drawing/2014/main" id="{486EA3A7-A829-4C91-9FEB-A060859882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291602" cy="3171768"/>
          </a:xfrm>
          <a:prstGeom prst="rect">
            <a:avLst/>
          </a:prstGeom>
        </p:spPr>
      </p:pic>
      <p:pic>
        <p:nvPicPr>
          <p:cNvPr id="4" name="Obrázek 3" descr="Švédsko Plá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34959" y="188640"/>
            <a:ext cx="2357041" cy="3240360"/>
          </a:xfrm>
          <a:prstGeom prst="rect">
            <a:avLst/>
          </a:prstGeom>
        </p:spPr>
      </p:pic>
      <p:pic>
        <p:nvPicPr>
          <p:cNvPr id="5" name="Obrázek 4" descr="Švýcarsko curych plá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3852" y="332656"/>
            <a:ext cx="2664296" cy="2886612"/>
          </a:xfrm>
          <a:prstGeom prst="rect">
            <a:avLst/>
          </a:prstGeom>
        </p:spPr>
      </p:pic>
      <p:pic>
        <p:nvPicPr>
          <p:cNvPr id="6" name="Zástupný symbol pro obsah 3" descr="Francie plá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12976"/>
            <a:ext cx="2372466" cy="3558080"/>
          </a:xfrm>
          <a:prstGeom prst="rect">
            <a:avLst/>
          </a:prstGeom>
        </p:spPr>
      </p:pic>
      <p:pic>
        <p:nvPicPr>
          <p:cNvPr id="7" name="Obrázek 6" descr="itáli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27299" y="3907403"/>
            <a:ext cx="2664701" cy="2950597"/>
          </a:xfrm>
          <a:prstGeom prst="rect">
            <a:avLst/>
          </a:prstGeom>
        </p:spPr>
      </p:pic>
      <p:pic>
        <p:nvPicPr>
          <p:cNvPr id="8" name="Obrázek 7" descr="švýca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59419" y="3334075"/>
            <a:ext cx="2673162" cy="352392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6255" y="532325"/>
            <a:ext cx="9649072" cy="78560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Realita podle stanoviska </a:t>
            </a:r>
            <a:r>
              <a:rPr lang="cs-CZ" b="1" dirty="0" err="1"/>
              <a:t>Copa</a:t>
            </a:r>
            <a:r>
              <a:rPr lang="cs-CZ" b="1" dirty="0"/>
              <a:t>-</a:t>
            </a:r>
            <a:r>
              <a:rPr lang="cs-CZ" b="1" dirty="0" err="1"/>
              <a:t>Cogeca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52736"/>
            <a:ext cx="10515600" cy="4351338"/>
          </a:xfrm>
        </p:spPr>
        <p:txBody>
          <a:bodyPr>
            <a:normAutofit fontScale="92500"/>
          </a:bodyPr>
          <a:lstStyle/>
          <a:p>
            <a:endParaRPr lang="cs-CZ" dirty="0"/>
          </a:p>
          <a:p>
            <a:r>
              <a:rPr lang="cs-CZ" dirty="0"/>
              <a:t>Proběhla četná jednání platformy EU nazvané </a:t>
            </a:r>
            <a:r>
              <a:rPr lang="cs-CZ" i="1" dirty="0"/>
              <a:t>„Lidé a velké šelmy“</a:t>
            </a:r>
          </a:p>
          <a:p>
            <a:r>
              <a:rPr lang="cs-CZ" b="1" dirty="0">
                <a:solidFill>
                  <a:srgbClr val="FF0000"/>
                </a:solidFill>
              </a:rPr>
              <a:t>V mnoha regionech Evropy vede tlak velkých šelem k ukončení pastevní a chovatelské činnosti a opuštěné pastviny jsou zalesňovány</a:t>
            </a:r>
          </a:p>
          <a:p>
            <a:r>
              <a:rPr lang="cs-CZ" dirty="0"/>
              <a:t>Trend v zemědělství směřuje k volnému ustájení, které je pro ekologické zemědělství dokonce povinné. Konstantní útoky velkých šelem jsou stálým rizikem, proto celoroční venkovní ustájení zvířat, </a:t>
            </a:r>
            <a:br>
              <a:rPr lang="cs-CZ" dirty="0"/>
            </a:br>
            <a:r>
              <a:rPr lang="cs-CZ" dirty="0"/>
              <a:t>i když by bylo vhodné a žádoucí, není možné.</a:t>
            </a:r>
          </a:p>
          <a:p>
            <a:r>
              <a:rPr lang="cs-CZ" b="1" dirty="0">
                <a:solidFill>
                  <a:srgbClr val="FF0000"/>
                </a:solidFill>
              </a:rPr>
              <a:t>Dialog s ochranáři neprobíhá konstruktivně, převažovaly pouze jejich zájmy, proto </a:t>
            </a:r>
            <a:r>
              <a:rPr lang="cs-CZ" b="1" dirty="0" err="1">
                <a:solidFill>
                  <a:srgbClr val="FF0000"/>
                </a:solidFill>
              </a:rPr>
              <a:t>Copa</a:t>
            </a: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b="1" dirty="0" err="1">
                <a:solidFill>
                  <a:srgbClr val="FF0000"/>
                </a:solidFill>
              </a:rPr>
              <a:t>Cogeca</a:t>
            </a:r>
            <a:r>
              <a:rPr lang="cs-CZ" b="1" dirty="0">
                <a:solidFill>
                  <a:srgbClr val="FF0000"/>
                </a:solidFill>
              </a:rPr>
              <a:t> pozastavila účast na této platformě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7D6D555-85F7-485B-AE45-D55DE8160D0D}"/>
              </a:ext>
            </a:extLst>
          </p:cNvPr>
          <p:cNvSpPr/>
          <p:nvPr/>
        </p:nvSpPr>
        <p:spPr>
          <a:xfrm>
            <a:off x="5584526" y="6630218"/>
            <a:ext cx="130356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cs-CZ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 obrázku: </a:t>
            </a:r>
            <a:r>
              <a:rPr lang="cs-CZ" sz="700" dirty="0">
                <a:solidFill>
                  <a:prstClr val="black"/>
                </a:solidFill>
              </a:rPr>
              <a:t>copa-cogeca.eu</a:t>
            </a:r>
            <a:endParaRPr kumimoji="0" lang="cs-CZ" sz="7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375559" y="6577607"/>
            <a:ext cx="1956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http://www.</a:t>
            </a:r>
            <a:r>
              <a:rPr lang="cs-CZ" sz="600" dirty="0" err="1"/>
              <a:t>agris.cz</a:t>
            </a:r>
            <a:r>
              <a:rPr lang="cs-CZ" sz="600" dirty="0"/>
              <a:t>/</a:t>
            </a:r>
            <a:r>
              <a:rPr lang="cs-CZ" sz="600" dirty="0" err="1"/>
              <a:t>zemedelstvi</a:t>
            </a:r>
            <a:r>
              <a:rPr lang="cs-CZ" sz="600" dirty="0"/>
              <a:t>/</a:t>
            </a:r>
            <a:r>
              <a:rPr lang="cs-CZ" sz="700" dirty="0"/>
              <a:t>pozice-</a:t>
            </a:r>
            <a:r>
              <a:rPr lang="cs-CZ" sz="700" dirty="0" err="1"/>
              <a:t>copa</a:t>
            </a:r>
            <a:r>
              <a:rPr lang="cs-CZ" sz="700" dirty="0"/>
              <a:t>-</a:t>
            </a:r>
            <a:r>
              <a:rPr lang="cs-CZ" sz="700" dirty="0" err="1"/>
              <a:t>cogeca</a:t>
            </a:r>
            <a:r>
              <a:rPr lang="cs-CZ" sz="700" dirty="0"/>
              <a:t>-k-situaci-</a:t>
            </a:r>
            <a:r>
              <a:rPr lang="cs-CZ" sz="700" dirty="0" err="1"/>
              <a:t>velkych</a:t>
            </a:r>
            <a:r>
              <a:rPr lang="cs-CZ" sz="700" dirty="0"/>
              <a:t>-</a:t>
            </a:r>
            <a:r>
              <a:rPr lang="cs-CZ" sz="700" dirty="0" err="1"/>
              <a:t>predatoru</a:t>
            </a:r>
            <a:r>
              <a:rPr lang="cs-CZ" sz="600" dirty="0"/>
              <a:t>?id_a=200008</a:t>
            </a:r>
          </a:p>
        </p:txBody>
      </p:sp>
      <p:pic>
        <p:nvPicPr>
          <p:cNvPr id="14" name="Obrázek 13" descr="th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00455" y="58641"/>
            <a:ext cx="2695290" cy="1453926"/>
          </a:xfrm>
          <a:prstGeom prst="rect">
            <a:avLst/>
          </a:prstGeom>
        </p:spPr>
      </p:pic>
      <p:pic>
        <p:nvPicPr>
          <p:cNvPr id="15" name="Obrázek 14" descr="th (2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8758" y="5279613"/>
            <a:ext cx="2826045" cy="1354633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3" name="Obrázek 2" descr="lif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12192000" cy="331236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47428" y="4005064"/>
            <a:ext cx="10621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Z 87 miliard korun v minulém a 135 miliard korun s současném plánovacím období  je velká část věnovaná na projekty spojené s vlky </a:t>
            </a:r>
          </a:p>
        </p:txBody>
      </p:sp>
      <p:pic>
        <p:nvPicPr>
          <p:cNvPr id="5" name="Obrázek 4" descr="lif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4949527"/>
            <a:ext cx="4419600" cy="16478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4F60C82-4BF1-7256-0B01-DC7FC09EF8BB}"/>
              </a:ext>
            </a:extLst>
          </p:cNvPr>
          <p:cNvSpPr txBox="1"/>
          <p:nvPr/>
        </p:nvSpPr>
        <p:spPr>
          <a:xfrm>
            <a:off x="7176120" y="2260306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Noto Sans" panose="020B0502040504020204" pitchFamily="34" charset="0"/>
              </a:rPr>
              <a:t>V</a:t>
            </a:r>
            <a:r>
              <a:rPr lang="cs-CZ" b="0" i="0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 programovém období 2021–2027 má hodnotu 5,4 miliardy EUR.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20F67BF-AE54-4C09-BF7F-4F3536C4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138A864-A8AC-42F7-A0B8-158443B71C8E}"/>
              </a:ext>
            </a:extLst>
          </p:cNvPr>
          <p:cNvSpPr txBox="1"/>
          <p:nvPr/>
        </p:nvSpPr>
        <p:spPr>
          <a:xfrm>
            <a:off x="416714" y="242435"/>
            <a:ext cx="11358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B0F0"/>
                </a:solidFill>
              </a:rPr>
              <a:t>Vlci jsou pro určité skupiny aktivistů vynikající obchodní artikl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AF87152-D40D-465B-89E0-7B9D3A8DA139}"/>
              </a:ext>
            </a:extLst>
          </p:cNvPr>
          <p:cNvSpPr txBox="1"/>
          <p:nvPr/>
        </p:nvSpPr>
        <p:spPr>
          <a:xfrm>
            <a:off x="0" y="977958"/>
            <a:ext cx="12191999" cy="5906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Doslova přes desetitisíce mrtvol, nezměrné utrpení zvířat a lidí a likvidaci nenahraditelných biotopů prosazují svůj ideologický pohled na soužití s vlky.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absurdní, že Německo patří ke státům s největší hustotou vlků 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cs-CZ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světě a přitom podle ochranářů nedosahuje příznivého stavu populace.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celém Německu bez osídlených území je hustota 0,33 vlků na 100 km,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severní polovině Německa je 0,87 vlků na 100 km²,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Braniborsku dokonce 1,33 vlků na 100 km².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Aljašce je 0,40 až 0,46 vlků na 100 km².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Evropě je  nejvíce vlků kvůli ochraně v Rumunsku - dokonce 1,17 vlků na 100 km².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Aljaška -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0,49 obyv./km²</a:t>
            </a:r>
            <a:r>
              <a:rPr lang="cs-CZ" sz="2000" b="1" i="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b="1" i="0" dirty="0">
                <a:solidFill>
                  <a:srgbClr val="92D050"/>
                </a:solidFill>
                <a:effectLst/>
                <a:latin typeface="Arial" panose="020B0604020202020204" pitchFamily="34" charset="0"/>
              </a:rPr>
              <a:t>Rumunsko - 82 obyv./km²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i="0" dirty="0">
                <a:solidFill>
                  <a:srgbClr val="00B0F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Německo  - </a:t>
            </a:r>
            <a:r>
              <a:rPr lang="cs-CZ" sz="3600" b="1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227 obyv./km²</a:t>
            </a:r>
            <a:endParaRPr lang="cs-CZ" sz="3600" b="1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6965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C02A014-7717-4FAE-BFF5-78B5E630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7ED3DF-ACC6-4603-8939-A50C23805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12417"/>
            <a:ext cx="7362676" cy="60485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EEC1BC7-A7BC-4C75-A827-CD548914A0F8}"/>
              </a:ext>
            </a:extLst>
          </p:cNvPr>
          <p:cNvSpPr txBox="1"/>
          <p:nvPr/>
        </p:nvSpPr>
        <p:spPr>
          <a:xfrm>
            <a:off x="8256240" y="908720"/>
            <a:ext cx="36004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OWAD</a:t>
            </a:r>
            <a:r>
              <a:rPr lang="cs-CZ" dirty="0"/>
              <a:t>  </a:t>
            </a:r>
          </a:p>
          <a:p>
            <a:pPr algn="ctr"/>
            <a:r>
              <a:rPr lang="cs-CZ" b="1" i="0" dirty="0">
                <a:solidFill>
                  <a:srgbClr val="212529"/>
                </a:solidFill>
                <a:effectLst/>
                <a:latin typeface="etelka_textregular"/>
              </a:rPr>
              <a:t>Název projektu: </a:t>
            </a:r>
          </a:p>
          <a:p>
            <a:endParaRPr lang="cs-CZ" sz="2400" b="1" i="0" dirty="0">
              <a:solidFill>
                <a:srgbClr val="FF0000"/>
              </a:solidFill>
              <a:effectLst/>
              <a:latin typeface="etelka_textregular"/>
            </a:endParaRPr>
          </a:p>
          <a:p>
            <a:pPr algn="ctr"/>
            <a:r>
              <a:rPr lang="cs-CZ" sz="2400" b="1" i="0" dirty="0">
                <a:solidFill>
                  <a:srgbClr val="FF0000"/>
                </a:solidFill>
                <a:effectLst/>
                <a:latin typeface="etelka_textregular"/>
              </a:rPr>
              <a:t>Objektivní akceptace vlka v člověkem pozměněné přeshraniční krajině </a:t>
            </a:r>
          </a:p>
          <a:p>
            <a:endParaRPr lang="cs-CZ" sz="2400" b="1" dirty="0">
              <a:solidFill>
                <a:srgbClr val="FF0000"/>
              </a:solidFill>
              <a:latin typeface="etelka_textregular"/>
            </a:endParaRPr>
          </a:p>
          <a:p>
            <a:pPr algn="ctr"/>
            <a:r>
              <a:rPr lang="cs-CZ" sz="3200" b="1" dirty="0">
                <a:solidFill>
                  <a:srgbClr val="FF0000"/>
                </a:solidFill>
              </a:rPr>
              <a:t>22 milionů korun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20A3DD9-8475-4B56-A950-11C693E3F7C8}"/>
              </a:ext>
            </a:extLst>
          </p:cNvPr>
          <p:cNvSpPr txBox="1"/>
          <p:nvPr/>
        </p:nvSpPr>
        <p:spPr>
          <a:xfrm>
            <a:off x="8256240" y="4765572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OCHRANA ST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ÁD SELHÁVÁ </a:t>
            </a:r>
            <a:endParaRPr lang="cs-CZ" sz="4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A6803DF-7431-22D4-2E06-778066107A30}"/>
              </a:ext>
            </a:extLst>
          </p:cNvPr>
          <p:cNvSpPr txBox="1"/>
          <p:nvPr/>
        </p:nvSpPr>
        <p:spPr>
          <a:xfrm>
            <a:off x="1415480" y="164819"/>
            <a:ext cx="9361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Naši ochránci vlků nám dávají Sasko za příklad soužití s vlkem.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48436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5CFC11E-A1F3-4E58-8924-BAE60B8B2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600" dirty="0">
                <a:solidFill>
                  <a:schemeClr val="accent1"/>
                </a:solidFill>
              </a:rPr>
              <a:t>https://multimedia.europarl.europa.eu/webstreaming/committee-on-agriculture-and-rural-development_20220110-1545-COMMITTEE-AGRI </a:t>
            </a:r>
            <a:fld id="{4FAB73BC-B049-4115-A692-8D63A059BFB8}" type="slidenum">
              <a:rPr lang="en-US" sz="600" smtClean="0">
                <a:solidFill>
                  <a:schemeClr val="accent1"/>
                </a:solidFill>
              </a:rPr>
              <a:pPr/>
              <a:t>80</a:t>
            </a:fld>
            <a:endParaRPr lang="en-US" sz="600" dirty="0">
              <a:solidFill>
                <a:schemeClr val="accent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3D5B498-B2C7-4ECC-8F33-6094A5385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63961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0470D2E-E0E7-4444-A865-02953388D457}"/>
              </a:ext>
            </a:extLst>
          </p:cNvPr>
          <p:cNvSpPr txBox="1"/>
          <p:nvPr/>
        </p:nvSpPr>
        <p:spPr>
          <a:xfrm>
            <a:off x="7248128" y="404664"/>
            <a:ext cx="460851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10.ledna roku 2022 jednal v Bruselu výbor EP pro zemědělství a rozvoj venkova, kterému předsedá německý poslanec  Norbert LINS. V bodě 9. se projednávala situace kolem vlků a  ochraně pastevního chovu zvířat. </a:t>
            </a:r>
          </a:p>
          <a:p>
            <a:endParaRPr lang="cs-CZ" dirty="0"/>
          </a:p>
          <a:p>
            <a:r>
              <a:rPr lang="cs-CZ" sz="2000" b="1" dirty="0">
                <a:solidFill>
                  <a:srgbClr val="FF0000"/>
                </a:solidFill>
              </a:rPr>
              <a:t>Navrhuje se přepracování Směrnice o stanovištích z roku 1992 kvůli odlišnému stavu oproti době přijetí. Týká se to hlavně vlků. Navrhnou se oblasti bez vlků, snížení jejich ochrany a jednodušší povolení ke střelbě. </a:t>
            </a:r>
          </a:p>
          <a:p>
            <a:endParaRPr lang="cs-CZ" sz="2000" dirty="0"/>
          </a:p>
          <a:p>
            <a:r>
              <a:rPr lang="cs-CZ" sz="2000" b="1" dirty="0">
                <a:solidFill>
                  <a:srgbClr val="00B050"/>
                </a:solidFill>
              </a:rPr>
              <a:t>„Vlci už nejsou ohroženým druhem, naopak ohrožují jiná zvířata.“</a:t>
            </a:r>
          </a:p>
          <a:p>
            <a:endParaRPr lang="cs-CZ" dirty="0"/>
          </a:p>
          <a:p>
            <a:r>
              <a:rPr lang="cs-CZ" sz="2000" b="1" dirty="0">
                <a:solidFill>
                  <a:srgbClr val="FF0000"/>
                </a:solidFill>
              </a:rPr>
              <a:t>„Ochranáři  se k problémům s vlky staví, jako by žili na jiné planetě.“</a:t>
            </a:r>
          </a:p>
        </p:txBody>
      </p:sp>
    </p:spTree>
    <p:extLst>
      <p:ext uri="{BB962C8B-B14F-4D97-AF65-F5344CB8AC3E}">
        <p14:creationId xmlns:p14="http://schemas.microsoft.com/office/powerpoint/2010/main" val="7234585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59A0028-A5A8-A14B-25D4-D61E06349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8846FF-4C98-58DE-DBD1-C60C00B0C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0"/>
            <a:ext cx="5600963" cy="352653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B54445-93DF-5797-D0A8-B02378FF7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9" y="4520888"/>
            <a:ext cx="944876" cy="92433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AAD6643-F227-F03B-CBAD-541E24F36CAA}"/>
              </a:ext>
            </a:extLst>
          </p:cNvPr>
          <p:cNvSpPr txBox="1"/>
          <p:nvPr/>
        </p:nvSpPr>
        <p:spPr>
          <a:xfrm>
            <a:off x="191344" y="3892034"/>
            <a:ext cx="116652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Vlk zabil v září 2022 koně Ursuly von der </a:t>
            </a:r>
            <a:r>
              <a:rPr lang="cs-CZ" sz="3200" b="1" i="0" dirty="0" err="1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Leyenové</a:t>
            </a:r>
            <a:r>
              <a:rPr lang="cs-CZ" sz="3200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.</a:t>
            </a:r>
          </a:p>
          <a:p>
            <a:pPr algn="ctr"/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pPr algn="ctr"/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"Celou rodinu ta zpráva strašně rozrušila," říká mluvčí Ursuly von der </a:t>
            </a:r>
            <a:r>
              <a:rPr lang="cs-CZ" b="1" i="0" dirty="0" err="1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Leyenové</a:t>
            </a:r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.</a:t>
            </a:r>
          </a:p>
          <a:p>
            <a:pPr algn="ctr"/>
            <a:endParaRPr lang="cs-CZ" b="1" i="0" dirty="0">
              <a:solidFill>
                <a:srgbClr val="FF0000"/>
              </a:solidFill>
              <a:effectLst/>
              <a:latin typeface="Ubuntu" panose="020B0504030602030204" pitchFamily="34" charset="0"/>
            </a:endParaRPr>
          </a:p>
          <a:p>
            <a:pPr algn="ctr"/>
            <a:r>
              <a:rPr lang="cs-CZ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Předsedkyně Evropské komise chce „přehodnotit“ ochranný status vlků.</a:t>
            </a:r>
          </a:p>
          <a:p>
            <a:pPr algn="ctr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„Musí existovat rovnováha mezi zájmem na ochraně vlků a biodiverzitě a zemědělstvím na straně druhé.“</a:t>
            </a:r>
          </a:p>
          <a:p>
            <a:pPr algn="ctr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" Komise již nebude stát v cestě žádostem členských států o odstranění vlků ." </a:t>
            </a:r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pPr algn="ctr"/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4"/>
              </a:rPr>
              <a:t>https://www.natuerlich-jagd.de/news/umdenken-der-eu-kommission-bei-wolfsentnahmen-schwedisches-wolfsmanagement-beispielhaft/</a:t>
            </a:r>
            <a:endParaRPr lang="cs-CZ" sz="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851AE71-76B2-E2A1-C474-CA691FF39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-173109"/>
            <a:ext cx="4576994" cy="40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035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A5BA7A1-A4CA-74B5-DB5C-E3867781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450761-7148-ECF1-D0B3-19737B88B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6632"/>
            <a:ext cx="3960440" cy="33653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7A1FE09-D5EE-1F2D-DDA6-82E7FC689F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8" y="3312368"/>
            <a:ext cx="3914348" cy="3429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99DB401-713E-A478-9889-0E9E70E95CA5}"/>
              </a:ext>
            </a:extLst>
          </p:cNvPr>
          <p:cNvSpPr txBox="1"/>
          <p:nvPr/>
        </p:nvSpPr>
        <p:spPr>
          <a:xfrm>
            <a:off x="5375920" y="1628800"/>
            <a:ext cx="640871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Obnova populace velkých šelem vedla k velmi vážným problémům v zemědělství a lesnictví, které v některých případech vyvrcholily zraněním nebo dokonce usmrcením lidí.</a:t>
            </a:r>
          </a:p>
          <a:p>
            <a:endParaRPr lang="cs-CZ" dirty="0"/>
          </a:p>
          <a:p>
            <a:r>
              <a:rPr lang="cs-CZ" dirty="0"/>
              <a:t>Škody způsobené vlky a medvědy se rok od roku zvyšují, což vede k ukončení zemědělské činnosti, která přispívá k zachování biologické rozmanitosti, hospodaření na venkově a udržení populace ve venkovských oblastech.</a:t>
            </a:r>
          </a:p>
          <a:p>
            <a:endParaRPr lang="cs-CZ" dirty="0"/>
          </a:p>
          <a:p>
            <a:r>
              <a:rPr lang="cs-CZ" dirty="0"/>
              <a:t>To je proti právním předpisům EU, které členské státy zavázaly udržovat trvalé pastviny v dobrém stavu.</a:t>
            </a:r>
          </a:p>
          <a:p>
            <a:endParaRPr lang="cs-CZ" dirty="0"/>
          </a:p>
          <a:p>
            <a:pPr algn="ctr"/>
            <a:r>
              <a:rPr lang="cs-CZ" sz="2000" b="1" dirty="0">
                <a:solidFill>
                  <a:srgbClr val="FF0000"/>
                </a:solidFill>
              </a:rPr>
              <a:t>Navrhuje přeřadit vlky a medvědy z přílohy IV do přílohy V Směrnice o stanovištích 92/43, což usnadní dosažení udržitelného počtu těchto problémových šelem.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CF325A3-6C5B-A570-A5F9-FBC713763B34}"/>
              </a:ext>
            </a:extLst>
          </p:cNvPr>
          <p:cNvSpPr txBox="1"/>
          <p:nvPr/>
        </p:nvSpPr>
        <p:spPr>
          <a:xfrm>
            <a:off x="5663952" y="332656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Jednání Rady pro zemědělství a rybolov 26. a 27.6.2023</a:t>
            </a:r>
          </a:p>
        </p:txBody>
      </p:sp>
    </p:spTree>
    <p:extLst>
      <p:ext uri="{BB962C8B-B14F-4D97-AF65-F5344CB8AC3E}">
        <p14:creationId xmlns:p14="http://schemas.microsoft.com/office/powerpoint/2010/main" val="9597727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4D8FFF5-3F1E-4756-3FA7-41242B766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72CA97-DE37-4ADD-6CB7-3856F2593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71" y="476672"/>
            <a:ext cx="2162175" cy="21145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4F76F7F-3690-AB73-7F63-6D1E1B14E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213" y="476672"/>
            <a:ext cx="2143125" cy="21431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206D08A-A583-03AE-2197-5521F1446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20" y="4293096"/>
            <a:ext cx="2581275" cy="17716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65DAB5-B5E1-B97B-F6EF-A8C2099E5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213" y="4293096"/>
            <a:ext cx="2619375" cy="174307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07E421F-0C28-0533-6C0F-FA5EDDAAE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705272"/>
            <a:ext cx="2762250" cy="165735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339C620-13AE-0216-6365-AB6C4C05CE0B}"/>
              </a:ext>
            </a:extLst>
          </p:cNvPr>
          <p:cNvSpPr txBox="1"/>
          <p:nvPr/>
        </p:nvSpPr>
        <p:spPr>
          <a:xfrm>
            <a:off x="705820" y="2808027"/>
            <a:ext cx="10647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Není to spor mezi hloupým zemědělcem a osvícenou veřejností. </a:t>
            </a:r>
          </a:p>
          <a:p>
            <a:pPr algn="ctr"/>
            <a:r>
              <a:rPr lang="cs-CZ" sz="2400" b="1" dirty="0">
                <a:solidFill>
                  <a:srgbClr val="FF0000"/>
                </a:solidFill>
              </a:rPr>
              <a:t>Hlavní problém je v přístupu médií a politické reprezentace, které jsou v některých případech pod vlivem různých neziskovek a aktivistů. 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8938439-A842-C31E-2BA8-A7C55F071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4225161"/>
            <a:ext cx="20383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690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6AA11E4-91BE-AF3E-5BA5-76364E1B2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080185-7B3B-A027-79DA-282926686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16632"/>
            <a:ext cx="4068957" cy="265347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380D66B-0DAC-BEF3-BAB0-132F70B02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5189"/>
            <a:ext cx="5112568" cy="40324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0C437D7-4EA4-AB93-6EF0-68A217C01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6" y="3418696"/>
            <a:ext cx="4136567" cy="28083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0AD2796-3313-D572-E93A-3FA75184E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970" y="4061535"/>
            <a:ext cx="4353582" cy="276189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30F8ECD-E294-958C-BD7D-DA2D34DCD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53" y="188640"/>
            <a:ext cx="1361306" cy="90753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347A89F-3026-E1CB-5156-643BC3213C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90" y="5307269"/>
            <a:ext cx="1382266" cy="91973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F014AC9-E2C4-6609-239A-0BD4B3501E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56" y="3173068"/>
            <a:ext cx="128587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340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0DF9E6D-0473-7642-2F14-1F9E9757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CD9ADB-A403-2B57-8DDF-7A962A63B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836712"/>
            <a:ext cx="3764606" cy="45114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47A4C7-0398-906C-356B-E1AD0C20A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223" y="151269"/>
            <a:ext cx="7681626" cy="595173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F1EC09A-08C7-A6E3-7AB1-17B392BEC5A0}"/>
              </a:ext>
            </a:extLst>
          </p:cNvPr>
          <p:cNvSpPr txBox="1"/>
          <p:nvPr/>
        </p:nvSpPr>
        <p:spPr>
          <a:xfrm>
            <a:off x="4251223" y="6403022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4"/>
              </a:rPr>
              <a:t>https://ec.europa.eu/commission/presscorner/detail/en/ip_23_4330</a:t>
            </a:r>
            <a:endParaRPr lang="cs-CZ" sz="800" dirty="0"/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35091142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A410AB5-9830-79E6-9F93-28DC57B56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515812-68C8-043B-180B-97C691C2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60648"/>
            <a:ext cx="6749310" cy="547260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597668A-4615-E907-8A5D-8FD3FEA3D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692696"/>
            <a:ext cx="4803175" cy="260401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0BCA155-AFA9-E870-5FAB-80DD1E609D3B}"/>
              </a:ext>
            </a:extLst>
          </p:cNvPr>
          <p:cNvSpPr txBox="1"/>
          <p:nvPr/>
        </p:nvSpPr>
        <p:spPr>
          <a:xfrm>
            <a:off x="7392144" y="4149080"/>
            <a:ext cx="3961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Je důležité aktivovat všechny stupně samosprávy a státní správy a vysvětlovat rozsah problému, do kterého  nás úzká skupina ekologických aktivistů přivedla</a:t>
            </a:r>
          </a:p>
        </p:txBody>
      </p:sp>
    </p:spTree>
    <p:extLst>
      <p:ext uri="{BB962C8B-B14F-4D97-AF65-F5344CB8AC3E}">
        <p14:creationId xmlns:p14="http://schemas.microsoft.com/office/powerpoint/2010/main" val="17139474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40B70D4-826B-9CAE-D74B-33C701894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229C7B7-EDA1-2B8A-365E-1FD67F7AC71E}"/>
              </a:ext>
            </a:extLst>
          </p:cNvPr>
          <p:cNvSpPr txBox="1"/>
          <p:nvPr/>
        </p:nvSpPr>
        <p:spPr>
          <a:xfrm>
            <a:off x="911424" y="652534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2"/>
              </a:rPr>
              <a:t>https://clintel.org/wp-content/uploads/2023/08/WCD-version-081423.pdf</a:t>
            </a:r>
            <a:endParaRPr lang="cs-CZ" sz="800" dirty="0"/>
          </a:p>
          <a:p>
            <a:r>
              <a:rPr lang="cs-CZ" sz="800" dirty="0">
                <a:hlinkClick r:id="rId3"/>
              </a:rPr>
              <a:t>https://neviditelnypes.lidovky.cz/klima/1600-vedcu-klimaticka-nouze-je-podvod.A231002_190658_p_klima_nef</a:t>
            </a:r>
            <a:endParaRPr lang="cs-CZ" sz="800" dirty="0"/>
          </a:p>
          <a:p>
            <a:endParaRPr lang="cs-CZ" sz="8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4DC864E-F46B-12DE-F50F-44702E909EC7}"/>
              </a:ext>
            </a:extLst>
          </p:cNvPr>
          <p:cNvSpPr txBox="1"/>
          <p:nvPr/>
        </p:nvSpPr>
        <p:spPr>
          <a:xfrm>
            <a:off x="1271464" y="404664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Mají nárok na publicitu jen ti správní vědci 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DB35480-FEEB-5A94-E119-20BA73696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058027"/>
            <a:ext cx="3718882" cy="53497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F59DF61-B4A2-3794-3DF0-CCD62A8FA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058026"/>
            <a:ext cx="5123376" cy="54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449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B22DBEB-50C3-4C65-BCD0-DEECF833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E6FC919-A1DB-45B1-9E8C-923C82305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" y="188640"/>
            <a:ext cx="6053626" cy="38610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D7241B1-B9D6-4D15-B11C-E788FC99CB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88640"/>
            <a:ext cx="5328592" cy="386104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5949341-C487-473B-991B-CF5CC68BEFFE}"/>
              </a:ext>
            </a:extLst>
          </p:cNvPr>
          <p:cNvSpPr txBox="1"/>
          <p:nvPr/>
        </p:nvSpPr>
        <p:spPr>
          <a:xfrm>
            <a:off x="551384" y="4581128"/>
            <a:ext cx="110892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Studie jasně dokládá, že zákaz odstraňování útočících vlků byla chyba, která má za následek zbytečné vysoké</a:t>
            </a:r>
          </a:p>
          <a:p>
            <a:pPr algn="ctr"/>
            <a:r>
              <a:rPr lang="cs-CZ" dirty="0"/>
              <a:t>ztráty na hospodářských zvířatech.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Výsledek studie je pro nás varovný. Ochrana stád pomoci plotů a psů má dočasný účinek. Pokud pokus o jejich překonání nemá pro vlky fatální dopad, jejich účinnost klesá</a:t>
            </a:r>
            <a:r>
              <a:rPr lang="cs-CZ" dirty="0"/>
              <a:t>.</a:t>
            </a:r>
          </a:p>
          <a:p>
            <a:pPr algn="ctr"/>
            <a:endParaRPr lang="cs-CZ" dirty="0"/>
          </a:p>
          <a:p>
            <a:pPr algn="ctr"/>
            <a:r>
              <a:rPr lang="cs-CZ" sz="3200" b="1" dirty="0">
                <a:solidFill>
                  <a:srgbClr val="FF0000"/>
                </a:solidFill>
              </a:rPr>
              <a:t>Je mnohem účinnější zasahovat včas a předcházet problémům.</a:t>
            </a:r>
          </a:p>
        </p:txBody>
      </p:sp>
    </p:spTree>
    <p:extLst>
      <p:ext uri="{BB962C8B-B14F-4D97-AF65-F5344CB8AC3E}">
        <p14:creationId xmlns:p14="http://schemas.microsoft.com/office/powerpoint/2010/main" val="38422708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41F7EAF-7A68-47CF-860B-AA4D7D57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76247E6-6C3A-40E5-8FEB-7CEF98572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44625"/>
            <a:ext cx="5643684" cy="30243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376A6E0-A4D6-465B-B6E4-50E72DFBF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44625"/>
            <a:ext cx="5737995" cy="302433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2878A69-D979-48BD-95D2-55595878A0E5}"/>
              </a:ext>
            </a:extLst>
          </p:cNvPr>
          <p:cNvSpPr txBox="1"/>
          <p:nvPr/>
        </p:nvSpPr>
        <p:spPr>
          <a:xfrm>
            <a:off x="191344" y="3789040"/>
            <a:ext cx="118586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utopia-std"/>
              </a:rPr>
              <a:t>Rozbor 56 publikací, které uvádějí, jak pastevečtí psi (LGD) ovlivňují volně žijící zvířata. Jedná se o pronásledování a zabíjení volně žijících živočichů na pastvinách. Jen při tomto porovnávání bylo postiženo  80 druhů, z nichž 11 je na Červeném seznamu IUCN uvedeno jako ohrožené nebo jsou na pokraji vyhynutí. </a:t>
            </a:r>
          </a:p>
          <a:p>
            <a:pPr algn="ctr"/>
            <a:r>
              <a:rPr lang="cs-CZ" sz="4000" b="1" i="0" dirty="0">
                <a:solidFill>
                  <a:srgbClr val="FF0000"/>
                </a:solidFill>
                <a:effectLst/>
                <a:latin typeface="utopia-std"/>
              </a:rPr>
              <a:t>Výhody plynoucí z používání pasteveckých psů doprovází současně nezamýšlené negativní  ekologické dopady na biodiverzitu. 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0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C6DFCE5-0F5F-0626-E4F0-F57AE218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66C68F-355B-132D-0D6E-DD6565D9E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387"/>
            <a:ext cx="9335309" cy="548687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858C897-A5E6-D266-A9D4-C96238998A67}"/>
              </a:ext>
            </a:extLst>
          </p:cNvPr>
          <p:cNvSpPr txBox="1"/>
          <p:nvPr/>
        </p:nvSpPr>
        <p:spPr>
          <a:xfrm>
            <a:off x="9224456" y="550108"/>
            <a:ext cx="274319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Navzdory stále se zlepšující ochraně stád se predace vlky a ztráty na pasených zvířatech v Německu zvyšují.</a:t>
            </a:r>
          </a:p>
          <a:p>
            <a:pPr algn="ctr"/>
            <a:endParaRPr lang="cs-CZ" sz="24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br>
              <a:rPr lang="cs-CZ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cs-CZ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Pouhá pasivní ochrana stáda nestačí!</a:t>
            </a:r>
            <a:endParaRPr lang="cs-CZ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3B88A32-0CC5-F382-81EF-9939873A452F}"/>
              </a:ext>
            </a:extLst>
          </p:cNvPr>
          <p:cNvSpPr txBox="1"/>
          <p:nvPr/>
        </p:nvSpPr>
        <p:spPr>
          <a:xfrm>
            <a:off x="1343472" y="6506031"/>
            <a:ext cx="2592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https://www.youtube.com/watch?v=GnnBHTskRpw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A4261EC-83DC-252F-8271-3B7875AFA8A1}"/>
              </a:ext>
            </a:extLst>
          </p:cNvPr>
          <p:cNvSpPr txBox="1"/>
          <p:nvPr/>
        </p:nvSpPr>
        <p:spPr>
          <a:xfrm>
            <a:off x="2855640" y="260648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2">
                    <a:lumMod val="25000"/>
                  </a:schemeClr>
                </a:solidFill>
              </a:rPr>
              <a:t>NĚMECKO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87A00E-753E-34AD-89AE-B37014C72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36525"/>
            <a:ext cx="1078018" cy="8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58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F76DDCF-CF02-C76C-43E1-9F33AA599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47BDFC1-C6B5-9059-24A4-B1E9C1A36E38}"/>
              </a:ext>
            </a:extLst>
          </p:cNvPr>
          <p:cNvSpPr txBox="1"/>
          <p:nvPr/>
        </p:nvSpPr>
        <p:spPr>
          <a:xfrm>
            <a:off x="2315580" y="260648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FF0000"/>
                </a:solidFill>
              </a:rPr>
              <a:t>Co se nám zatím podařilo?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2F47F44-2E3C-CA60-CA54-CF2C53EDB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88" y="1268760"/>
            <a:ext cx="9152224" cy="383626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FDE12EF-E66C-9CD1-22C5-1A89F88EB7C0}"/>
              </a:ext>
            </a:extLst>
          </p:cNvPr>
          <p:cNvSpPr txBox="1"/>
          <p:nvPr/>
        </p:nvSpPr>
        <p:spPr>
          <a:xfrm>
            <a:off x="695400" y="5517232"/>
            <a:ext cx="1094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Prosadili jsme realističtější ceník za zabitá zvířata – jehně 180 EUR, bahnice 312 EUR, plemenná bahnice 624 EUR, beran 780 EUR, dojená ovce 880 EUR, tele býček  1248 EUR a tele jalovice 780 EUR.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68C2C922-38ED-230E-FF39-B457BFEED765}"/>
                  </a:ext>
                </a:extLst>
              </p14:cNvPr>
              <p14:cNvContentPartPr/>
              <p14:nvPr/>
            </p14:nvContentPartPr>
            <p14:xfrm>
              <a:off x="5933952" y="6574464"/>
              <a:ext cx="360" cy="3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68C2C922-38ED-230E-FF39-B457BFEED7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15952" y="6466464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63309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3CC44D9-FAE5-14FF-04AA-D0E9CC75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AD2388-DF33-E8E2-D065-F686B94F6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00" y="136525"/>
            <a:ext cx="8337398" cy="35943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B947F2C-BD0F-4C91-D68F-0950E4800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82" y="3722311"/>
            <a:ext cx="8020833" cy="30297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BFD2452-86D5-2CF5-99A0-59ACD658C9E2}"/>
              </a:ext>
            </a:extLst>
          </p:cNvPr>
          <p:cNvSpPr txBox="1"/>
          <p:nvPr/>
        </p:nvSpPr>
        <p:spPr>
          <a:xfrm>
            <a:off x="263352" y="692696"/>
            <a:ext cx="10081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b="1" dirty="0">
                <a:solidFill>
                  <a:srgbClr val="FF0000"/>
                </a:solidFill>
              </a:rPr>
              <a:t>Ú</a:t>
            </a:r>
          </a:p>
          <a:p>
            <a:pPr algn="ctr"/>
            <a:r>
              <a:rPr lang="cs-CZ" sz="8000" b="1" dirty="0">
                <a:solidFill>
                  <a:srgbClr val="FF0000"/>
                </a:solidFill>
              </a:rPr>
              <a:t>J</a:t>
            </a:r>
          </a:p>
          <a:p>
            <a:pPr algn="ctr"/>
            <a:r>
              <a:rPr lang="cs-CZ" sz="8000" b="1" dirty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cs-CZ" sz="80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405616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3A3DAA4-4FFA-4261-AD2E-154180F6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8376AE2-193A-419F-A342-FCAFCA0A3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692696"/>
            <a:ext cx="3888432" cy="549318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2101188-6FD7-4276-A521-2F3E0D17458B}"/>
              </a:ext>
            </a:extLst>
          </p:cNvPr>
          <p:cNvSpPr txBox="1"/>
          <p:nvPr/>
        </p:nvSpPr>
        <p:spPr>
          <a:xfrm>
            <a:off x="7104112" y="836712"/>
            <a:ext cx="47525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i="0" dirty="0">
                <a:solidFill>
                  <a:srgbClr val="0070C0"/>
                </a:solidFill>
                <a:effectLst/>
                <a:latin typeface="Ubuntu"/>
              </a:rPr>
              <a:t>S Programem péče o vlka obecného nesouhlasí 9 organizací: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Českomoravská myslivecká jednota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Myslivecká komise Agrární komory ČR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Asociace soukromého zemědělství ČR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Zemědělský svaz ČR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Svaz chovatelů ovcí a koz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Český svaz chovatelů masného skotu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Českomoravský svaz zemědělských podnikatelů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PRO–BIO – Svaz ekologických zemědělců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Společnost mladých agrárníků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3369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08BA2BB-C46A-B2FE-49E5-C95C0DF5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597205-E2B9-F313-A4C9-E38342BE8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404664"/>
            <a:ext cx="3901521" cy="616530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683D881-C8F1-D92E-5886-7292669A72B5}"/>
              </a:ext>
            </a:extLst>
          </p:cNvPr>
          <p:cNvSpPr txBox="1"/>
          <p:nvPr/>
        </p:nvSpPr>
        <p:spPr>
          <a:xfrm>
            <a:off x="5087888" y="620688"/>
            <a:ext cx="640871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i="0" dirty="0">
                <a:solidFill>
                  <a:srgbClr val="FF0000"/>
                </a:solidFill>
                <a:effectLst/>
                <a:latin typeface="Vollkorn"/>
              </a:rPr>
              <a:t>SCHOK a ASZ ČR odmítají Pohotovostní plán  </a:t>
            </a:r>
          </a:p>
          <a:p>
            <a:endParaRPr lang="cs-CZ" b="0" i="0" dirty="0">
              <a:solidFill>
                <a:srgbClr val="000000"/>
              </a:solidFill>
              <a:effectLst/>
              <a:latin typeface="Vollkorn"/>
            </a:endParaRPr>
          </a:p>
          <a:p>
            <a:endParaRPr lang="cs-CZ" dirty="0">
              <a:solidFill>
                <a:srgbClr val="000000"/>
              </a:solidFill>
              <a:latin typeface="Vollkorn"/>
            </a:endParaRPr>
          </a:p>
          <a:p>
            <a:endParaRPr lang="cs-CZ" b="0" i="0" dirty="0">
              <a:solidFill>
                <a:srgbClr val="000000"/>
              </a:solidFill>
              <a:effectLst/>
              <a:latin typeface="Vollkorn"/>
            </a:endParaRPr>
          </a:p>
          <a:p>
            <a:r>
              <a:rPr lang="cs-CZ" sz="2000" b="1" i="0" dirty="0">
                <a:solidFill>
                  <a:srgbClr val="000000"/>
                </a:solidFill>
                <a:effectLst/>
                <a:latin typeface="Vollkorn"/>
              </a:rPr>
              <a:t>Předsednictva obou organizací zastávají jednoznačný názor, že Pohotovostní plán tak, jak je navržen, je nekvalitně připravený a nepovede ke zlepšení současné situace. </a:t>
            </a:r>
          </a:p>
          <a:p>
            <a:endParaRPr lang="cs-CZ" sz="2000" b="1" dirty="0">
              <a:solidFill>
                <a:srgbClr val="000000"/>
              </a:solidFill>
              <a:latin typeface="Vollkorn"/>
            </a:endParaRPr>
          </a:p>
          <a:p>
            <a:r>
              <a:rPr lang="cs-CZ" sz="2000" b="1" dirty="0">
                <a:solidFill>
                  <a:srgbClr val="000000"/>
                </a:solidFill>
                <a:latin typeface="Vollkorn"/>
              </a:rPr>
              <a:t>P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ollkorn"/>
              </a:rPr>
              <a:t>raktická část Pohotovostního plánu vychází z již zastaralého konceptu.</a:t>
            </a:r>
          </a:p>
          <a:p>
            <a:endParaRPr lang="cs-CZ" sz="2000" b="1" dirty="0">
              <a:solidFill>
                <a:srgbClr val="000000"/>
              </a:solidFill>
              <a:latin typeface="Vollkorn"/>
            </a:endParaRPr>
          </a:p>
          <a:p>
            <a:r>
              <a:rPr lang="cs-CZ" sz="2000" b="1" i="0" dirty="0">
                <a:solidFill>
                  <a:srgbClr val="000000"/>
                </a:solidFill>
                <a:effectLst/>
                <a:latin typeface="Vollkorn"/>
              </a:rPr>
              <a:t>Postup navržený v Pohotovostním plánu ve svém důsledku znamená, že v reálném čase nebude aktivně zasaženo proti žádnému vlkovi, který páchá škody na hospodářských zvířatech. </a:t>
            </a:r>
          </a:p>
          <a:p>
            <a:endParaRPr lang="cs-CZ" dirty="0">
              <a:solidFill>
                <a:srgbClr val="000000"/>
              </a:solidFill>
              <a:latin typeface="Vollkorn"/>
            </a:endParaRPr>
          </a:p>
          <a:p>
            <a:endParaRPr lang="cs-CZ" dirty="0">
              <a:solidFill>
                <a:srgbClr val="000000"/>
              </a:solidFill>
              <a:latin typeface="Vollkorn"/>
            </a:endParaRPr>
          </a:p>
          <a:p>
            <a:endParaRPr lang="cs-CZ" dirty="0">
              <a:solidFill>
                <a:srgbClr val="000000"/>
              </a:solidFill>
              <a:latin typeface="Vollkorn"/>
            </a:endParaRPr>
          </a:p>
          <a:p>
            <a:r>
              <a:rPr lang="cs-CZ" sz="800" b="0" i="0" dirty="0">
                <a:solidFill>
                  <a:srgbClr val="000000"/>
                </a:solidFill>
                <a:effectLst/>
                <a:latin typeface="Vollkorn"/>
                <a:hlinkClick r:id="rId3"/>
              </a:rPr>
              <a:t>https://www.asz.cz/clanek/10164/stanovisko-schok-a-asz-cr-k-pohotovostnimu-planu-pro-reseni-situaci-s-problematickym-vlkem/</a:t>
            </a:r>
            <a:endParaRPr lang="cs-CZ" sz="800" b="0" i="0" dirty="0">
              <a:solidFill>
                <a:srgbClr val="000000"/>
              </a:solidFill>
              <a:effectLst/>
              <a:latin typeface="Vollkorn"/>
            </a:endParaRPr>
          </a:p>
          <a:p>
            <a:r>
              <a:rPr lang="cs-CZ" sz="800" b="0" i="0" dirty="0">
                <a:solidFill>
                  <a:srgbClr val="000000"/>
                </a:solidFill>
                <a:effectLst/>
                <a:latin typeface="Vollkorn"/>
              </a:rPr>
              <a:t> </a:t>
            </a:r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21301269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94</a:t>
            </a:fld>
            <a:endParaRPr lang="en-US" dirty="0"/>
          </a:p>
        </p:txBody>
      </p:sp>
      <p:pic>
        <p:nvPicPr>
          <p:cNvPr id="3" name="Obrázek 2" descr="cpt-filet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74"/>
            <a:ext cx="4729290" cy="3266510"/>
          </a:xfrm>
          <a:prstGeom prst="rect">
            <a:avLst/>
          </a:prstGeom>
        </p:spPr>
      </p:pic>
      <p:pic>
        <p:nvPicPr>
          <p:cNvPr id="4" name="Obrázek 3" descr="pl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2242" y="18475"/>
            <a:ext cx="5039758" cy="3266510"/>
          </a:xfrm>
          <a:prstGeom prst="rect">
            <a:avLst/>
          </a:prstGeom>
        </p:spPr>
      </p:pic>
      <p:pic>
        <p:nvPicPr>
          <p:cNvPr id="5" name="Obrázek 4" descr="troupeau-de-moutons,-loup,-saut,-grillage-1293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0356" y="3309918"/>
            <a:ext cx="4729290" cy="350192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55840" y="1420896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Účinnost je sporná</a:t>
            </a:r>
          </a:p>
        </p:txBody>
      </p:sp>
      <p:pic>
        <p:nvPicPr>
          <p:cNvPr id="7" name="Obrázek 6" descr="BTRRehden21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92344" y="4005064"/>
            <a:ext cx="2701478" cy="1418653"/>
          </a:xfrm>
          <a:prstGeom prst="rect">
            <a:avLst/>
          </a:prstGeom>
        </p:spPr>
      </p:pic>
      <p:pic>
        <p:nvPicPr>
          <p:cNvPr id="8" name="Obrázek 7" descr="wolfsangriff102_v-contentgros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7368" y="4005064"/>
            <a:ext cx="2561084" cy="1442864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95</a:t>
            </a:fld>
            <a:endParaRPr lang="en-US" dirty="0"/>
          </a:p>
        </p:txBody>
      </p:sp>
      <p:pic>
        <p:nvPicPr>
          <p:cNvPr id="3" name="Obrázek 2" descr="DzNGtN3WkAI63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748"/>
            <a:ext cx="4320480" cy="3792788"/>
          </a:xfrm>
          <a:prstGeom prst="rect">
            <a:avLst/>
          </a:prstGeom>
        </p:spPr>
      </p:pic>
      <p:pic>
        <p:nvPicPr>
          <p:cNvPr id="4" name="Obrázek 3" descr="pes 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2604" y="0"/>
            <a:ext cx="4569396" cy="2984848"/>
          </a:xfrm>
          <a:prstGeom prst="rect">
            <a:avLst/>
          </a:prstGeom>
        </p:spPr>
      </p:pic>
      <p:pic>
        <p:nvPicPr>
          <p:cNvPr id="5" name="Obrázek 4" descr="pec 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51858" y="4385407"/>
            <a:ext cx="3344173" cy="2491738"/>
          </a:xfrm>
          <a:prstGeom prst="rect">
            <a:avLst/>
          </a:prstGeom>
        </p:spPr>
      </p:pic>
      <p:pic>
        <p:nvPicPr>
          <p:cNvPr id="6" name="Obrázek 5" descr="p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3961" y="4385406"/>
            <a:ext cx="3744416" cy="2472593"/>
          </a:xfrm>
          <a:prstGeom prst="rect">
            <a:avLst/>
          </a:prstGeom>
        </p:spPr>
      </p:pic>
      <p:pic>
        <p:nvPicPr>
          <p:cNvPr id="7" name="Obrázek 6" descr="http://static1.eldiariomontanes.es/www/multimedia/201708/16/media/cortadas/ataque-lobos-rosendo-U30973675871FbE-U40556468952PNC-624x385@Diario%20Montanes-DiarioMontane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0" y="4020188"/>
            <a:ext cx="4320520" cy="285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L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55840" y="188640"/>
            <a:ext cx="2322258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96</a:t>
            </a:fld>
            <a:endParaRPr lang="en-US" dirty="0"/>
          </a:p>
        </p:txBody>
      </p:sp>
      <p:pic>
        <p:nvPicPr>
          <p:cNvPr id="3" name="Obrázek 2" descr="xklaud0e4sb21.jpg"/>
          <p:cNvPicPr>
            <a:picLocks noChangeAspect="1"/>
          </p:cNvPicPr>
          <p:nvPr/>
        </p:nvPicPr>
        <p:blipFill rotWithShape="1">
          <a:blip r:embed="rId2" cstate="print"/>
          <a:srcRect b="27951"/>
          <a:stretch/>
        </p:blipFill>
        <p:spPr>
          <a:xfrm>
            <a:off x="2891644" y="136525"/>
            <a:ext cx="7380820" cy="657752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-96688" y="2501958"/>
            <a:ext cx="31323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Ovce projevují vděčnost psovi poté, co je zachránil před útokem vlků.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0200456" y="6579385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https://www.reddit.com/r/dogswithjobs/comments/aibk5z/good_boi_saved_his_friends/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foto kráva něm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87692" y="896596"/>
            <a:ext cx="1995810" cy="2952328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97</a:t>
            </a:fld>
            <a:endParaRPr lang="cs-CZ"/>
          </a:p>
        </p:txBody>
      </p:sp>
      <p:pic>
        <p:nvPicPr>
          <p:cNvPr id="6" name="Obrázek 5" descr="foto něme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7104" y="896231"/>
            <a:ext cx="5094896" cy="374441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91344" y="236957"/>
            <a:ext cx="12266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Když chovatel vidí takto trpící zvířata, tak je to obrovský nápor na jeho psychiku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869499" y="6669360"/>
            <a:ext cx="13805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/>
              <a:t>http://www.leseleveursfaceauloup.fr/</a:t>
            </a:r>
          </a:p>
        </p:txBody>
      </p:sp>
      <p:pic>
        <p:nvPicPr>
          <p:cNvPr id="13" name="Obrázek 12" descr="aasheep_20still_20alive_20after_20attacked_20by_20a_20dog_20IMG_5065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741" y="896596"/>
            <a:ext cx="4435422" cy="2952328"/>
          </a:xfrm>
          <a:prstGeom prst="rect">
            <a:avLst/>
          </a:prstGeom>
        </p:spPr>
      </p:pic>
      <p:pic>
        <p:nvPicPr>
          <p:cNvPr id="16" name="Obrázek 15" descr="th (33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3" y="4258120"/>
            <a:ext cx="3455799" cy="2595906"/>
          </a:xfrm>
          <a:prstGeom prst="rect">
            <a:avLst/>
          </a:prstGeom>
        </p:spPr>
      </p:pic>
      <p:pic>
        <p:nvPicPr>
          <p:cNvPr id="19" name="Obrázek 18" descr="th (30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02220" y="4776701"/>
            <a:ext cx="2925211" cy="2077325"/>
          </a:xfrm>
          <a:prstGeom prst="rect">
            <a:avLst/>
          </a:prstGeom>
        </p:spPr>
      </p:pic>
      <p:pic>
        <p:nvPicPr>
          <p:cNvPr id="20" name="Obrázek 19" descr="Wolves-TSLN-040216-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1923" y="4258120"/>
            <a:ext cx="2615919" cy="259988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336" y="136525"/>
            <a:ext cx="12145280" cy="1325563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Někteří</a:t>
            </a:r>
            <a:r>
              <a:rPr lang="cs-CZ" sz="2500" b="1" dirty="0">
                <a:latin typeface="+mn-lt"/>
              </a:rPr>
              <a:t> odborníci na vlky doporučují na ochranu stáda pořízení osla nebo lamy</a:t>
            </a:r>
            <a:br>
              <a:rPr lang="cs-CZ" sz="2500" b="1" dirty="0">
                <a:latin typeface="+mn-lt"/>
              </a:rPr>
            </a:br>
            <a:endParaRPr lang="cs-CZ" sz="2500" b="1" dirty="0">
              <a:latin typeface="+mn-lt"/>
            </a:endParaRPr>
          </a:p>
        </p:txBody>
      </p:sp>
      <p:pic>
        <p:nvPicPr>
          <p:cNvPr id="5" name="Zástupný symbol pro obsah 4" descr="osel ně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20" y="1052736"/>
            <a:ext cx="5395145" cy="5769808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98</a:t>
            </a:fld>
            <a:endParaRPr lang="cs-CZ"/>
          </a:p>
        </p:txBody>
      </p:sp>
      <p:pic>
        <p:nvPicPr>
          <p:cNvPr id="6" name="Obrázek 5" descr="lam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5960" y="1052736"/>
            <a:ext cx="6336704" cy="476807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663952" y="5987018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2. 11. 2018, 20 metrů od obydlí v </a:t>
            </a:r>
            <a:r>
              <a:rPr lang="cs-CZ" sz="2000" dirty="0" err="1"/>
              <a:t>Provensálsku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8437927" y="6721475"/>
            <a:ext cx="382668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/>
              <a:t>http://www.leseleveursfaceauloup.fr/loups-tuent-vaches-chevaux-lamas-alpes-de-haute-provence/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81129_095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3962400" cy="2971800"/>
          </a:xfrm>
          <a:prstGeom prst="rect">
            <a:avLst/>
          </a:prstGeom>
        </p:spPr>
      </p:pic>
      <p:pic>
        <p:nvPicPr>
          <p:cNvPr id="4" name="Obrázek 3" descr="20191017_111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0"/>
            <a:ext cx="4953000" cy="2786063"/>
          </a:xfrm>
          <a:prstGeom prst="rect">
            <a:avLst/>
          </a:prstGeom>
        </p:spPr>
      </p:pic>
      <p:pic>
        <p:nvPicPr>
          <p:cNvPr id="5" name="Obrázek 4" descr="20191017_1018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3045618"/>
            <a:ext cx="4800600" cy="2700338"/>
          </a:xfrm>
          <a:prstGeom prst="rect">
            <a:avLst/>
          </a:prstGeom>
        </p:spPr>
      </p:pic>
      <p:pic>
        <p:nvPicPr>
          <p:cNvPr id="6" name="Obrázek 5" descr="20191017_1027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7500" y="2786063"/>
            <a:ext cx="3810000" cy="2143125"/>
          </a:xfrm>
          <a:prstGeom prst="rect">
            <a:avLst/>
          </a:prstGeom>
        </p:spPr>
      </p:pic>
      <p:pic>
        <p:nvPicPr>
          <p:cNvPr id="7" name="Zástupný symbol pro obsah 9" descr="IMG_0769.JPG"/>
          <p:cNvPicPr>
            <a:picLocks noChangeAspect="1"/>
          </p:cNvPicPr>
          <p:nvPr/>
        </p:nvPicPr>
        <p:blipFill rotWithShape="1">
          <a:blip r:embed="rId6" cstate="print"/>
          <a:srcRect t="15060" r="-3" b="13779"/>
          <a:stretch/>
        </p:blipFill>
        <p:spPr>
          <a:xfrm>
            <a:off x="6667500" y="4929188"/>
            <a:ext cx="3810000" cy="196579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66800" y="5796171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Vernéřovice </a:t>
            </a:r>
          </a:p>
        </p:txBody>
      </p:sp>
    </p:spTree>
    <p:extLst>
      <p:ext uri="{BB962C8B-B14F-4D97-AF65-F5344CB8AC3E}">
        <p14:creationId xmlns:p14="http://schemas.microsoft.com/office/powerpoint/2010/main" val="22992303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8826</TotalTime>
  <Words>6781</Words>
  <Application>Microsoft Office PowerPoint</Application>
  <PresentationFormat>Širokoúhlá obrazovka</PresentationFormat>
  <Paragraphs>654</Paragraphs>
  <Slides>105</Slides>
  <Notes>7</Notes>
  <HiddenSlides>0</HiddenSlides>
  <MMClips>1</MMClips>
  <ScaleCrop>false</ScaleCrop>
  <HeadingPairs>
    <vt:vector size="6" baseType="variant">
      <vt:variant>
        <vt:lpstr>Použitá písma</vt:lpstr>
      </vt:variant>
      <vt:variant>
        <vt:i4>24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105</vt:i4>
      </vt:variant>
    </vt:vector>
  </HeadingPairs>
  <TitlesOfParts>
    <vt:vector size="130" baseType="lpstr">
      <vt:lpstr>Arial</vt:lpstr>
      <vt:lpstr>Arial</vt:lpstr>
      <vt:lpstr>Arial CE</vt:lpstr>
      <vt:lpstr>Calibri</vt:lpstr>
      <vt:lpstr>Calibri Light</vt:lpstr>
      <vt:lpstr>Dosis</vt:lpstr>
      <vt:lpstr>etelka_textregular</vt:lpstr>
      <vt:lpstr>Fira Sans</vt:lpstr>
      <vt:lpstr>Frutiger Neue</vt:lpstr>
      <vt:lpstr>Georgia</vt:lpstr>
      <vt:lpstr>Helvetica Neue</vt:lpstr>
      <vt:lpstr>inherit</vt:lpstr>
      <vt:lpstr>Noto Sans</vt:lpstr>
      <vt:lpstr>open sans</vt:lpstr>
      <vt:lpstr>open sans</vt:lpstr>
      <vt:lpstr>Roboto</vt:lpstr>
      <vt:lpstr>Source Sans Pro</vt:lpstr>
      <vt:lpstr>Splus Icon</vt:lpstr>
      <vt:lpstr>Times New Roman</vt:lpstr>
      <vt:lpstr>Ubuntu</vt:lpstr>
      <vt:lpstr>urw-din</vt:lpstr>
      <vt:lpstr>utopia-std</vt:lpstr>
      <vt:lpstr>Vollkorn</vt:lpstr>
      <vt:lpstr>YouTube Sans</vt:lpstr>
      <vt:lpstr>1_Office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Kolik reálně stojí opatření spojená s vlkem 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Situace ve Francii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Ráj na zemi podle představ LCIE</vt:lpstr>
      <vt:lpstr>Prezentace aplikace PowerPoint</vt:lpstr>
      <vt:lpstr>Prezentace aplikace PowerPoint</vt:lpstr>
      <vt:lpstr>Prezentace aplikace PowerPoint</vt:lpstr>
      <vt:lpstr>Realita podle stanoviska Copa-Cogeca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Někteří odborníci na vlky doporučují na ochranu stáda pořízení osla nebo lamy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Bc. Zdeněk Havrlant</dc:creator>
  <cp:lastModifiedBy>Tomáš Havrlant</cp:lastModifiedBy>
  <cp:revision>342</cp:revision>
  <cp:lastPrinted>2023-09-04T17:10:47Z</cp:lastPrinted>
  <dcterms:created xsi:type="dcterms:W3CDTF">2019-11-24T11:01:11Z</dcterms:created>
  <dcterms:modified xsi:type="dcterms:W3CDTF">2023-11-02T18:20:00Z</dcterms:modified>
</cp:coreProperties>
</file>